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9144000" cy="51435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22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1477" y="200913"/>
            <a:ext cx="6776720" cy="666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1711" y="1555622"/>
            <a:ext cx="8567420" cy="3388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vk.com/psy_myvmest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1476" y="200913"/>
            <a:ext cx="8269123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Информирование</a:t>
            </a:r>
            <a:r>
              <a:rPr spc="-15" dirty="0"/>
              <a:t> </a:t>
            </a:r>
            <a:r>
              <a:rPr spc="-10" dirty="0"/>
              <a:t>детей</a:t>
            </a:r>
            <a:r>
              <a:rPr spc="10" dirty="0"/>
              <a:t> </a:t>
            </a:r>
            <a:r>
              <a:rPr spc="-10" dirty="0"/>
              <a:t>ветеранов</a:t>
            </a:r>
            <a:r>
              <a:rPr spc="-15" dirty="0"/>
              <a:t> </a:t>
            </a:r>
            <a:r>
              <a:rPr spc="-10" dirty="0"/>
              <a:t>(участников)</a:t>
            </a:r>
            <a:r>
              <a:rPr spc="25" dirty="0"/>
              <a:t> </a:t>
            </a:r>
            <a:r>
              <a:rPr spc="-15" dirty="0"/>
              <a:t>СВО,</a:t>
            </a:r>
            <a:r>
              <a:rPr spc="-10" dirty="0"/>
              <a:t> членов</a:t>
            </a:r>
            <a:r>
              <a:rPr spc="-15" dirty="0"/>
              <a:t> </a:t>
            </a:r>
            <a:r>
              <a:rPr dirty="0"/>
              <a:t>их </a:t>
            </a:r>
            <a:r>
              <a:rPr spc="-10" dirty="0"/>
              <a:t>семей, </a:t>
            </a:r>
            <a:r>
              <a:rPr spc="-5" dirty="0"/>
              <a:t> педагогических </a:t>
            </a:r>
            <a:r>
              <a:rPr spc="-10" dirty="0"/>
              <a:t>работников образовательной </a:t>
            </a:r>
            <a:r>
              <a:rPr spc="-5" dirty="0"/>
              <a:t>организации </a:t>
            </a:r>
            <a:r>
              <a:rPr dirty="0"/>
              <a:t>о </a:t>
            </a:r>
            <a:r>
              <a:rPr spc="-20" dirty="0"/>
              <a:t>возможности </a:t>
            </a:r>
            <a:r>
              <a:rPr dirty="0"/>
              <a:t>и </a:t>
            </a:r>
            <a:r>
              <a:rPr spc="-375" dirty="0"/>
              <a:t> </a:t>
            </a:r>
            <a:r>
              <a:rPr spc="-15" dirty="0"/>
              <a:t>ресурсах</a:t>
            </a:r>
            <a:r>
              <a:rPr spc="15" dirty="0"/>
              <a:t> </a:t>
            </a:r>
            <a:r>
              <a:rPr spc="-15" dirty="0"/>
              <a:t>получения</a:t>
            </a:r>
            <a:r>
              <a:rPr spc="20" dirty="0"/>
              <a:t> </a:t>
            </a:r>
            <a:r>
              <a:rPr spc="-10" dirty="0"/>
              <a:t>психологической</a:t>
            </a:r>
            <a:r>
              <a:rPr spc="-40" dirty="0"/>
              <a:t> </a:t>
            </a:r>
            <a:r>
              <a:rPr spc="-10" dirty="0"/>
              <a:t>помощи</a:t>
            </a:r>
            <a:r>
              <a:rPr spc="-10"/>
              <a:t>,</a:t>
            </a:r>
            <a:r>
              <a:rPr spc="-25"/>
              <a:t> </a:t>
            </a:r>
            <a:r>
              <a:rPr spc="-10" smtClean="0"/>
              <a:t>психолого-педагогической</a:t>
            </a:r>
            <a:r>
              <a:rPr lang="ru-RU" spc="-10" dirty="0" smtClean="0"/>
              <a:t> поддержки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315836" y="732999"/>
            <a:ext cx="6489700" cy="1858010"/>
          </a:xfrm>
          <a:prstGeom prst="rect">
            <a:avLst/>
          </a:prstGeom>
        </p:spPr>
        <p:txBody>
          <a:bodyPr vert="horz" wrap="square" lIns="0" tIns="1212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5"/>
              </a:spcBef>
              <a:tabLst>
                <a:tab pos="6476365" algn="l"/>
              </a:tabLst>
            </a:pPr>
            <a:r>
              <a:rPr sz="1400" b="1" u="heavy" spc="-10" dirty="0">
                <a:uFill>
                  <a:solidFill>
                    <a:srgbClr val="4480C2"/>
                  </a:solidFill>
                </a:uFill>
                <a:latin typeface="Arial"/>
                <a:cs typeface="Arial"/>
              </a:rPr>
              <a:t>	</a:t>
            </a:r>
            <a:endParaRPr sz="1400">
              <a:latin typeface="Arial"/>
              <a:cs typeface="Arial"/>
            </a:endParaRPr>
          </a:p>
          <a:p>
            <a:pPr marL="389890" marR="2256790" algn="ctr">
              <a:lnSpc>
                <a:spcPct val="100000"/>
              </a:lnSpc>
              <a:spcBef>
                <a:spcPts val="1090"/>
              </a:spcBef>
            </a:pP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экстренная</a:t>
            </a:r>
            <a:r>
              <a:rPr sz="1800" b="1" spc="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Arial"/>
                <a:cs typeface="Arial"/>
              </a:rPr>
              <a:t>анонимная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Arial"/>
                <a:cs typeface="Arial"/>
              </a:rPr>
              <a:t>кризисная </a:t>
            </a:r>
            <a:r>
              <a:rPr sz="1800" b="1" spc="-484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15" dirty="0">
                <a:solidFill>
                  <a:srgbClr val="C00000"/>
                </a:solidFill>
                <a:latin typeface="Arial"/>
                <a:cs typeface="Arial"/>
              </a:rPr>
              <a:t>помощь</a:t>
            </a:r>
            <a:endParaRPr sz="1800">
              <a:latin typeface="Arial"/>
              <a:cs typeface="Arial"/>
            </a:endParaRPr>
          </a:p>
          <a:p>
            <a:pPr marR="1866264" algn="ctr">
              <a:lnSpc>
                <a:spcPct val="100000"/>
              </a:lnSpc>
            </a:pPr>
            <a:r>
              <a:rPr sz="1800" b="1" spc="-5" dirty="0">
                <a:solidFill>
                  <a:srgbClr val="C00000"/>
                </a:solidFill>
                <a:latin typeface="Arial"/>
                <a:cs typeface="Arial"/>
              </a:rPr>
              <a:t>8</a:t>
            </a:r>
            <a:r>
              <a:rPr sz="1800" b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Arial"/>
                <a:cs typeface="Arial"/>
              </a:rPr>
              <a:t>(800)</a:t>
            </a:r>
            <a:r>
              <a:rPr sz="18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Arial"/>
                <a:cs typeface="Arial"/>
              </a:rPr>
              <a:t>600-31-14</a:t>
            </a:r>
            <a:endParaRPr sz="1800">
              <a:latin typeface="Arial"/>
              <a:cs typeface="Arial"/>
            </a:endParaRPr>
          </a:p>
          <a:p>
            <a:pPr marL="281940" marR="2148205" algn="ctr">
              <a:lnSpc>
                <a:spcPct val="100000"/>
              </a:lnSpc>
            </a:pPr>
            <a:r>
              <a:rPr sz="1800" spc="-25" dirty="0">
                <a:solidFill>
                  <a:srgbClr val="C00000"/>
                </a:solidFill>
                <a:latin typeface="Microsoft Sans Serif"/>
                <a:cs typeface="Microsoft Sans Serif"/>
              </a:rPr>
              <a:t>(круглосуточно,</a:t>
            </a:r>
            <a:r>
              <a:rPr sz="1800" spc="5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C00000"/>
                </a:solidFill>
                <a:latin typeface="Microsoft Sans Serif"/>
                <a:cs typeface="Microsoft Sans Serif"/>
              </a:rPr>
              <a:t>бесплатно,</a:t>
            </a:r>
            <a:r>
              <a:rPr sz="1800" spc="1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C00000"/>
                </a:solidFill>
                <a:latin typeface="Microsoft Sans Serif"/>
                <a:cs typeface="Microsoft Sans Serif"/>
              </a:rPr>
              <a:t>анонимно, </a:t>
            </a:r>
            <a:r>
              <a:rPr sz="1800" spc="-46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C00000"/>
                </a:solidFill>
                <a:latin typeface="Microsoft Sans Serif"/>
                <a:cs typeface="Microsoft Sans Serif"/>
              </a:rPr>
              <a:t>конфиденциально)</a:t>
            </a:r>
            <a:endParaRPr sz="1800">
              <a:latin typeface="Microsoft Sans Serif"/>
              <a:cs typeface="Microsoft Sans Serif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2879" y="2721724"/>
            <a:ext cx="2229485" cy="222948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64129" y="2721698"/>
            <a:ext cx="3905758" cy="2189226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625970" y="1512303"/>
            <a:ext cx="2430779" cy="343890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5836" y="200913"/>
            <a:ext cx="8066164" cy="8794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marR="508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Информирование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детей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ветеранов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(участников)</a:t>
            </a:r>
            <a:r>
              <a:rPr sz="1400" b="1" spc="25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СВО,</a:t>
            </a:r>
            <a:r>
              <a:rPr sz="1400" b="1" spc="-10" dirty="0">
                <a:latin typeface="Arial"/>
                <a:cs typeface="Arial"/>
              </a:rPr>
              <a:t> членов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их </a:t>
            </a:r>
            <a:r>
              <a:rPr sz="1400" b="1" spc="-10" dirty="0">
                <a:latin typeface="Arial"/>
                <a:cs typeface="Arial"/>
              </a:rPr>
              <a:t>семей, </a:t>
            </a:r>
            <a:r>
              <a:rPr sz="1400" b="1" spc="-5" dirty="0">
                <a:latin typeface="Arial"/>
                <a:cs typeface="Arial"/>
              </a:rPr>
              <a:t> педагогических </a:t>
            </a:r>
            <a:r>
              <a:rPr sz="1400" b="1" spc="-10" dirty="0">
                <a:latin typeface="Arial"/>
                <a:cs typeface="Arial"/>
              </a:rPr>
              <a:t>работников образовательной </a:t>
            </a:r>
            <a:r>
              <a:rPr sz="1400" b="1" spc="-5" dirty="0">
                <a:latin typeface="Arial"/>
                <a:cs typeface="Arial"/>
              </a:rPr>
              <a:t>организации </a:t>
            </a:r>
            <a:r>
              <a:rPr sz="1400" b="1" dirty="0">
                <a:latin typeface="Arial"/>
                <a:cs typeface="Arial"/>
              </a:rPr>
              <a:t>о </a:t>
            </a:r>
            <a:r>
              <a:rPr sz="1400" b="1" spc="-20" dirty="0">
                <a:latin typeface="Arial"/>
                <a:cs typeface="Arial"/>
              </a:rPr>
              <a:t>возможности </a:t>
            </a:r>
            <a:r>
              <a:rPr sz="1400" b="1" dirty="0">
                <a:latin typeface="Arial"/>
                <a:cs typeface="Arial"/>
              </a:rPr>
              <a:t>и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ресурсах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получения</a:t>
            </a:r>
            <a:r>
              <a:rPr sz="1400" b="1" spc="2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психологической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помощи</a:t>
            </a:r>
            <a:r>
              <a:rPr sz="1400" b="1" spc="-10">
                <a:latin typeface="Arial"/>
                <a:cs typeface="Arial"/>
              </a:rPr>
              <a:t>,</a:t>
            </a:r>
            <a:r>
              <a:rPr sz="1400" b="1" spc="-25">
                <a:latin typeface="Arial"/>
                <a:cs typeface="Arial"/>
              </a:rPr>
              <a:t> </a:t>
            </a:r>
            <a:r>
              <a:rPr sz="1400" b="1" spc="-10" smtClean="0">
                <a:latin typeface="Arial"/>
                <a:cs typeface="Arial"/>
              </a:rPr>
              <a:t>психолого-педагогической</a:t>
            </a:r>
            <a:r>
              <a:rPr lang="ru-RU" sz="1400" b="1" spc="-10" dirty="0" smtClean="0">
                <a:latin typeface="Arial"/>
                <a:cs typeface="Arial"/>
              </a:rPr>
              <a:t> поддержки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6476365" algn="l"/>
              </a:tabLst>
            </a:pPr>
            <a:r>
              <a:rPr sz="1400" b="1" u="heavy" spc="-10" dirty="0">
                <a:uFill>
                  <a:solidFill>
                    <a:srgbClr val="4480C2"/>
                  </a:solidFill>
                </a:uFill>
                <a:latin typeface="Arial"/>
                <a:cs typeface="Arial"/>
              </a:rPr>
              <a:t>	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1095" y="1104391"/>
            <a:ext cx="39655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8705" marR="5080" indent="-105664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в </a:t>
            </a: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рабочие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дни с </a:t>
            </a:r>
            <a:r>
              <a:rPr sz="1800" b="1" spc="-5" dirty="0">
                <a:solidFill>
                  <a:srgbClr val="C00000"/>
                </a:solidFill>
                <a:latin typeface="Arial"/>
                <a:cs typeface="Arial"/>
              </a:rPr>
              <a:t>9.00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до </a:t>
            </a: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18.00 (мск) </a:t>
            </a:r>
            <a:r>
              <a:rPr sz="1800" b="1" spc="-49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Arial"/>
                <a:cs typeface="Arial"/>
              </a:rPr>
              <a:t>8</a:t>
            </a: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Arial"/>
                <a:cs typeface="Arial"/>
              </a:rPr>
              <a:t>(800)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Arial"/>
                <a:cs typeface="Arial"/>
              </a:rPr>
              <a:t>222-34-17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6763" y="1927301"/>
            <a:ext cx="4415155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Microsoft Sans Serif"/>
                <a:cs typeface="Microsoft Sans Serif"/>
              </a:rPr>
              <a:t>В </a:t>
            </a:r>
            <a:r>
              <a:rPr sz="1400" spc="-5" dirty="0">
                <a:latin typeface="Microsoft Sans Serif"/>
                <a:cs typeface="Microsoft Sans Serif"/>
              </a:rPr>
              <a:t>случае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возникновения</a:t>
            </a:r>
            <a:endParaRPr sz="1400">
              <a:latin typeface="Microsoft Sans Serif"/>
              <a:cs typeface="Microsoft Sans Serif"/>
            </a:endParaRPr>
          </a:p>
          <a:p>
            <a:pPr marL="299085" marR="5080" indent="-287020">
              <a:lnSpc>
                <a:spcPct val="100000"/>
              </a:lnSpc>
              <a:buFont typeface="Wingdings"/>
              <a:buChar char=""/>
              <a:tabLst>
                <a:tab pos="299085" algn="l"/>
                <a:tab pos="299720" algn="l"/>
              </a:tabLst>
            </a:pPr>
            <a:r>
              <a:rPr sz="1400" b="1" spc="-10" dirty="0">
                <a:latin typeface="Arial"/>
                <a:cs typeface="Arial"/>
              </a:rPr>
              <a:t>конфликтных</a:t>
            </a:r>
            <a:r>
              <a:rPr sz="1400" b="1" spc="2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ситуаций</a:t>
            </a:r>
            <a:r>
              <a:rPr sz="1400" b="1" spc="2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между</a:t>
            </a:r>
            <a:r>
              <a:rPr sz="1400" b="1" spc="18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участниками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образовательных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отношений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6763" y="2781046"/>
            <a:ext cx="4416425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 algn="just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299720" algn="l"/>
              </a:tabLst>
            </a:pPr>
            <a:r>
              <a:rPr sz="1400" b="1" spc="-10" dirty="0">
                <a:latin typeface="Arial"/>
                <a:cs typeface="Arial"/>
              </a:rPr>
              <a:t>травли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в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образовательной</a:t>
            </a:r>
            <a:r>
              <a:rPr sz="1400" b="1" spc="-5" dirty="0">
                <a:latin typeface="Arial"/>
                <a:cs typeface="Arial"/>
              </a:rPr>
              <a:t> среде</a:t>
            </a:r>
            <a:r>
              <a:rPr sz="1400" b="1" dirty="0">
                <a:latin typeface="Arial"/>
                <a:cs typeface="Arial"/>
              </a:rPr>
              <a:t> на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фоне </a:t>
            </a:r>
            <a:r>
              <a:rPr sz="1400" b="1" spc="-10" dirty="0">
                <a:latin typeface="Arial"/>
                <a:cs typeface="Arial"/>
              </a:rPr>
              <a:t> предвзятого</a:t>
            </a:r>
            <a:r>
              <a:rPr sz="1400" b="1" spc="-5" dirty="0">
                <a:latin typeface="Arial"/>
                <a:cs typeface="Arial"/>
              </a:rPr>
              <a:t> отношения</a:t>
            </a:r>
            <a:r>
              <a:rPr sz="1400" b="1" dirty="0">
                <a:latin typeface="Arial"/>
                <a:cs typeface="Arial"/>
              </a:rPr>
              <a:t> к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особому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статусу 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детей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ветеранов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(участников)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spc="-20" dirty="0">
                <a:latin typeface="Arial"/>
                <a:cs typeface="Arial"/>
              </a:rPr>
              <a:t>СВО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76800" y="1276858"/>
            <a:ext cx="3777868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5" dirty="0">
                <a:latin typeface="Arial"/>
                <a:cs typeface="Arial"/>
              </a:rPr>
              <a:t>ФГБУ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«Центр </a:t>
            </a:r>
            <a:r>
              <a:rPr sz="1200" b="1" spc="-10" dirty="0">
                <a:latin typeface="Arial"/>
                <a:cs typeface="Arial"/>
              </a:rPr>
              <a:t>защиты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прав</a:t>
            </a:r>
            <a:r>
              <a:rPr sz="1200" b="1" dirty="0">
                <a:latin typeface="Arial"/>
                <a:cs typeface="Arial"/>
              </a:rPr>
              <a:t> и </a:t>
            </a:r>
            <a:r>
              <a:rPr sz="1200" b="1" spc="-5" dirty="0">
                <a:latin typeface="Arial"/>
                <a:cs typeface="Arial"/>
              </a:rPr>
              <a:t>интересов</a:t>
            </a:r>
            <a:r>
              <a:rPr sz="1200" b="1" spc="-10" dirty="0">
                <a:latin typeface="Arial"/>
                <a:cs typeface="Arial"/>
              </a:rPr>
              <a:t> детей»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26482" y="3098419"/>
            <a:ext cx="3637915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Форма</a:t>
            </a:r>
            <a:r>
              <a:rPr sz="1800" spc="-1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 обращения</a:t>
            </a:r>
            <a:endParaRPr sz="1800">
              <a:solidFill>
                <a:schemeClr val="accent2">
                  <a:lumMod val="75000"/>
                </a:schemeClr>
              </a:solidFill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</a:pPr>
            <a:r>
              <a:rPr sz="1800" spc="-1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на</a:t>
            </a:r>
            <a:r>
              <a:rPr sz="180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специализированной</a:t>
            </a:r>
            <a:r>
              <a:rPr sz="1800" spc="-15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странице</a:t>
            </a:r>
            <a:endParaRPr sz="1800">
              <a:solidFill>
                <a:schemeClr val="accent2">
                  <a:lumMod val="75000"/>
                </a:schemeClr>
              </a:solidFill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</a:pPr>
            <a:r>
              <a:rPr sz="1800" spc="-1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официального</a:t>
            </a:r>
            <a:r>
              <a:rPr sz="1800" spc="-2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сайта</a:t>
            </a:r>
            <a:endParaRPr sz="1800">
              <a:solidFill>
                <a:schemeClr val="accent2">
                  <a:lumMod val="75000"/>
                </a:schemeClr>
              </a:solidFill>
              <a:latin typeface="Microsoft Sans Serif"/>
              <a:cs typeface="Microsoft Sans Serif"/>
            </a:endParaRPr>
          </a:p>
          <a:p>
            <a:pPr marL="283845" marR="278765" algn="ctr">
              <a:lnSpc>
                <a:spcPct val="100000"/>
              </a:lnSpc>
            </a:pPr>
            <a:r>
              <a:rPr sz="1800" spc="-7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ФГБУ</a:t>
            </a:r>
            <a:r>
              <a:rPr sz="1800" spc="1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«Центр</a:t>
            </a:r>
            <a:r>
              <a:rPr sz="1800" spc="25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защиты</a:t>
            </a:r>
            <a:r>
              <a:rPr sz="1800" spc="1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прав</a:t>
            </a:r>
            <a:r>
              <a:rPr sz="1800" spc="25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и </a:t>
            </a:r>
            <a:r>
              <a:rPr sz="1800" spc="-459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интересов</a:t>
            </a:r>
            <a:r>
              <a:rPr sz="1800" spc="25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детей» </a:t>
            </a:r>
            <a:r>
              <a:rPr sz="1800" spc="-15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https://fcprc.ru.</a:t>
            </a:r>
            <a:endParaRPr sz="1800">
              <a:solidFill>
                <a:schemeClr val="accent2">
                  <a:lumMod val="75000"/>
                </a:schemeClr>
              </a:solidFill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5836" y="200913"/>
            <a:ext cx="7837564" cy="8794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marR="508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Информирование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детей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ветеранов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(участников)</a:t>
            </a:r>
            <a:r>
              <a:rPr sz="1400" b="1" spc="25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СВО,</a:t>
            </a:r>
            <a:r>
              <a:rPr sz="1400" b="1" spc="-10" dirty="0">
                <a:latin typeface="Arial"/>
                <a:cs typeface="Arial"/>
              </a:rPr>
              <a:t> членов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их </a:t>
            </a:r>
            <a:r>
              <a:rPr sz="1400" b="1" spc="-10" dirty="0">
                <a:latin typeface="Arial"/>
                <a:cs typeface="Arial"/>
              </a:rPr>
              <a:t>семей, </a:t>
            </a:r>
            <a:r>
              <a:rPr sz="1400" b="1" spc="-5" dirty="0">
                <a:latin typeface="Arial"/>
                <a:cs typeface="Arial"/>
              </a:rPr>
              <a:t> педагогических </a:t>
            </a:r>
            <a:r>
              <a:rPr sz="1400" b="1" spc="-10" dirty="0">
                <a:latin typeface="Arial"/>
                <a:cs typeface="Arial"/>
              </a:rPr>
              <a:t>работников образовательной </a:t>
            </a:r>
            <a:r>
              <a:rPr sz="1400" b="1" spc="-5" dirty="0">
                <a:latin typeface="Arial"/>
                <a:cs typeface="Arial"/>
              </a:rPr>
              <a:t>организации </a:t>
            </a:r>
            <a:r>
              <a:rPr sz="1400" b="1" dirty="0">
                <a:latin typeface="Arial"/>
                <a:cs typeface="Arial"/>
              </a:rPr>
              <a:t>о </a:t>
            </a:r>
            <a:r>
              <a:rPr sz="1400" b="1" spc="-20" dirty="0">
                <a:latin typeface="Arial"/>
                <a:cs typeface="Arial"/>
              </a:rPr>
              <a:t>возможности </a:t>
            </a:r>
            <a:r>
              <a:rPr sz="1400" b="1" dirty="0">
                <a:latin typeface="Arial"/>
                <a:cs typeface="Arial"/>
              </a:rPr>
              <a:t>и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ресурсах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получения</a:t>
            </a:r>
            <a:r>
              <a:rPr sz="1400" b="1" spc="2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психологической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помощи</a:t>
            </a:r>
            <a:r>
              <a:rPr sz="1400" b="1" spc="-10">
                <a:latin typeface="Arial"/>
                <a:cs typeface="Arial"/>
              </a:rPr>
              <a:t>,</a:t>
            </a:r>
            <a:r>
              <a:rPr sz="1400" b="1" spc="-25">
                <a:latin typeface="Arial"/>
                <a:cs typeface="Arial"/>
              </a:rPr>
              <a:t> </a:t>
            </a:r>
            <a:r>
              <a:rPr sz="1400" b="1" spc="-10" smtClean="0">
                <a:latin typeface="Arial"/>
                <a:cs typeface="Arial"/>
              </a:rPr>
              <a:t>психолого-педагогической</a:t>
            </a:r>
            <a:r>
              <a:rPr lang="ru-RU" sz="1400" b="1" spc="-10" dirty="0" smtClean="0">
                <a:latin typeface="Arial"/>
                <a:cs typeface="Arial"/>
              </a:rPr>
              <a:t> поддержки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6476365" algn="l"/>
              </a:tabLst>
            </a:pPr>
            <a:r>
              <a:rPr sz="1400" b="1" u="heavy" spc="-10" dirty="0">
                <a:uFill>
                  <a:solidFill>
                    <a:srgbClr val="4480C2"/>
                  </a:solidFill>
                </a:uFill>
                <a:latin typeface="Arial"/>
                <a:cs typeface="Arial"/>
              </a:rPr>
              <a:t>	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57394" y="1276858"/>
            <a:ext cx="360934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b="1" spc="-15" dirty="0">
                <a:latin typeface="Arial"/>
                <a:cs typeface="Arial"/>
              </a:rPr>
              <a:t>Государственный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фонд</a:t>
            </a:r>
            <a:r>
              <a:rPr sz="1200" b="1" spc="4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поддержки участников </a:t>
            </a:r>
            <a:r>
              <a:rPr sz="1200" b="1" spc="-3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специальной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военной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операции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200" b="1" spc="-10" dirty="0">
                <a:latin typeface="Arial"/>
                <a:cs typeface="Arial"/>
              </a:rPr>
              <a:t>«Защитники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Отечества»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6775" y="1275334"/>
            <a:ext cx="4363720" cy="17900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algn="ctr">
              <a:lnSpc>
                <a:spcPct val="100000"/>
              </a:lnSpc>
              <a:spcBef>
                <a:spcPts val="100"/>
              </a:spcBef>
            </a:pPr>
            <a:r>
              <a:rPr sz="1800" b="1" spc="-15" dirty="0">
                <a:solidFill>
                  <a:srgbClr val="C00000"/>
                </a:solidFill>
                <a:latin typeface="Arial"/>
                <a:cs typeface="Arial"/>
              </a:rPr>
              <a:t>«Горячая</a:t>
            </a:r>
            <a:r>
              <a:rPr sz="1800" b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Arial"/>
                <a:cs typeface="Arial"/>
              </a:rPr>
              <a:t>линии»</a:t>
            </a:r>
            <a:endParaRPr sz="1800">
              <a:latin typeface="Arial"/>
              <a:cs typeface="Arial"/>
            </a:endParaRPr>
          </a:p>
          <a:p>
            <a:pPr marL="313055" algn="ctr">
              <a:lnSpc>
                <a:spcPct val="100000"/>
              </a:lnSpc>
            </a:pP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8-800-201-42-18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925"/>
              </a:spcBef>
            </a:pPr>
            <a:r>
              <a:rPr sz="1800" spc="-20" dirty="0">
                <a:solidFill>
                  <a:srgbClr val="C00000"/>
                </a:solidFill>
                <a:latin typeface="Microsoft Sans Serif"/>
                <a:cs typeface="Microsoft Sans Serif"/>
              </a:rPr>
              <a:t>Организация</a:t>
            </a:r>
            <a:r>
              <a:rPr sz="1800" spc="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C00000"/>
                </a:solidFill>
                <a:latin typeface="Microsoft Sans Serif"/>
                <a:cs typeface="Microsoft Sans Serif"/>
              </a:rPr>
              <a:t>дополнительных</a:t>
            </a:r>
            <a:r>
              <a:rPr sz="1800" spc="1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C00000"/>
                </a:solidFill>
                <a:latin typeface="Microsoft Sans Serif"/>
                <a:cs typeface="Microsoft Sans Serif"/>
              </a:rPr>
              <a:t>мер</a:t>
            </a:r>
            <a:endParaRPr sz="1800">
              <a:latin typeface="Microsoft Sans Serif"/>
              <a:cs typeface="Microsoft Sans Serif"/>
            </a:endParaRPr>
          </a:p>
          <a:p>
            <a:pPr marL="12065" marR="5080" algn="ctr">
              <a:lnSpc>
                <a:spcPct val="100000"/>
              </a:lnSpc>
            </a:pPr>
            <a:r>
              <a:rPr sz="1800" spc="-30" dirty="0">
                <a:solidFill>
                  <a:srgbClr val="C00000"/>
                </a:solidFill>
                <a:latin typeface="Microsoft Sans Serif"/>
                <a:cs typeface="Microsoft Sans Serif"/>
              </a:rPr>
              <a:t>поддержки</a:t>
            </a:r>
            <a:r>
              <a:rPr sz="1800" spc="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C00000"/>
                </a:solidFill>
                <a:latin typeface="Microsoft Sans Serif"/>
                <a:cs typeface="Microsoft Sans Serif"/>
              </a:rPr>
              <a:t>обучающихся</a:t>
            </a:r>
            <a:r>
              <a:rPr sz="1800" spc="3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Microsoft Sans Serif"/>
                <a:cs typeface="Microsoft Sans Serif"/>
              </a:rPr>
              <a:t>и</a:t>
            </a:r>
            <a:r>
              <a:rPr sz="1800" spc="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Microsoft Sans Serif"/>
                <a:cs typeface="Microsoft Sans Serif"/>
              </a:rPr>
              <a:t>их</a:t>
            </a:r>
            <a:r>
              <a:rPr sz="1800" spc="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C00000"/>
                </a:solidFill>
                <a:latin typeface="Microsoft Sans Serif"/>
                <a:cs typeface="Microsoft Sans Serif"/>
              </a:rPr>
              <a:t>родителей </a:t>
            </a:r>
            <a:r>
              <a:rPr sz="1800" spc="-46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C00000"/>
                </a:solidFill>
                <a:latin typeface="Microsoft Sans Serif"/>
                <a:cs typeface="Microsoft Sans Serif"/>
              </a:rPr>
              <a:t>(законных</a:t>
            </a:r>
            <a:r>
              <a:rPr sz="1800" spc="2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C00000"/>
                </a:solidFill>
                <a:latin typeface="Microsoft Sans Serif"/>
                <a:cs typeface="Microsoft Sans Serif"/>
              </a:rPr>
              <a:t>представителей)</a:t>
            </a:r>
            <a:r>
              <a:rPr sz="1800" spc="1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C00000"/>
                </a:solidFill>
                <a:latin typeface="Microsoft Sans Serif"/>
                <a:cs typeface="Microsoft Sans Serif"/>
              </a:rPr>
              <a:t>семей </a:t>
            </a:r>
            <a:r>
              <a:rPr sz="1800" spc="-1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C00000"/>
                </a:solidFill>
                <a:latin typeface="Microsoft Sans Serif"/>
                <a:cs typeface="Microsoft Sans Serif"/>
              </a:rPr>
              <a:t>ветеранов</a:t>
            </a:r>
            <a:r>
              <a:rPr sz="1800" spc="4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C00000"/>
                </a:solidFill>
                <a:latin typeface="Microsoft Sans Serif"/>
                <a:cs typeface="Microsoft Sans Serif"/>
              </a:rPr>
              <a:t>(участников)</a:t>
            </a:r>
            <a:r>
              <a:rPr sz="1800" spc="6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C00000"/>
                </a:solidFill>
                <a:latin typeface="Microsoft Sans Serif"/>
                <a:cs typeface="Microsoft Sans Serif"/>
              </a:rPr>
              <a:t>СВО</a:t>
            </a:r>
            <a:endParaRPr sz="1800">
              <a:latin typeface="Microsoft Sans Serif"/>
              <a:cs typeface="Microsoft Sans Serif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2571750"/>
            <a:ext cx="4134373" cy="21145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105150"/>
            <a:ext cx="3302270" cy="18192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836" y="200913"/>
            <a:ext cx="8066164" cy="8794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marR="508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Информирование</a:t>
            </a:r>
            <a:r>
              <a:rPr spc="-15" dirty="0"/>
              <a:t> </a:t>
            </a:r>
            <a:r>
              <a:rPr spc="-10" dirty="0"/>
              <a:t>детей</a:t>
            </a:r>
            <a:r>
              <a:rPr spc="10" dirty="0"/>
              <a:t> </a:t>
            </a:r>
            <a:r>
              <a:rPr spc="-10" dirty="0"/>
              <a:t>ветеранов</a:t>
            </a:r>
            <a:r>
              <a:rPr spc="-15" dirty="0"/>
              <a:t> </a:t>
            </a:r>
            <a:r>
              <a:rPr spc="-10" dirty="0"/>
              <a:t>(участников)</a:t>
            </a:r>
            <a:r>
              <a:rPr spc="25" dirty="0"/>
              <a:t> </a:t>
            </a:r>
            <a:r>
              <a:rPr spc="-15" dirty="0"/>
              <a:t>СВО,</a:t>
            </a:r>
            <a:r>
              <a:rPr spc="-10" dirty="0"/>
              <a:t> членов</a:t>
            </a:r>
            <a:r>
              <a:rPr spc="-15" dirty="0"/>
              <a:t> </a:t>
            </a:r>
            <a:r>
              <a:rPr dirty="0"/>
              <a:t>их </a:t>
            </a:r>
            <a:r>
              <a:rPr spc="-10" dirty="0"/>
              <a:t>семей, </a:t>
            </a:r>
            <a:r>
              <a:rPr spc="-5" dirty="0"/>
              <a:t> педагогических </a:t>
            </a:r>
            <a:r>
              <a:rPr spc="-10" dirty="0"/>
              <a:t>работников образовательной </a:t>
            </a:r>
            <a:r>
              <a:rPr spc="-5" dirty="0"/>
              <a:t>организации </a:t>
            </a:r>
            <a:r>
              <a:rPr dirty="0"/>
              <a:t>о </a:t>
            </a:r>
            <a:r>
              <a:rPr spc="-20" dirty="0"/>
              <a:t>возможности </a:t>
            </a:r>
            <a:r>
              <a:rPr dirty="0"/>
              <a:t>и </a:t>
            </a:r>
            <a:r>
              <a:rPr spc="-375" dirty="0"/>
              <a:t> </a:t>
            </a:r>
            <a:r>
              <a:rPr spc="-15" dirty="0"/>
              <a:t>ресурсах</a:t>
            </a:r>
            <a:r>
              <a:rPr spc="15" dirty="0"/>
              <a:t> </a:t>
            </a:r>
            <a:r>
              <a:rPr spc="-15" dirty="0"/>
              <a:t>получения</a:t>
            </a:r>
            <a:r>
              <a:rPr spc="20" dirty="0"/>
              <a:t> </a:t>
            </a:r>
            <a:r>
              <a:rPr spc="-10" dirty="0"/>
              <a:t>психологической</a:t>
            </a:r>
            <a:r>
              <a:rPr spc="-40" dirty="0"/>
              <a:t> </a:t>
            </a:r>
            <a:r>
              <a:rPr spc="-10" dirty="0"/>
              <a:t>помощи</a:t>
            </a:r>
            <a:r>
              <a:rPr spc="-10"/>
              <a:t>,</a:t>
            </a:r>
            <a:r>
              <a:rPr spc="-25"/>
              <a:t> </a:t>
            </a:r>
            <a:r>
              <a:rPr spc="-10" smtClean="0"/>
              <a:t>психолого-педагогической</a:t>
            </a:r>
            <a:r>
              <a:rPr lang="ru-RU" spc="-10" dirty="0" smtClean="0"/>
              <a:t> поддержки</a:t>
            </a:r>
            <a:endParaRPr spc="-10" dirty="0"/>
          </a:p>
          <a:p>
            <a:pPr marL="12700">
              <a:lnSpc>
                <a:spcPct val="100000"/>
              </a:lnSpc>
              <a:tabLst>
                <a:tab pos="6476365" algn="l"/>
              </a:tabLst>
            </a:pPr>
            <a:r>
              <a:rPr u="heavy" spc="-10" dirty="0">
                <a:uFill>
                  <a:solidFill>
                    <a:srgbClr val="4480C2"/>
                  </a:solidFill>
                </a:uFill>
              </a:rPr>
              <a:t>	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905000" y="1165097"/>
            <a:ext cx="704227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Дополнительные</a:t>
            </a:r>
            <a:r>
              <a:rPr sz="1400" b="1" spc="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ресурсы</a:t>
            </a:r>
            <a:r>
              <a:rPr sz="1400" b="1" spc="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для</a:t>
            </a:r>
            <a:r>
              <a:rPr sz="1400" b="1" spc="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обращения</a:t>
            </a:r>
            <a:r>
              <a:rPr sz="1400" b="1" spc="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за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психологической</a:t>
            </a:r>
            <a:r>
              <a:rPr sz="14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помощью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31711" y="1555622"/>
          <a:ext cx="8546465" cy="33757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6775"/>
                <a:gridCol w="2136775"/>
                <a:gridCol w="1336675"/>
                <a:gridCol w="2936240"/>
              </a:tblGrid>
              <a:tr h="460501">
                <a:tc gridSpan="2">
                  <a:txBody>
                    <a:bodyPr/>
                    <a:lstStyle/>
                    <a:p>
                      <a:pPr marL="925194" marR="1095375" indent="-489584">
                        <a:lnSpc>
                          <a:spcPts val="1440"/>
                        </a:lnSpc>
                        <a:spcBef>
                          <a:spcPts val="1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Сервисы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по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оказанию</a:t>
                      </a:r>
                      <a:r>
                        <a:rPr sz="1200" b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психологической </a:t>
                      </a:r>
                      <a:r>
                        <a:rPr sz="1200" b="1" spc="-28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помощи/номер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телефона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1405"/>
                        </a:lnSpc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Время</a:t>
                      </a:r>
                      <a:r>
                        <a:rPr sz="1200" b="1" spc="2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работы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>
                  <a:txBody>
                    <a:bodyPr/>
                    <a:lstStyle/>
                    <a:p>
                      <a:pPr marL="549910">
                        <a:lnSpc>
                          <a:spcPts val="1405"/>
                        </a:lnSpc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Целевая</a:t>
                      </a:r>
                      <a:r>
                        <a:rPr sz="1200" b="1" spc="2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аудитория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R="27305" algn="ctr">
                        <a:lnSpc>
                          <a:spcPts val="141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Общероссийская</a:t>
                      </a:r>
                      <a:r>
                        <a:rPr sz="12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горячая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27305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лин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1200" b="1" spc="-1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де</a:t>
                      </a:r>
                      <a:r>
                        <a:rPr sz="1200" b="1" spc="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ск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b="1" spc="-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ле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ф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она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27305" algn="ctr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доверия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288290">
                        <a:lnSpc>
                          <a:spcPts val="210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(800)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2000-122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41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круглосуточно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 algn="just">
                        <a:lnSpc>
                          <a:spcPts val="1410"/>
                        </a:lnSpc>
                        <a:tabLst>
                          <a:tab pos="2303780" algn="l"/>
                        </a:tabLst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Психологическая	</a:t>
                      </a:r>
                      <a:r>
                        <a:rPr sz="1200" i="1" spc="-15" dirty="0">
                          <a:latin typeface="Times New Roman"/>
                          <a:cs typeface="Times New Roman"/>
                        </a:rPr>
                        <a:t>помощь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735" marR="119380" algn="just">
                        <a:lnSpc>
                          <a:spcPct val="100000"/>
                        </a:lnSpc>
                      </a:pP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несовершеннолетним,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 а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также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их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родителям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(законным</a:t>
                      </a:r>
                      <a:r>
                        <a:rPr sz="1200" i="1" spc="2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представителям)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 по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вопросам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обучения,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 воспитания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взаимоотношения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  <a:tr h="903605">
                <a:tc>
                  <a:txBody>
                    <a:bodyPr/>
                    <a:lstStyle/>
                    <a:p>
                      <a:pPr marL="335280" marR="751205" algn="ctr">
                        <a:lnSpc>
                          <a:spcPts val="1440"/>
                        </a:lnSpc>
                        <a:spcBef>
                          <a:spcPts val="15"/>
                        </a:spcBef>
                      </a:pPr>
                      <a:r>
                        <a:rPr sz="1200" b="1" spc="-10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оря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ая ли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ия  кризисной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415925" algn="ctr">
                        <a:lnSpc>
                          <a:spcPts val="1395"/>
                        </a:lnSpc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психологической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414655" algn="ctr">
                        <a:lnSpc>
                          <a:spcPct val="100000"/>
                        </a:lnSpc>
                      </a:pPr>
                      <a:r>
                        <a:rPr sz="1200" b="1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помощи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250190">
                        <a:lnSpc>
                          <a:spcPts val="210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(800)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600-31-14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41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круглосуточно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321945">
                        <a:lnSpc>
                          <a:spcPts val="1440"/>
                        </a:lnSpc>
                        <a:spcBef>
                          <a:spcPts val="15"/>
                        </a:spcBef>
                        <a:tabLst>
                          <a:tab pos="651510" algn="l"/>
                          <a:tab pos="1601470" algn="l"/>
                          <a:tab pos="1893570" algn="l"/>
                        </a:tabLst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Экстренная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психологическая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5" dirty="0">
                          <a:latin typeface="Times New Roman"/>
                          <a:cs typeface="Times New Roman"/>
                        </a:rPr>
                        <a:t>помощь </a:t>
                      </a:r>
                      <a:r>
                        <a:rPr sz="1200" i="1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15" dirty="0">
                          <a:latin typeface="Times New Roman"/>
                          <a:cs typeface="Times New Roman"/>
                        </a:rPr>
                        <a:t>д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i="1" spc="20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,	п</a:t>
                      </a:r>
                      <a:r>
                        <a:rPr sz="1200" i="1" spc="-1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дро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ст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ам	их	р</a:t>
                      </a:r>
                      <a:r>
                        <a:rPr sz="1200" i="1" spc="-1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дит</a:t>
                      </a:r>
                      <a:r>
                        <a:rPr sz="1200" i="1" spc="-3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м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ts val="1395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(законным</a:t>
                      </a:r>
                      <a:r>
                        <a:rPr sz="1200" i="1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представителям),</a:t>
                      </a:r>
                      <a:r>
                        <a:rPr sz="1200" i="1" spc="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200" i="1" spc="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также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ct val="100000"/>
                        </a:lnSpc>
                      </a:pP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взрослым</a:t>
                      </a:r>
                      <a:r>
                        <a:rPr sz="12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кризисном</a:t>
                      </a:r>
                      <a:r>
                        <a:rPr sz="12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состоянии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1097280">
                <a:tc>
                  <a:txBody>
                    <a:bodyPr/>
                    <a:lstStyle/>
                    <a:p>
                      <a:pPr marL="184150" marR="480695" algn="ctr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Круглосуточная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экстренная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психологическая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помощь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МЧС</a:t>
                      </a:r>
                      <a:r>
                        <a:rPr sz="1200" b="1" spc="-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России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250190">
                        <a:lnSpc>
                          <a:spcPts val="211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(495)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989-50-50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415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круглосуточно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283845" algn="just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Экстренная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психологическая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5" dirty="0">
                          <a:latin typeface="Times New Roman"/>
                          <a:cs typeface="Times New Roman"/>
                        </a:rPr>
                        <a:t>помощь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детям,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подросткам,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 их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родителям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(законным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представителям),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а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также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взрослым</a:t>
                      </a:r>
                      <a:r>
                        <a:rPr sz="1200" i="1" spc="6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i="1" spc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кризисном</a:t>
                      </a:r>
                      <a:r>
                        <a:rPr sz="1200" i="1" spc="6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состоянии,</a:t>
                      </a:r>
                      <a:r>
                        <a:rPr sz="1200" i="1" spc="6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735" algn="just">
                        <a:lnSpc>
                          <a:spcPts val="1395"/>
                        </a:lnSpc>
                      </a:pP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том</a:t>
                      </a:r>
                      <a:r>
                        <a:rPr sz="1200" i="1" spc="7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числе  </a:t>
                      </a:r>
                      <a:r>
                        <a:rPr sz="1200" i="1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в  </a:t>
                      </a:r>
                      <a:r>
                        <a:rPr sz="1200" i="1" spc="1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случае</a:t>
                      </a:r>
                      <a:r>
                        <a:rPr sz="1200" i="1" spc="7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возникновения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735" algn="just">
                        <a:lnSpc>
                          <a:spcPts val="1365"/>
                        </a:lnSpc>
                      </a:pP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чрезвычайных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ситуаций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836" y="200913"/>
            <a:ext cx="8294764" cy="8794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marR="508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Информирование</a:t>
            </a:r>
            <a:r>
              <a:rPr spc="-15" dirty="0"/>
              <a:t> </a:t>
            </a:r>
            <a:r>
              <a:rPr spc="-10" dirty="0"/>
              <a:t>детей</a:t>
            </a:r>
            <a:r>
              <a:rPr spc="10" dirty="0"/>
              <a:t> </a:t>
            </a:r>
            <a:r>
              <a:rPr spc="-10" dirty="0"/>
              <a:t>ветеранов</a:t>
            </a:r>
            <a:r>
              <a:rPr spc="-15" dirty="0"/>
              <a:t> </a:t>
            </a:r>
            <a:r>
              <a:rPr spc="-10" dirty="0"/>
              <a:t>(участников)</a:t>
            </a:r>
            <a:r>
              <a:rPr spc="25" dirty="0"/>
              <a:t> </a:t>
            </a:r>
            <a:r>
              <a:rPr spc="-15" dirty="0"/>
              <a:t>СВО,</a:t>
            </a:r>
            <a:r>
              <a:rPr spc="-10" dirty="0"/>
              <a:t> членов</a:t>
            </a:r>
            <a:r>
              <a:rPr spc="-15" dirty="0"/>
              <a:t> </a:t>
            </a:r>
            <a:r>
              <a:rPr dirty="0"/>
              <a:t>их </a:t>
            </a:r>
            <a:r>
              <a:rPr spc="-10" dirty="0"/>
              <a:t>семей, </a:t>
            </a:r>
            <a:r>
              <a:rPr spc="-5" dirty="0"/>
              <a:t> педагогических </a:t>
            </a:r>
            <a:r>
              <a:rPr spc="-10" dirty="0"/>
              <a:t>работников образовательной </a:t>
            </a:r>
            <a:r>
              <a:rPr spc="-5" dirty="0"/>
              <a:t>организации </a:t>
            </a:r>
            <a:r>
              <a:rPr dirty="0"/>
              <a:t>о </a:t>
            </a:r>
            <a:r>
              <a:rPr spc="-20" dirty="0"/>
              <a:t>возможности </a:t>
            </a:r>
            <a:r>
              <a:rPr dirty="0"/>
              <a:t>и </a:t>
            </a:r>
            <a:r>
              <a:rPr spc="-375" dirty="0"/>
              <a:t> </a:t>
            </a:r>
            <a:r>
              <a:rPr spc="-15" dirty="0"/>
              <a:t>ресурсах</a:t>
            </a:r>
            <a:r>
              <a:rPr spc="15" dirty="0"/>
              <a:t> </a:t>
            </a:r>
            <a:r>
              <a:rPr spc="-15" dirty="0"/>
              <a:t>получения</a:t>
            </a:r>
            <a:r>
              <a:rPr spc="20" dirty="0"/>
              <a:t> </a:t>
            </a:r>
            <a:r>
              <a:rPr spc="-10" dirty="0"/>
              <a:t>психологической</a:t>
            </a:r>
            <a:r>
              <a:rPr spc="-40" dirty="0"/>
              <a:t> </a:t>
            </a:r>
            <a:r>
              <a:rPr spc="-10" dirty="0"/>
              <a:t>помощи</a:t>
            </a:r>
            <a:r>
              <a:rPr spc="-10"/>
              <a:t>,</a:t>
            </a:r>
            <a:r>
              <a:rPr spc="-25"/>
              <a:t> </a:t>
            </a:r>
            <a:r>
              <a:rPr spc="-10" smtClean="0"/>
              <a:t>психолого-педагогической</a:t>
            </a:r>
            <a:r>
              <a:rPr lang="ru-RU" spc="-10" dirty="0" smtClean="0"/>
              <a:t> поддержки</a:t>
            </a:r>
            <a:endParaRPr spc="-10" dirty="0"/>
          </a:p>
          <a:p>
            <a:pPr marL="12700">
              <a:lnSpc>
                <a:spcPct val="100000"/>
              </a:lnSpc>
              <a:tabLst>
                <a:tab pos="6476365" algn="l"/>
              </a:tabLst>
            </a:pPr>
            <a:r>
              <a:rPr u="heavy" spc="-10" dirty="0">
                <a:uFill>
                  <a:solidFill>
                    <a:srgbClr val="4480C2"/>
                  </a:solidFill>
                </a:uFill>
              </a:rPr>
              <a:t>	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981200" y="1165097"/>
            <a:ext cx="696607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Дополнительные</a:t>
            </a:r>
            <a:r>
              <a:rPr sz="1400" b="1" spc="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ресурсы</a:t>
            </a:r>
            <a:r>
              <a:rPr sz="1400" b="1" spc="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для</a:t>
            </a:r>
            <a:r>
              <a:rPr sz="1400" b="1" spc="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обращения</a:t>
            </a:r>
            <a:r>
              <a:rPr sz="1400" b="1" spc="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за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психологической</a:t>
            </a:r>
            <a:r>
              <a:rPr sz="14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помощью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31711" y="1555622"/>
          <a:ext cx="8546465" cy="3139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6775"/>
                <a:gridCol w="2136775"/>
                <a:gridCol w="1336675"/>
                <a:gridCol w="2936240"/>
              </a:tblGrid>
              <a:tr h="460501">
                <a:tc gridSpan="2">
                  <a:txBody>
                    <a:bodyPr/>
                    <a:lstStyle/>
                    <a:p>
                      <a:pPr marL="925194" marR="1095375" indent="-489584">
                        <a:lnSpc>
                          <a:spcPts val="1440"/>
                        </a:lnSpc>
                        <a:spcBef>
                          <a:spcPts val="1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Сервисы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по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оказанию</a:t>
                      </a:r>
                      <a:r>
                        <a:rPr sz="1200" b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психологической </a:t>
                      </a:r>
                      <a:r>
                        <a:rPr sz="1200" b="1" spc="-28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помощи/номер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телефона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1405"/>
                        </a:lnSpc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Время</a:t>
                      </a:r>
                      <a:r>
                        <a:rPr sz="1200" b="1" spc="2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работы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>
                  <a:txBody>
                    <a:bodyPr/>
                    <a:lstStyle/>
                    <a:p>
                      <a:pPr marL="549910">
                        <a:lnSpc>
                          <a:spcPts val="1405"/>
                        </a:lnSpc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Целевая</a:t>
                      </a:r>
                      <a:r>
                        <a:rPr sz="1200" b="1" spc="2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аудитория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</a:tr>
              <a:tr h="860551">
                <a:tc>
                  <a:txBody>
                    <a:bodyPr/>
                    <a:lstStyle/>
                    <a:p>
                      <a:pPr marR="178435" algn="ctr">
                        <a:lnSpc>
                          <a:spcPts val="141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Анонимный</a:t>
                      </a:r>
                      <a:r>
                        <a:rPr sz="1200" b="1" spc="-6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телефон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3510" marR="323215" indent="1270" algn="ctr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доверияФГБУ «НМИЦ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ПН</a:t>
                      </a:r>
                      <a:r>
                        <a:rPr sz="1200" b="1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им.</a:t>
                      </a:r>
                      <a:r>
                        <a:rPr sz="12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В.П.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Сербского» </a:t>
                      </a:r>
                      <a:r>
                        <a:rPr sz="1200" b="1" spc="-28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Минздрава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России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R="203200" algn="r">
                        <a:lnSpc>
                          <a:spcPts val="210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(495)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637-70-70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41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круглосуточно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410"/>
                        </a:lnSpc>
                      </a:pP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Психиатрическая</a:t>
                      </a:r>
                      <a:r>
                        <a:rPr sz="12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5" dirty="0">
                          <a:latin typeface="Times New Roman"/>
                          <a:cs typeface="Times New Roman"/>
                        </a:rPr>
                        <a:t>помощь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  <a:tr h="903605">
                <a:tc>
                  <a:txBody>
                    <a:bodyPr/>
                    <a:lstStyle/>
                    <a:p>
                      <a:pPr marL="207010" marR="513715" indent="635" algn="ctr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b="1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Горячая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линия </a:t>
                      </a:r>
                      <a:r>
                        <a:rPr sz="12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 </a:t>
                      </a:r>
                      <a:r>
                        <a:rPr sz="1200" b="1" spc="5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5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опро</a:t>
                      </a:r>
                      <a:r>
                        <a:rPr sz="1200" b="1" spc="5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200" b="1" spc="1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lang="ru-RU" sz="1200" b="1" spc="1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</a:t>
                      </a:r>
                      <a:r>
                        <a:rPr sz="1200" b="1" spc="-25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b="1" spc="-15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12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200" b="1" spc="-3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ш</a:t>
                      </a:r>
                      <a:r>
                        <a:rPr sz="12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200" b="1" spc="-5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b="1" spc="-3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</a:t>
                      </a:r>
                      <a:r>
                        <a:rPr sz="12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 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насилия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R="203200" algn="r">
                        <a:lnSpc>
                          <a:spcPts val="211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(495)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637-22-20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41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круглосуточно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292735">
                        <a:lnSpc>
                          <a:spcPts val="1440"/>
                        </a:lnSpc>
                        <a:spcBef>
                          <a:spcPts val="20"/>
                        </a:spcBef>
                        <a:tabLst>
                          <a:tab pos="1869439" algn="l"/>
                        </a:tabLst>
                      </a:pP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i="1" spc="-30" dirty="0">
                          <a:latin typeface="Times New Roman"/>
                          <a:cs typeface="Times New Roman"/>
                        </a:rPr>
                        <a:t>х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i="1" spc="15" dirty="0"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огич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,	</a:t>
                      </a:r>
                      <a:r>
                        <a:rPr sz="1200" i="1" spc="-3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оциальна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, 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юридическая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5" dirty="0">
                          <a:latin typeface="Times New Roman"/>
                          <a:cs typeface="Times New Roman"/>
                        </a:rPr>
                        <a:t>помощь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914463">
                <a:tc>
                  <a:txBody>
                    <a:bodyPr/>
                    <a:lstStyle/>
                    <a:p>
                      <a:pPr marL="300355" marR="586740" algn="ctr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b="1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Горячая</a:t>
                      </a:r>
                      <a:r>
                        <a:rPr sz="1200" b="1" spc="-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линия</a:t>
                      </a:r>
                      <a:r>
                        <a:rPr sz="1200" b="1" spc="-6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 </a:t>
                      </a:r>
                      <a:r>
                        <a:rPr sz="1200" b="1" spc="-28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оказанию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67640" marR="454659" indent="-1905" algn="ctr">
                        <a:lnSpc>
                          <a:spcPts val="1440"/>
                        </a:lnSpc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психологической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помощи</a:t>
                      </a:r>
                      <a:r>
                        <a:rPr sz="1200" b="1" spc="-4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студенческой </a:t>
                      </a:r>
                      <a:r>
                        <a:rPr sz="1200" b="1" spc="-28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молодежи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R="203200" algn="r">
                        <a:lnSpc>
                          <a:spcPts val="211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(800)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222-55-71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415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круглосуточно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597535">
                        <a:lnSpc>
                          <a:spcPts val="1440"/>
                        </a:lnSpc>
                        <a:spcBef>
                          <a:spcPts val="20"/>
                        </a:spcBef>
                        <a:tabLst>
                          <a:tab pos="1826895" algn="l"/>
                        </a:tabLst>
                      </a:pP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i="1" spc="-30" dirty="0">
                          <a:latin typeface="Times New Roman"/>
                          <a:cs typeface="Times New Roman"/>
                        </a:rPr>
                        <a:t>х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i="1" spc="15" dirty="0"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огич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ая	п</a:t>
                      </a:r>
                      <a:r>
                        <a:rPr sz="1200" i="1" spc="-5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мощь 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студенческой</a:t>
                      </a:r>
                      <a:r>
                        <a:rPr sz="1200" i="1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молодежи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836" y="200913"/>
            <a:ext cx="8370964" cy="8794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marR="508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Информирование</a:t>
            </a:r>
            <a:r>
              <a:rPr spc="-15" dirty="0"/>
              <a:t> </a:t>
            </a:r>
            <a:r>
              <a:rPr spc="-10" dirty="0"/>
              <a:t>детей</a:t>
            </a:r>
            <a:r>
              <a:rPr spc="10" dirty="0"/>
              <a:t> </a:t>
            </a:r>
            <a:r>
              <a:rPr spc="-10" dirty="0"/>
              <a:t>ветеранов</a:t>
            </a:r>
            <a:r>
              <a:rPr spc="-15" dirty="0"/>
              <a:t> </a:t>
            </a:r>
            <a:r>
              <a:rPr spc="-10" dirty="0"/>
              <a:t>(участников)</a:t>
            </a:r>
            <a:r>
              <a:rPr spc="25" dirty="0"/>
              <a:t> </a:t>
            </a:r>
            <a:r>
              <a:rPr spc="-15" dirty="0"/>
              <a:t>СВО,</a:t>
            </a:r>
            <a:r>
              <a:rPr spc="-10" dirty="0"/>
              <a:t> членов</a:t>
            </a:r>
            <a:r>
              <a:rPr spc="-15" dirty="0"/>
              <a:t> </a:t>
            </a:r>
            <a:r>
              <a:rPr dirty="0"/>
              <a:t>их </a:t>
            </a:r>
            <a:r>
              <a:rPr spc="-10" dirty="0"/>
              <a:t>семей, </a:t>
            </a:r>
            <a:r>
              <a:rPr spc="-5" dirty="0"/>
              <a:t> педагогических </a:t>
            </a:r>
            <a:r>
              <a:rPr spc="-10" dirty="0"/>
              <a:t>работников образовательной </a:t>
            </a:r>
            <a:r>
              <a:rPr spc="-5" dirty="0"/>
              <a:t>организации </a:t>
            </a:r>
            <a:r>
              <a:rPr dirty="0"/>
              <a:t>о </a:t>
            </a:r>
            <a:r>
              <a:rPr spc="-20" dirty="0"/>
              <a:t>возможности </a:t>
            </a:r>
            <a:r>
              <a:rPr dirty="0"/>
              <a:t>и </a:t>
            </a:r>
            <a:r>
              <a:rPr spc="-375" dirty="0"/>
              <a:t> </a:t>
            </a:r>
            <a:r>
              <a:rPr spc="-15" dirty="0"/>
              <a:t>ресурсах</a:t>
            </a:r>
            <a:r>
              <a:rPr spc="15" dirty="0"/>
              <a:t> </a:t>
            </a:r>
            <a:r>
              <a:rPr spc="-15" dirty="0"/>
              <a:t>получения</a:t>
            </a:r>
            <a:r>
              <a:rPr spc="20" dirty="0"/>
              <a:t> </a:t>
            </a:r>
            <a:r>
              <a:rPr spc="-10" dirty="0"/>
              <a:t>психологической</a:t>
            </a:r>
            <a:r>
              <a:rPr spc="-40" dirty="0"/>
              <a:t> </a:t>
            </a:r>
            <a:r>
              <a:rPr spc="-10" dirty="0"/>
              <a:t>помощи</a:t>
            </a:r>
            <a:r>
              <a:rPr spc="-10"/>
              <a:t>,</a:t>
            </a:r>
            <a:r>
              <a:rPr spc="-25"/>
              <a:t> </a:t>
            </a:r>
            <a:r>
              <a:rPr spc="-10" smtClean="0"/>
              <a:t>психолого-педагогической</a:t>
            </a:r>
            <a:r>
              <a:rPr lang="ru-RU" spc="-10" dirty="0" smtClean="0"/>
              <a:t> поддержки</a:t>
            </a:r>
            <a:endParaRPr spc="-10" dirty="0"/>
          </a:p>
          <a:p>
            <a:pPr marL="12700">
              <a:lnSpc>
                <a:spcPct val="100000"/>
              </a:lnSpc>
              <a:tabLst>
                <a:tab pos="6476365" algn="l"/>
              </a:tabLst>
            </a:pPr>
            <a:r>
              <a:rPr u="heavy" spc="-10" dirty="0">
                <a:uFill>
                  <a:solidFill>
                    <a:srgbClr val="4480C2"/>
                  </a:solidFill>
                </a:uFill>
              </a:rPr>
              <a:t>	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905000" y="1165097"/>
            <a:ext cx="704227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Дополнительные</a:t>
            </a:r>
            <a:r>
              <a:rPr sz="1400" b="1" spc="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ресурсы</a:t>
            </a:r>
            <a:r>
              <a:rPr sz="1400" b="1" spc="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для</a:t>
            </a:r>
            <a:r>
              <a:rPr sz="1400" b="1" spc="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обращения</a:t>
            </a:r>
            <a:r>
              <a:rPr sz="1400" b="1" spc="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за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психологической</a:t>
            </a:r>
            <a:r>
              <a:rPr sz="14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помощью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31711" y="1555622"/>
          <a:ext cx="8546465" cy="304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6775"/>
                <a:gridCol w="2136775"/>
                <a:gridCol w="1336675"/>
                <a:gridCol w="2936240"/>
              </a:tblGrid>
              <a:tr h="460501">
                <a:tc gridSpan="2">
                  <a:txBody>
                    <a:bodyPr/>
                    <a:lstStyle/>
                    <a:p>
                      <a:pPr marL="925194" marR="1095375" indent="-489584">
                        <a:lnSpc>
                          <a:spcPts val="1440"/>
                        </a:lnSpc>
                        <a:spcBef>
                          <a:spcPts val="1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Сервисы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по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оказанию</a:t>
                      </a:r>
                      <a:r>
                        <a:rPr sz="1200" b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психологической </a:t>
                      </a:r>
                      <a:r>
                        <a:rPr sz="1200" b="1" spc="-28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помощи/номер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телефона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8115" algn="r">
                        <a:lnSpc>
                          <a:spcPts val="1405"/>
                        </a:lnSpc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Время</a:t>
                      </a:r>
                      <a:r>
                        <a:rPr sz="1200" b="1" spc="2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работы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>
                  <a:txBody>
                    <a:bodyPr/>
                    <a:lstStyle/>
                    <a:p>
                      <a:pPr marL="549910">
                        <a:lnSpc>
                          <a:spcPts val="1405"/>
                        </a:lnSpc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Целевая</a:t>
                      </a:r>
                      <a:r>
                        <a:rPr sz="1200" b="1" spc="2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аудитория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</a:tr>
              <a:tr h="860551">
                <a:tc>
                  <a:txBody>
                    <a:bodyPr/>
                    <a:lstStyle/>
                    <a:p>
                      <a:pPr marR="287655" algn="ctr">
                        <a:lnSpc>
                          <a:spcPts val="1410"/>
                        </a:lnSpc>
                      </a:pPr>
                      <a:r>
                        <a:rPr sz="1200" b="1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Горячая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линия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287655" algn="ctr">
                        <a:lnSpc>
                          <a:spcPct val="100000"/>
                        </a:lnSpc>
                      </a:pPr>
                      <a:r>
                        <a:rPr sz="1200" b="1" spc="-1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Российского</a:t>
                      </a:r>
                      <a:r>
                        <a:rPr lang="ru-RU" sz="1200" b="1" spc="-1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Красного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289560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Креста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ts val="210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(800)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700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44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50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R="191135" algn="r">
                        <a:lnSpc>
                          <a:spcPts val="141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круглосуточно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410"/>
                        </a:lnSpc>
                        <a:tabLst>
                          <a:tab pos="1499235" algn="l"/>
                          <a:tab pos="2374265" algn="l"/>
                        </a:tabLst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Психологическая	помощь	семьям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ct val="100000"/>
                        </a:lnSpc>
                      </a:pP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мобилизованных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i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военнослужащих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  <a:tr h="903605">
                <a:tc>
                  <a:txBody>
                    <a:bodyPr/>
                    <a:lstStyle/>
                    <a:p>
                      <a:pPr marL="129539" marR="705485" indent="-1905" algn="ctr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b="1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Горячая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линия </a:t>
                      </a:r>
                      <a:r>
                        <a:rPr sz="1200" b="1" spc="5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200" b="1" spc="-25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b="1" spc="-15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12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b="1" spc="-3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щ</a:t>
                      </a:r>
                      <a:r>
                        <a:rPr sz="1200" b="1" spc="25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lang="ru-RU" sz="1200" b="1" spc="25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1200" b="1" spc="-4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ди</a:t>
                      </a:r>
                      <a:r>
                        <a:rPr sz="1200" b="1" spc="5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200" b="1" spc="-5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лям 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проекта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7465" algn="ctr">
                        <a:lnSpc>
                          <a:spcPts val="139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бытьродителем.рф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39370" algn="ctr">
                        <a:lnSpc>
                          <a:spcPts val="211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spc="2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(800)</a:t>
                      </a:r>
                      <a:r>
                        <a:rPr sz="1800" b="1" spc="2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444-22-32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36830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(доб.</a:t>
                      </a:r>
                      <a:r>
                        <a:rPr sz="1800" b="1" spc="-4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714)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ts val="1410"/>
                        </a:lnSpc>
                        <a:tabLst>
                          <a:tab pos="328295" algn="l"/>
                        </a:tabLst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с	9.00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9370" algn="ctr">
                        <a:lnSpc>
                          <a:spcPct val="100000"/>
                        </a:lnSpc>
                      </a:pP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д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о 21.00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33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(по</a:t>
                      </a:r>
                      <a:r>
                        <a:rPr sz="1200" i="1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мск)в</a:t>
                      </a:r>
                      <a:r>
                        <a:rPr sz="1200" i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будни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55880" algn="just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Психологическая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помощь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родителям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по 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вопросам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обучения,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воспитания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 и 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взаимоотношения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детьми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823023">
                <a:tc>
                  <a:txBody>
                    <a:bodyPr/>
                    <a:lstStyle/>
                    <a:p>
                      <a:pPr marL="130810" marR="557530" algn="ctr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Чат-бот</a:t>
                      </a:r>
                      <a:r>
                        <a:rPr sz="1200" b="1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</a:t>
                      </a:r>
                      <a:r>
                        <a:rPr sz="1200" b="1" spc="-4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оказанию </a:t>
                      </a:r>
                      <a:r>
                        <a:rPr sz="1200" b="1" spc="-28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психологической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426720" algn="ctr">
                        <a:lnSpc>
                          <a:spcPts val="1395"/>
                        </a:lnSpc>
                      </a:pPr>
                      <a:r>
                        <a:rPr sz="1200" b="1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помощи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2110"/>
                        </a:lnSpc>
                      </a:pPr>
                      <a:r>
                        <a:rPr sz="1800" b="1" spc="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сыл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для</a:t>
                      </a:r>
                      <a:r>
                        <a:rPr sz="1800" b="1" spc="-28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800" b="1" spc="-7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х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да: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1800" b="1" u="heavy" spc="-5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Times New Roman"/>
                          <a:cs typeface="Times New Roman"/>
                          <a:hlinkClick r:id="rId2"/>
                        </a:rPr>
                        <a:t>https://vk.com/psy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283845">
                        <a:lnSpc>
                          <a:spcPts val="2110"/>
                        </a:lnSpc>
                      </a:pPr>
                      <a:r>
                        <a:rPr sz="1800" b="1" u="heavy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Times New Roman"/>
                          <a:cs typeface="Times New Roman"/>
                          <a:hlinkClick r:id="rId2"/>
                        </a:rPr>
                        <a:t>_myvmeste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482600">
                        <a:lnSpc>
                          <a:spcPts val="1415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09:00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18465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до 00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: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30530">
                        <a:lnSpc>
                          <a:spcPct val="100000"/>
                        </a:lnSpc>
                      </a:pP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по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мск)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181610">
                        <a:lnSpc>
                          <a:spcPts val="1440"/>
                        </a:lnSpc>
                        <a:spcBef>
                          <a:spcPts val="20"/>
                        </a:spcBef>
                        <a:tabLst>
                          <a:tab pos="734060" algn="l"/>
                          <a:tab pos="1123950" algn="l"/>
                          <a:tab pos="1979295" algn="l"/>
                        </a:tabLst>
                      </a:pP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с	по	о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азанию	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б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200" i="1" spc="15" dirty="0"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атной 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психологической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поддержки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населению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497</Words>
  <Application>Microsoft Office PowerPoint</Application>
  <PresentationFormat>Экран (16:9)</PresentationFormat>
  <Paragraphs>101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Информирование детей ветеранов (участников) СВО, членов их семей,  педагогических работников образовательной организации о возможности и  ресурсах получения психологической помощи, психолого-педагогической поддержки</vt:lpstr>
      <vt:lpstr>Слайд 2</vt:lpstr>
      <vt:lpstr>Слайд 3</vt:lpstr>
      <vt:lpstr>Информирование детей ветеранов (участников) СВО, членов их семей,  педагогических работников образовательной организации о возможности и  ресурсах получения психологической помощи, психолого-педагогической поддержки  </vt:lpstr>
      <vt:lpstr>Информирование детей ветеранов (участников) СВО, членов их семей,  педагогических работников образовательной организации о возможности и  ресурсах получения психологической помощи, психолого-педагогической поддержки  </vt:lpstr>
      <vt:lpstr>Информирование детей ветеранов (участников) СВО, членов их семей,  педагогических работников образовательной организации о возможности и  ресурсах получения психологической помощи, психолого-педагогической поддержки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2</cp:revision>
  <dcterms:created xsi:type="dcterms:W3CDTF">2024-09-17T09:52:11Z</dcterms:created>
  <dcterms:modified xsi:type="dcterms:W3CDTF">2024-10-03T10:04:00Z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2024-01-17T00:00:00Z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2024-09-17T00:00:00Z</vt:filetime>
  </property>
</Properties>
</file>