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2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1477" y="200913"/>
            <a:ext cx="6776720" cy="666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1711" y="1555622"/>
            <a:ext cx="8567420" cy="3388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sy_myvmest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6" y="200913"/>
            <a:ext cx="82691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</a:t>
            </a:r>
            <a:r>
              <a:rPr spc="-10"/>
              <a:t>,</a:t>
            </a:r>
            <a:r>
              <a:rPr spc="-25"/>
              <a:t> </a:t>
            </a:r>
            <a:r>
              <a:rPr spc="-10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15836" y="732999"/>
            <a:ext cx="6489700" cy="185801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  <a:tabLst>
                <a:tab pos="6476365" algn="l"/>
              </a:tabLst>
            </a:pPr>
            <a:r>
              <a:rPr sz="1400" b="1" u="heavy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389890" marR="2256790" algn="ctr">
              <a:lnSpc>
                <a:spcPct val="100000"/>
              </a:lnSpc>
              <a:spcBef>
                <a:spcPts val="109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экстренная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анонимная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кризисная </a:t>
            </a:r>
            <a:r>
              <a:rPr sz="1800" b="1" spc="-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помощь</a:t>
            </a:r>
            <a:endParaRPr sz="1800">
              <a:latin typeface="Arial"/>
              <a:cs typeface="Arial"/>
            </a:endParaRPr>
          </a:p>
          <a:p>
            <a:pPr marR="1866264" algn="ctr">
              <a:lnSpc>
                <a:spcPct val="100000"/>
              </a:lnSpc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8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(800)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600-31-14</a:t>
            </a:r>
            <a:endParaRPr sz="1800">
              <a:latin typeface="Arial"/>
              <a:cs typeface="Arial"/>
            </a:endParaRPr>
          </a:p>
          <a:p>
            <a:pPr marL="281940" marR="2148205" algn="ctr">
              <a:lnSpc>
                <a:spcPct val="100000"/>
              </a:lnSpc>
            </a:pP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(круглосуточно,</a:t>
            </a:r>
            <a:r>
              <a:rPr sz="1800" spc="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бесплатно,</a:t>
            </a:r>
            <a:r>
              <a:rPr sz="180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анонимно, </a:t>
            </a:r>
            <a:r>
              <a:rPr sz="1800" spc="-4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конфиденциально)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79" y="2721724"/>
            <a:ext cx="2229485" cy="222948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4129" y="2721698"/>
            <a:ext cx="3905758" cy="218922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25970" y="1512303"/>
            <a:ext cx="2430779" cy="34389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836" y="200913"/>
            <a:ext cx="80661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Информирование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СВО,</a:t>
            </a:r>
            <a:r>
              <a:rPr sz="1400" b="1" spc="-10" dirty="0">
                <a:latin typeface="Arial"/>
                <a:cs typeface="Arial"/>
              </a:rPr>
              <a:t> членов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их </a:t>
            </a:r>
            <a:r>
              <a:rPr sz="1400" b="1" spc="-10" dirty="0">
                <a:latin typeface="Arial"/>
                <a:cs typeface="Arial"/>
              </a:rPr>
              <a:t>семей, </a:t>
            </a:r>
            <a:r>
              <a:rPr sz="1400" b="1" spc="-5" dirty="0">
                <a:latin typeface="Arial"/>
                <a:cs typeface="Arial"/>
              </a:rPr>
              <a:t> педагогических </a:t>
            </a:r>
            <a:r>
              <a:rPr sz="1400" b="1" spc="-10" dirty="0">
                <a:latin typeface="Arial"/>
                <a:cs typeface="Arial"/>
              </a:rPr>
              <a:t>работников образовательной </a:t>
            </a:r>
            <a:r>
              <a:rPr sz="1400" b="1" spc="-5" dirty="0">
                <a:latin typeface="Arial"/>
                <a:cs typeface="Arial"/>
              </a:rPr>
              <a:t>организации </a:t>
            </a:r>
            <a:r>
              <a:rPr sz="1400" b="1" dirty="0">
                <a:latin typeface="Arial"/>
                <a:cs typeface="Arial"/>
              </a:rPr>
              <a:t>о </a:t>
            </a:r>
            <a:r>
              <a:rPr sz="1400" b="1" spc="-20" dirty="0">
                <a:latin typeface="Arial"/>
                <a:cs typeface="Arial"/>
              </a:rPr>
              <a:t>возможности </a:t>
            </a:r>
            <a:r>
              <a:rPr sz="1400" b="1" dirty="0">
                <a:latin typeface="Arial"/>
                <a:cs typeface="Arial"/>
              </a:rPr>
              <a:t>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ресурсах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получения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психологической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помощи</a:t>
            </a:r>
            <a:r>
              <a:rPr sz="1400" b="1" spc="-10">
                <a:latin typeface="Arial"/>
                <a:cs typeface="Arial"/>
              </a:rPr>
              <a:t>,</a:t>
            </a:r>
            <a:r>
              <a:rPr sz="1400" b="1" spc="-25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психолого-педагогической</a:t>
            </a:r>
            <a:r>
              <a:rPr lang="ru-RU" sz="1400" b="1" spc="-10" dirty="0" smtClean="0">
                <a:latin typeface="Arial"/>
                <a:cs typeface="Arial"/>
              </a:rPr>
              <a:t> поддержки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sz="1400" b="1" u="heavy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1095" y="1104391"/>
            <a:ext cx="3965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8705" marR="5080" indent="-10566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рабочие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дни с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9.00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до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18.00 (мск) </a:t>
            </a:r>
            <a:r>
              <a:rPr sz="1800" b="1" spc="-4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8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(800)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222-34-17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763" y="1927301"/>
            <a:ext cx="441515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5" dirty="0">
                <a:latin typeface="Microsoft Sans Serif"/>
                <a:cs typeface="Microsoft Sans Serif"/>
              </a:rPr>
              <a:t>случае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возникновения</a:t>
            </a:r>
            <a:endParaRPr sz="140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Arial"/>
                <a:cs typeface="Arial"/>
              </a:rPr>
              <a:t>конфликтных</a:t>
            </a:r>
            <a:r>
              <a:rPr sz="1400" b="1" spc="2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ситуаций</a:t>
            </a:r>
            <a:r>
              <a:rPr sz="1400" b="1" spc="2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между</a:t>
            </a:r>
            <a:r>
              <a:rPr sz="1400" b="1" spc="18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участниками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образовательных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отношений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763" y="2781046"/>
            <a:ext cx="441642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b="1" spc="-10" dirty="0">
                <a:latin typeface="Arial"/>
                <a:cs typeface="Arial"/>
              </a:rPr>
              <a:t>травли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образовательной</a:t>
            </a:r>
            <a:r>
              <a:rPr sz="1400" b="1" spc="-5" dirty="0">
                <a:latin typeface="Arial"/>
                <a:cs typeface="Arial"/>
              </a:rPr>
              <a:t> среде</a:t>
            </a:r>
            <a:r>
              <a:rPr sz="1400" b="1" dirty="0">
                <a:latin typeface="Arial"/>
                <a:cs typeface="Arial"/>
              </a:rPr>
              <a:t> на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фоне </a:t>
            </a:r>
            <a:r>
              <a:rPr sz="1400" b="1" spc="-10" dirty="0">
                <a:latin typeface="Arial"/>
                <a:cs typeface="Arial"/>
              </a:rPr>
              <a:t> предвзятого</a:t>
            </a:r>
            <a:r>
              <a:rPr sz="1400" b="1" spc="-5" dirty="0">
                <a:latin typeface="Arial"/>
                <a:cs typeface="Arial"/>
              </a:rPr>
              <a:t> отношения</a:t>
            </a:r>
            <a:r>
              <a:rPr sz="1400" b="1" dirty="0">
                <a:latin typeface="Arial"/>
                <a:cs typeface="Arial"/>
              </a:rPr>
              <a:t> к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особому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статусу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6800" y="1276858"/>
            <a:ext cx="377786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ФГБУ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«Центр </a:t>
            </a:r>
            <a:r>
              <a:rPr sz="1200" b="1" spc="-10" dirty="0">
                <a:latin typeface="Arial"/>
                <a:cs typeface="Arial"/>
              </a:rPr>
              <a:t>защиты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прав</a:t>
            </a:r>
            <a:r>
              <a:rPr sz="1200" b="1" dirty="0">
                <a:latin typeface="Arial"/>
                <a:cs typeface="Arial"/>
              </a:rPr>
              <a:t> и </a:t>
            </a:r>
            <a:r>
              <a:rPr sz="1200" b="1" spc="-5" dirty="0">
                <a:latin typeface="Arial"/>
                <a:cs typeface="Arial"/>
              </a:rPr>
              <a:t>интересов</a:t>
            </a:r>
            <a:r>
              <a:rPr sz="1200" b="1" spc="-10" dirty="0">
                <a:latin typeface="Arial"/>
                <a:cs typeface="Arial"/>
              </a:rPr>
              <a:t> детей»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26482" y="3098419"/>
            <a:ext cx="36379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Форма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обращения</a:t>
            </a:r>
            <a:endParaRPr sz="180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на</a:t>
            </a:r>
            <a:r>
              <a:rPr sz="180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специализированной</a:t>
            </a:r>
            <a:r>
              <a:rPr sz="1800" spc="-1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странице</a:t>
            </a:r>
            <a:endParaRPr sz="180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официального</a:t>
            </a:r>
            <a:r>
              <a:rPr sz="1800" spc="-2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сайта</a:t>
            </a:r>
            <a:endParaRPr sz="180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marL="283845" marR="278765" algn="ctr">
              <a:lnSpc>
                <a:spcPct val="100000"/>
              </a:lnSpc>
            </a:pPr>
            <a:r>
              <a:rPr sz="1800" spc="-7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ФГБУ</a:t>
            </a:r>
            <a:r>
              <a:rPr sz="1800" spc="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«Центр</a:t>
            </a:r>
            <a:r>
              <a:rPr sz="1800" spc="2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защиты</a:t>
            </a:r>
            <a:r>
              <a:rPr sz="1800" spc="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прав</a:t>
            </a:r>
            <a:r>
              <a:rPr sz="1800" spc="2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и </a:t>
            </a:r>
            <a:r>
              <a:rPr sz="1800" spc="-459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интересов</a:t>
            </a:r>
            <a:r>
              <a:rPr sz="1800" spc="2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детей» </a:t>
            </a:r>
            <a:r>
              <a:rPr sz="1800" spc="-1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https://fcprc.ru.</a:t>
            </a:r>
            <a:endParaRPr sz="180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836" y="200913"/>
            <a:ext cx="78375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Информирование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СВО,</a:t>
            </a:r>
            <a:r>
              <a:rPr sz="1400" b="1" spc="-10" dirty="0">
                <a:latin typeface="Arial"/>
                <a:cs typeface="Arial"/>
              </a:rPr>
              <a:t> членов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их </a:t>
            </a:r>
            <a:r>
              <a:rPr sz="1400" b="1" spc="-10" dirty="0">
                <a:latin typeface="Arial"/>
                <a:cs typeface="Arial"/>
              </a:rPr>
              <a:t>семей, </a:t>
            </a:r>
            <a:r>
              <a:rPr sz="1400" b="1" spc="-5" dirty="0">
                <a:latin typeface="Arial"/>
                <a:cs typeface="Arial"/>
              </a:rPr>
              <a:t> педагогических </a:t>
            </a:r>
            <a:r>
              <a:rPr sz="1400" b="1" spc="-10" dirty="0">
                <a:latin typeface="Arial"/>
                <a:cs typeface="Arial"/>
              </a:rPr>
              <a:t>работников образовательной </a:t>
            </a:r>
            <a:r>
              <a:rPr sz="1400" b="1" spc="-5" dirty="0">
                <a:latin typeface="Arial"/>
                <a:cs typeface="Arial"/>
              </a:rPr>
              <a:t>организации </a:t>
            </a:r>
            <a:r>
              <a:rPr sz="1400" b="1" dirty="0">
                <a:latin typeface="Arial"/>
                <a:cs typeface="Arial"/>
              </a:rPr>
              <a:t>о </a:t>
            </a:r>
            <a:r>
              <a:rPr sz="1400" b="1" spc="-20" dirty="0">
                <a:latin typeface="Arial"/>
                <a:cs typeface="Arial"/>
              </a:rPr>
              <a:t>возможности </a:t>
            </a:r>
            <a:r>
              <a:rPr sz="1400" b="1" dirty="0">
                <a:latin typeface="Arial"/>
                <a:cs typeface="Arial"/>
              </a:rPr>
              <a:t>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ресурсах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получения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психологической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помощи</a:t>
            </a:r>
            <a:r>
              <a:rPr sz="1400" b="1" spc="-10">
                <a:latin typeface="Arial"/>
                <a:cs typeface="Arial"/>
              </a:rPr>
              <a:t>,</a:t>
            </a:r>
            <a:r>
              <a:rPr sz="1400" b="1" spc="-25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психолого-педагогической</a:t>
            </a:r>
            <a:r>
              <a:rPr lang="ru-RU" sz="1400" b="1" spc="-10" dirty="0" smtClean="0">
                <a:latin typeface="Arial"/>
                <a:cs typeface="Arial"/>
              </a:rPr>
              <a:t> поддержки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sz="1400" b="1" u="heavy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57394" y="1276858"/>
            <a:ext cx="3609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Государственный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фонд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поддержки участников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специальной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военной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операции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«Защитники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Отечества»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775" y="1275334"/>
            <a:ext cx="4363720" cy="1790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729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«Горячая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линии»</a:t>
            </a:r>
            <a:endParaRPr sz="1800">
              <a:latin typeface="Arial"/>
              <a:cs typeface="Arial"/>
            </a:endParaRPr>
          </a:p>
          <a:p>
            <a:pPr marL="313055" algn="ctr">
              <a:lnSpc>
                <a:spcPct val="100000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8-800-201-42-18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Организация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дополнительных</a:t>
            </a:r>
            <a:r>
              <a:rPr sz="1800" spc="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мер</a:t>
            </a:r>
            <a:endParaRPr sz="180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поддержки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800" spc="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их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родителей </a:t>
            </a:r>
            <a:r>
              <a:rPr sz="1800" spc="-4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(законных</a:t>
            </a:r>
            <a:r>
              <a:rPr sz="18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представителей)</a:t>
            </a:r>
            <a:r>
              <a:rPr sz="180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семей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800" spc="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800" spc="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СВО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571750"/>
            <a:ext cx="4134373" cy="211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105150"/>
            <a:ext cx="3302270" cy="181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36" y="200913"/>
            <a:ext cx="80661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</a:t>
            </a:r>
            <a:r>
              <a:rPr spc="-10"/>
              <a:t>,</a:t>
            </a:r>
            <a:r>
              <a:rPr spc="-25"/>
              <a:t> </a:t>
            </a:r>
            <a:r>
              <a:rPr spc="-10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u="heavy" spc="-10" dirty="0">
                <a:uFill>
                  <a:solidFill>
                    <a:srgbClr val="4480C2"/>
                  </a:solidFill>
                </a:uFill>
              </a:rPr>
              <a:t>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5000" y="1165097"/>
            <a:ext cx="70422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3757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501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2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помощи/номер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2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2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R="27305" algn="ctr">
                        <a:lnSpc>
                          <a:spcPts val="141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Общероссийская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730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b="1" spc="-1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де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ск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7305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доверия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2000-122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just">
                        <a:lnSpc>
                          <a:spcPts val="1410"/>
                        </a:lnSpc>
                        <a:tabLst>
                          <a:tab pos="2303780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	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marR="119380" algn="just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несовершеннолетним,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(законным</a:t>
                      </a:r>
                      <a:r>
                        <a:rPr sz="1200" i="1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представителям)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по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обучения,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воспитания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взаимоотношения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335280" marR="751205" algn="ctr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10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оря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ая ли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ия  кризисной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15925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14655" algn="ctr">
                        <a:lnSpc>
                          <a:spcPct val="100000"/>
                        </a:lnSpc>
                      </a:pP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600-31-14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321945">
                        <a:lnSpc>
                          <a:spcPts val="1440"/>
                        </a:lnSpc>
                        <a:spcBef>
                          <a:spcPts val="15"/>
                        </a:spcBef>
                        <a:tabLst>
                          <a:tab pos="651510" algn="l"/>
                          <a:tab pos="1601470" algn="l"/>
                          <a:tab pos="1893570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Экстренная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2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,	п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дро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ст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ам	их	р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дит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ts val="139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(законным</a:t>
                      </a:r>
                      <a:r>
                        <a:rPr sz="1200" i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представителям),</a:t>
                      </a:r>
                      <a:r>
                        <a:rPr sz="1200" i="1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i="1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взрослым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кризисном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состоянии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marL="184150" marR="48069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Круглосуточная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экстренная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психологическая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МЧС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989-50-50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83845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Экстренная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детям,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подросткам,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их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(законным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представителям),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также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взрослым</a:t>
                      </a:r>
                      <a:r>
                        <a:rPr sz="1200" i="1" spc="6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кризисном</a:t>
                      </a:r>
                      <a:r>
                        <a:rPr sz="1200" i="1" spc="6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состоянии,</a:t>
                      </a:r>
                      <a:r>
                        <a:rPr sz="1200" i="1" spc="6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algn="just">
                        <a:lnSpc>
                          <a:spcPts val="1395"/>
                        </a:lnSpc>
                      </a:pP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200" i="1" spc="7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числе  </a:t>
                      </a:r>
                      <a:r>
                        <a:rPr sz="1200" i="1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1200" i="1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случае</a:t>
                      </a:r>
                      <a:r>
                        <a:rPr sz="1200" i="1" spc="7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возникновения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algn="just">
                        <a:lnSpc>
                          <a:spcPts val="1365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чрезвычайных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ситуаций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36" y="200913"/>
            <a:ext cx="82947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</a:t>
            </a:r>
            <a:r>
              <a:rPr spc="-10"/>
              <a:t>,</a:t>
            </a:r>
            <a:r>
              <a:rPr spc="-25"/>
              <a:t> </a:t>
            </a:r>
            <a:r>
              <a:rPr spc="-10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u="heavy" spc="-10" dirty="0">
                <a:uFill>
                  <a:solidFill>
                    <a:srgbClr val="4480C2"/>
                  </a:solidFill>
                </a:uFill>
              </a:rPr>
              <a:t>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81200" y="1165097"/>
            <a:ext cx="69660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13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501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2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помощи/номер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2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2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551">
                <a:tc>
                  <a:txBody>
                    <a:bodyPr/>
                    <a:lstStyle/>
                    <a:p>
                      <a:pPr marR="178435" algn="ctr">
                        <a:lnSpc>
                          <a:spcPts val="141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Анонимный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телефон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3510" marR="323215" indent="1270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доверияФГБУ «НМИЦ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ПН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им.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В.П.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Сербского»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Минздрава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637-70-70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Психиатрическая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207010" marR="513715" indent="63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 </a:t>
                      </a:r>
                      <a:r>
                        <a:rPr sz="12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опро</a:t>
                      </a:r>
                      <a:r>
                        <a:rPr sz="1200" b="1" spc="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lang="ru-RU" sz="1200" b="1" spc="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2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1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3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spc="-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3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насилия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637-22-20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927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69439" algn="l"/>
                        </a:tabLst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огич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оциальна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юридическая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914463">
                <a:tc>
                  <a:txBody>
                    <a:bodyPr/>
                    <a:lstStyle/>
                    <a:p>
                      <a:pPr marL="300355" marR="586740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7640" marR="454659" indent="-1905" algn="ctr">
                        <a:lnSpc>
                          <a:spcPts val="144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студенческой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222-55-71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975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26895" algn="l"/>
                        </a:tabLst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огич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ая	п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мощь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студенческой</a:t>
                      </a:r>
                      <a:r>
                        <a:rPr sz="120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36" y="200913"/>
            <a:ext cx="83709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</a:t>
            </a:r>
            <a:r>
              <a:rPr spc="-10"/>
              <a:t>,</a:t>
            </a:r>
            <a:r>
              <a:rPr spc="-25"/>
              <a:t> </a:t>
            </a:r>
            <a:r>
              <a:rPr spc="-10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u="heavy" spc="-10" dirty="0">
                <a:uFill>
                  <a:solidFill>
                    <a:srgbClr val="4480C2"/>
                  </a:solidFill>
                </a:uFill>
              </a:rPr>
              <a:t>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5000" y="1165097"/>
            <a:ext cx="70422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04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501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2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помощи/номер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2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2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551">
                <a:tc>
                  <a:txBody>
                    <a:bodyPr/>
                    <a:lstStyle/>
                    <a:p>
                      <a:pPr marR="287655" algn="ctr">
                        <a:lnSpc>
                          <a:spcPts val="1410"/>
                        </a:lnSpc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87655" algn="ctr">
                        <a:lnSpc>
                          <a:spcPct val="100000"/>
                        </a:lnSpc>
                      </a:pPr>
                      <a:r>
                        <a:rPr sz="12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Российского</a:t>
                      </a:r>
                      <a:r>
                        <a:rPr lang="ru-RU" sz="12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Красного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8956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Креста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700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  <a:tabLst>
                          <a:tab pos="1499235" algn="l"/>
                          <a:tab pos="237426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	помощь	семьям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мобилизованных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военнослужащих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129539" marR="705485" indent="-190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 </a:t>
                      </a:r>
                      <a:r>
                        <a:rPr sz="1200" b="1" spc="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-2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1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3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sz="1200" b="1" spc="2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lang="ru-RU" sz="1200" b="1" spc="2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spc="-4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sz="1200" b="1" spc="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лям 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проекта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бытьродителем.рф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2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2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444-22-32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(доб.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714)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ts val="1410"/>
                        </a:lnSpc>
                        <a:tabLst>
                          <a:tab pos="328295" algn="l"/>
                        </a:tabLst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с	9.00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0000"/>
                        </a:lnSpc>
                      </a:pP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 21.00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1200" i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мск)в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будни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5880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обучения,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воспитания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и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взаимоотношения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детьми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823023">
                <a:tc>
                  <a:txBody>
                    <a:bodyPr/>
                    <a:lstStyle/>
                    <a:p>
                      <a:pPr marL="130810" marR="557530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Чат-бот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оказанию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26720" algn="ctr">
                        <a:lnSpc>
                          <a:spcPts val="1395"/>
                        </a:lnSpc>
                      </a:pP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110"/>
                        </a:lnSpc>
                      </a:pPr>
                      <a:r>
                        <a:rPr sz="1800" b="1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сыл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b="1" spc="-7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да: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47955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https://vk.com/psy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83845">
                        <a:lnSpc>
                          <a:spcPts val="2110"/>
                        </a:lnSpc>
                      </a:pPr>
                      <a:r>
                        <a:rPr sz="1800" b="1" u="heavy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_myvmeste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482600">
                        <a:lnSpc>
                          <a:spcPts val="1415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09:00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8465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до 00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0530">
                        <a:lnSpc>
                          <a:spcPct val="100000"/>
                        </a:lnSpc>
                      </a:pP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мск)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181610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734060" algn="l"/>
                          <a:tab pos="1123950" algn="l"/>
                          <a:tab pos="1979295" algn="l"/>
                        </a:tabLst>
                      </a:pPr>
                      <a:r>
                        <a:rPr sz="1200" i="1" spc="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	по	о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азанию	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атной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психологической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поддержки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населению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497</Words>
  <Application>Microsoft Office PowerPoint</Application>
  <PresentationFormat>Экран (16:9)</PresentationFormat>
  <Paragraphs>101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</vt:lpstr>
      <vt:lpstr>Слайд 2</vt:lpstr>
      <vt:lpstr>Слайд 3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  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  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</cp:revision>
  <dcterms:created xsi:type="dcterms:W3CDTF">2024-09-17T09:52:11Z</dcterms:created>
  <dcterms:modified xsi:type="dcterms:W3CDTF">2024-10-03T10:04:00Z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2024-09-17T00:00:00Z</vt:filetime>
  </property>
</Properties>
</file>