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596" y="215645"/>
            <a:ext cx="6424930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028" y="866394"/>
            <a:ext cx="8509000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931665" y="415797"/>
            <a:ext cx="1299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АЛГОРИТМ</a:t>
            </a:r>
            <a:endParaRPr sz="18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8371" y="690117"/>
            <a:ext cx="850392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/>
              <a:t>сопровождения</a:t>
            </a:r>
            <a:r>
              <a:rPr sz="1800" spc="-90" dirty="0"/>
              <a:t> </a:t>
            </a:r>
            <a:r>
              <a:rPr sz="1800" dirty="0"/>
              <a:t>в</a:t>
            </a:r>
            <a:r>
              <a:rPr sz="1800" spc="-65" dirty="0"/>
              <a:t> </a:t>
            </a:r>
            <a:r>
              <a:rPr sz="1800" dirty="0"/>
              <a:t>дошкольных</a:t>
            </a:r>
            <a:r>
              <a:rPr sz="1800" spc="-45" dirty="0"/>
              <a:t> </a:t>
            </a:r>
            <a:r>
              <a:rPr sz="1800" spc="-10" dirty="0"/>
              <a:t>образовательных,</a:t>
            </a:r>
            <a:r>
              <a:rPr sz="1800" spc="-50" dirty="0"/>
              <a:t> </a:t>
            </a:r>
            <a:r>
              <a:rPr sz="1800" spc="-10" dirty="0"/>
              <a:t>общеобразовательных, профессиональных</a:t>
            </a:r>
            <a:r>
              <a:rPr sz="1800" spc="-50" dirty="0"/>
              <a:t> </a:t>
            </a:r>
            <a:r>
              <a:rPr sz="1800" spc="-10" dirty="0"/>
              <a:t>образовательных</a:t>
            </a:r>
            <a:r>
              <a:rPr sz="1800" spc="-35" dirty="0"/>
              <a:t> </a:t>
            </a:r>
            <a:r>
              <a:rPr sz="1800" spc="-10" dirty="0"/>
              <a:t>организациях</a:t>
            </a:r>
            <a:r>
              <a:rPr sz="1800" spc="-55" dirty="0"/>
              <a:t> </a:t>
            </a:r>
            <a:r>
              <a:rPr sz="1800" dirty="0"/>
              <a:t>и</a:t>
            </a:r>
            <a:r>
              <a:rPr sz="1800" spc="-40" dirty="0"/>
              <a:t> </a:t>
            </a:r>
            <a:r>
              <a:rPr sz="1800" spc="-10" dirty="0"/>
              <a:t>образовательных </a:t>
            </a:r>
            <a:r>
              <a:rPr sz="1800" dirty="0"/>
              <a:t>организациях</a:t>
            </a:r>
            <a:r>
              <a:rPr sz="1800" spc="-90" dirty="0"/>
              <a:t> </a:t>
            </a:r>
            <a:r>
              <a:rPr sz="1800" dirty="0"/>
              <a:t>высшего</a:t>
            </a:r>
            <a:r>
              <a:rPr sz="1800" spc="-70" dirty="0"/>
              <a:t> </a:t>
            </a:r>
            <a:r>
              <a:rPr sz="1800" spc="-10" dirty="0"/>
              <a:t>образования</a:t>
            </a:r>
            <a:r>
              <a:rPr sz="1800" spc="-100" dirty="0"/>
              <a:t> </a:t>
            </a:r>
            <a:r>
              <a:rPr sz="1800" dirty="0"/>
              <a:t>детей</a:t>
            </a:r>
            <a:r>
              <a:rPr sz="1800" spc="-75" dirty="0"/>
              <a:t> </a:t>
            </a:r>
            <a:r>
              <a:rPr sz="1800" dirty="0"/>
              <a:t>ветеранов</a:t>
            </a:r>
            <a:r>
              <a:rPr sz="1800" spc="-65" dirty="0"/>
              <a:t> </a:t>
            </a:r>
            <a:r>
              <a:rPr sz="1800" spc="-10" dirty="0"/>
              <a:t>(участников)</a:t>
            </a:r>
            <a:endParaRPr sz="1800"/>
          </a:p>
        </p:txBody>
      </p:sp>
      <p:sp>
        <p:nvSpPr>
          <p:cNvPr id="10" name="object 10"/>
          <p:cNvSpPr txBox="1"/>
          <p:nvPr/>
        </p:nvSpPr>
        <p:spPr>
          <a:xfrm>
            <a:off x="342087" y="1513459"/>
            <a:ext cx="84766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специальной</a:t>
            </a:r>
            <a:r>
              <a:rPr sz="1800" b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военной</a:t>
            </a:r>
            <a:r>
              <a:rPr sz="1800" b="1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операции,</a:t>
            </a:r>
            <a:r>
              <a:rPr sz="1800" b="1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обучающихся</a:t>
            </a:r>
            <a:r>
              <a:rPr sz="18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в</a:t>
            </a:r>
            <a:r>
              <a:rPr sz="1800" b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соответствующих</a:t>
            </a:r>
            <a:endParaRPr sz="180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организациях,</a:t>
            </a:r>
            <a:r>
              <a:rPr sz="1800" b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в</a:t>
            </a:r>
            <a:r>
              <a:rPr sz="1800" b="1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целях</a:t>
            </a:r>
            <a:r>
              <a:rPr sz="1800" b="1" spc="-8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оказания</a:t>
            </a:r>
            <a:r>
              <a:rPr sz="1800" b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таким</a:t>
            </a:r>
            <a:r>
              <a:rPr sz="1800" b="1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детям</a:t>
            </a:r>
            <a:r>
              <a:rPr sz="1800" b="1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необходимой</a:t>
            </a:r>
            <a:r>
              <a:rPr sz="1800" b="1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помощи,</a:t>
            </a:r>
            <a:r>
              <a:rPr sz="18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в</a:t>
            </a:r>
            <a:r>
              <a:rPr sz="1800" b="1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chemeClr val="tx1"/>
                </a:solidFill>
                <a:latin typeface="Arial"/>
                <a:cs typeface="Arial"/>
              </a:rPr>
              <a:t>том </a:t>
            </a:r>
            <a:r>
              <a:rPr sz="1800" b="1" dirty="0">
                <a:solidFill>
                  <a:schemeClr val="tx1"/>
                </a:solidFill>
                <a:latin typeface="Arial"/>
                <a:cs typeface="Arial"/>
              </a:rPr>
              <a:t>числе</a:t>
            </a:r>
            <a:r>
              <a:rPr sz="1800" b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chemeClr val="tx1"/>
                </a:solidFill>
                <a:latin typeface="Arial"/>
                <a:cs typeface="Arial"/>
              </a:rPr>
              <a:t>психологической</a:t>
            </a:r>
            <a:endParaRPr sz="18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95400" y="2800350"/>
            <a:ext cx="6589395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МОНИТОРИНГ</a:t>
            </a:r>
            <a:r>
              <a:rPr sz="2800" b="1" spc="-1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 </a:t>
            </a:r>
            <a:r>
              <a:rPr sz="28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СОСТОЯНИЯ</a:t>
            </a:r>
            <a:r>
              <a:rPr sz="2800" b="1" spc="-8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8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sz="2800" b="1" spc="-12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 </a:t>
            </a:r>
            <a:r>
              <a:rPr sz="28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sz="2800" b="1" spc="-10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sz="28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0106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 dirty="0"/>
              <a:t>детей </a:t>
            </a:r>
            <a:r>
              <a:rPr dirty="0"/>
              <a:t>ветеранов</a:t>
            </a:r>
            <a:r>
              <a:rPr spc="-50" dirty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2899" y="0"/>
            <a:ext cx="1181100" cy="1311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object 7"/>
          <p:cNvSpPr txBox="1"/>
          <p:nvPr/>
        </p:nvSpPr>
        <p:spPr>
          <a:xfrm>
            <a:off x="381000" y="819150"/>
            <a:ext cx="4725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Сбор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информации</a:t>
            </a:r>
            <a:r>
              <a:rPr sz="1200" b="1" spc="2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200" spc="130" dirty="0">
                <a:solidFill>
                  <a:srgbClr val="C00000"/>
                </a:solidFill>
                <a:latin typeface="Microsoft Sans Serif"/>
                <a:cs typeface="Microsoft Sans Serif"/>
              </a:rPr>
              <a:t> 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протокольные</a:t>
            </a:r>
            <a:r>
              <a:rPr sz="12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данные: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(7-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17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лет)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46722" y="1370838"/>
          <a:ext cx="8663304" cy="3471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71484"/>
                <a:gridCol w="323850"/>
                <a:gridCol w="267970"/>
              </a:tblGrid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b="1" spc="-5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 indent="-133350">
                        <a:lnSpc>
                          <a:spcPts val="930"/>
                        </a:lnSpc>
                      </a:pPr>
                      <a:r>
                        <a:rPr sz="800" b="1" spc="-25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800" b="1" spc="-5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0208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6.</a:t>
                      </a:r>
                      <a:r>
                        <a:rPr sz="1400" b="1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Проявление</a:t>
                      </a:r>
                      <a:r>
                        <a:rPr sz="11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суицидальных</a:t>
                      </a:r>
                      <a:r>
                        <a:rPr sz="11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установок</a:t>
                      </a:r>
                      <a:r>
                        <a:rPr sz="11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мыслей</a:t>
                      </a:r>
                      <a:r>
                        <a:rPr sz="11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основными</a:t>
                      </a:r>
                      <a:r>
                        <a:rPr sz="11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темами</a:t>
                      </a:r>
                      <a:r>
                        <a:rPr sz="11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100" i="1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чтения,</a:t>
                      </a:r>
                      <a:r>
                        <a:rPr sz="11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обсуждения</a:t>
                      </a:r>
                      <a:r>
                        <a:rPr sz="1100" i="1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творчества</a:t>
                      </a:r>
                      <a:r>
                        <a:rPr sz="11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(книги,</a:t>
                      </a:r>
                      <a:r>
                        <a:rPr sz="11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музыка,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47625" algn="just">
                        <a:lnSpc>
                          <a:spcPct val="114900"/>
                        </a:lnSpc>
                        <a:spcBef>
                          <a:spcPts val="45"/>
                        </a:spcBef>
                        <a:tabLst>
                          <a:tab pos="5113655" algn="l"/>
                          <a:tab pos="5866765" algn="l"/>
                        </a:tabLst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сайты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т.п.)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становятся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темы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смерти,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суицида,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самоистязания,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деструктивного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поведения,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равнодушие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любимым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ранее</a:t>
                      </a:r>
                      <a:r>
                        <a:rPr sz="11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видам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досуга;</a:t>
                      </a:r>
                      <a:r>
                        <a:rPr sz="1100" i="1" spc="4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разговоры</a:t>
                      </a:r>
                      <a:r>
                        <a:rPr sz="1100" i="1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смерти,</a:t>
                      </a:r>
                      <a:r>
                        <a:rPr sz="1100" i="1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записки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i="1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самоубийстве,</a:t>
                      </a:r>
                      <a:r>
                        <a:rPr sz="1100" i="1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рисунки</a:t>
                      </a:r>
                      <a:r>
                        <a:rPr sz="1100" i="1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черном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свете,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	отображающие</a:t>
                      </a:r>
                      <a:r>
                        <a:rPr sz="1100" i="1" spc="405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жестокость,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особенно</a:t>
                      </a:r>
                      <a:r>
                        <a:rPr sz="11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направленную</a:t>
                      </a:r>
                      <a:r>
                        <a:rPr sz="1100" i="1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себя;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угрызения</a:t>
                      </a:r>
                      <a:r>
                        <a:rPr sz="11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совести;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чувство</a:t>
                      </a:r>
                      <a:r>
                        <a:rPr sz="11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безнадежности,</a:t>
                      </a:r>
                      <a:r>
                        <a:rPr sz="11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тревоги,</a:t>
                      </a:r>
                      <a:r>
                        <a:rPr sz="11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депрессии,</a:t>
                      </a:r>
                      <a:r>
                        <a:rPr sz="11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плач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1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причины;</a:t>
                      </a:r>
                      <a:r>
                        <a:rPr sz="11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раздача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личных</a:t>
                      </a:r>
                      <a:r>
                        <a:rPr sz="1100" i="1" spc="3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вещей;</a:t>
                      </a:r>
                      <a:r>
                        <a:rPr sz="1100" i="1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неспособность</a:t>
                      </a:r>
                      <a:r>
                        <a:rPr sz="1100" i="1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долго</a:t>
                      </a:r>
                      <a:r>
                        <a:rPr sz="1100" i="1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оставаться</a:t>
                      </a:r>
                      <a:r>
                        <a:rPr sz="1100" i="1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внимательным;</a:t>
                      </a:r>
                      <a:r>
                        <a:rPr sz="1100" i="1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утрата</a:t>
                      </a:r>
                      <a:r>
                        <a:rPr sz="1100" i="1" spc="3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интереса</a:t>
                      </a:r>
                      <a:r>
                        <a:rPr sz="1100" i="1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i="1" spc="3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любимым</a:t>
                      </a:r>
                      <a:r>
                        <a:rPr sz="1100" i="1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занятиям;</a:t>
                      </a:r>
                      <a:r>
                        <a:rPr sz="1100" i="1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самобичевание;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обобщающие</a:t>
                      </a:r>
                      <a:r>
                        <a:rPr sz="1100" i="1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фразы,</a:t>
                      </a:r>
                      <a:r>
                        <a:rPr sz="1100" i="1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содержащие</a:t>
                      </a:r>
                      <a:r>
                        <a:rPr sz="1100" i="1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псевдофилософские</a:t>
                      </a:r>
                      <a:r>
                        <a:rPr sz="1100" i="1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рассуждения,</a:t>
                      </a:r>
                      <a:r>
                        <a:rPr sz="1100" i="1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i="1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также</a:t>
                      </a:r>
                      <a:r>
                        <a:rPr sz="1100" i="1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иносказательные</a:t>
                      </a:r>
                      <a:r>
                        <a:rPr sz="1100" i="1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многозначные</a:t>
                      </a:r>
                      <a:r>
                        <a:rPr sz="1100" i="1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афоризмы.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высказывание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мыслей</a:t>
                      </a:r>
                      <a:r>
                        <a:rPr sz="11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своей</a:t>
                      </a:r>
                      <a:r>
                        <a:rPr sz="11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ненужности,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бессмысленности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существования,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своем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одиночестве)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055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7.</a:t>
                      </a:r>
                      <a:r>
                        <a:rPr sz="1400" b="1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Изменение</a:t>
                      </a:r>
                      <a:r>
                        <a:rPr sz="11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повседневной</a:t>
                      </a:r>
                      <a:r>
                        <a:rPr sz="11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активности</a:t>
                      </a:r>
                      <a:r>
                        <a:rPr sz="11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(резкое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ухудшение</a:t>
                      </a:r>
                      <a:r>
                        <a:rPr sz="1100" i="1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успеваемости,</a:t>
                      </a:r>
                      <a:r>
                        <a:rPr sz="1100" i="1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немотивированные</a:t>
                      </a:r>
                      <a:r>
                        <a:rPr sz="1100" i="1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прогулы,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побеги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100" i="1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дома,</a:t>
                      </a:r>
                      <a:r>
                        <a:rPr sz="1100" i="1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резкие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48260">
                        <a:lnSpc>
                          <a:spcPct val="114500"/>
                        </a:lnSpc>
                        <a:spcBef>
                          <a:spcPts val="45"/>
                        </a:spcBef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изменения</a:t>
                      </a:r>
                      <a:r>
                        <a:rPr sz="11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манере</a:t>
                      </a:r>
                      <a:r>
                        <a:rPr sz="11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одеваться,</a:t>
                      </a:r>
                      <a:r>
                        <a:rPr sz="11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эпатажность,</a:t>
                      </a:r>
                      <a:r>
                        <a:rPr sz="1100" i="1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пренебрежительное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отношение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i="1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своей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внешности,</a:t>
                      </a:r>
                      <a:r>
                        <a:rPr sz="11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несоблюдние</a:t>
                      </a:r>
                      <a:r>
                        <a:rPr sz="1100" i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гигиенических навыков)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055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8.</a:t>
                      </a:r>
                      <a:r>
                        <a:rPr sz="1400" b="1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Ребенок</a:t>
                      </a:r>
                      <a:r>
                        <a:rPr sz="11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состоит</a:t>
                      </a:r>
                      <a:r>
                        <a:rPr sz="11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группе,</a:t>
                      </a:r>
                      <a:r>
                        <a:rPr sz="11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распространяющей</a:t>
                      </a:r>
                      <a:r>
                        <a:rPr sz="11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подозрительный</a:t>
                      </a:r>
                      <a:r>
                        <a:rPr sz="11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негативный</a:t>
                      </a:r>
                      <a:r>
                        <a:rPr sz="11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контент</a:t>
                      </a:r>
                      <a:r>
                        <a:rPr sz="11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i="1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темы</a:t>
                      </a:r>
                      <a:r>
                        <a:rPr sz="1100" i="1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курения,</a:t>
                      </a:r>
                      <a:r>
                        <a:rPr sz="1100" i="1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употребления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48895">
                        <a:lnSpc>
                          <a:spcPct val="114500"/>
                        </a:lnSpc>
                        <a:spcBef>
                          <a:spcPts val="50"/>
                        </a:spcBef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алкоголя,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наркотиков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1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психоактивных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веществ,</a:t>
                      </a:r>
                      <a:r>
                        <a:rPr sz="11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ненависти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определенным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социальным</a:t>
                      </a:r>
                      <a:r>
                        <a:rPr sz="11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группам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национальностям,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насилия, жестокости,</a:t>
                      </a:r>
                      <a:r>
                        <a:rPr sz="11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совершения суицида,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вовлечения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противозаконную</a:t>
                      </a:r>
                      <a:r>
                        <a:rPr sz="11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деятельность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(мошенничество,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экстремизм).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68580" marR="50165">
                        <a:lnSpc>
                          <a:spcPts val="1620"/>
                        </a:lnSpc>
                        <a:spcBef>
                          <a:spcPts val="11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9.</a:t>
                      </a:r>
                      <a:r>
                        <a:rPr sz="1400" b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Интернет-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зависимость.</a:t>
                      </a:r>
                      <a:r>
                        <a:rPr sz="11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Ребенок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проводит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социальной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сети</a:t>
                      </a:r>
                      <a:r>
                        <a:rPr sz="11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занимается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компьютерными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играми</a:t>
                      </a:r>
                      <a:r>
                        <a:rPr sz="11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настолько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много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времени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что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даже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пренебрегает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ежедневными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делами: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едой,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сном,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учебой,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что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приводит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признакам,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указанным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пп.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3154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 dirty="0"/>
              <a:t>детей </a:t>
            </a:r>
            <a:r>
              <a:rPr dirty="0"/>
              <a:t>ветеранов</a:t>
            </a:r>
            <a:r>
              <a:rPr spc="-50" dirty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332028" y="866394"/>
            <a:ext cx="8509000" cy="31906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Сбор</a:t>
            </a:r>
            <a:r>
              <a:rPr spc="-50" dirty="0"/>
              <a:t> </a:t>
            </a:r>
            <a:r>
              <a:rPr dirty="0"/>
              <a:t>информации</a:t>
            </a:r>
            <a:r>
              <a:rPr spc="275" dirty="0"/>
              <a:t> </a:t>
            </a:r>
            <a:r>
              <a:rPr dirty="0"/>
              <a:t>от</a:t>
            </a:r>
            <a:r>
              <a:rPr spc="-40" dirty="0"/>
              <a:t> </a:t>
            </a:r>
            <a:r>
              <a:rPr dirty="0"/>
              <a:t>родителей</a:t>
            </a:r>
            <a:r>
              <a:rPr spc="-40" dirty="0"/>
              <a:t> </a:t>
            </a:r>
            <a:r>
              <a:rPr spc="-10" dirty="0"/>
              <a:t>(законных</a:t>
            </a:r>
            <a:r>
              <a:rPr spc="-40" dirty="0"/>
              <a:t> </a:t>
            </a:r>
            <a:r>
              <a:rPr spc="-10" dirty="0"/>
              <a:t>представителей):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Microsoft Sans Serif"/>
                <a:cs typeface="Microsoft Sans Serif"/>
              </a:rPr>
              <a:t>-</a:t>
            </a:r>
            <a:r>
              <a:rPr b="0" spc="130" dirty="0">
                <a:latin typeface="Microsoft Sans Serif"/>
                <a:cs typeface="Microsoft Sans Serif"/>
              </a:rPr>
              <a:t>  </a:t>
            </a:r>
            <a:r>
              <a:rPr spc="-10" dirty="0"/>
              <a:t>протокольные</a:t>
            </a:r>
            <a:r>
              <a:rPr spc="10" dirty="0"/>
              <a:t> </a:t>
            </a:r>
            <a:r>
              <a:rPr dirty="0"/>
              <a:t>данные:</a:t>
            </a:r>
            <a:r>
              <a:rPr spc="-25" dirty="0"/>
              <a:t> </a:t>
            </a:r>
            <a:r>
              <a:rPr spc="-10" dirty="0"/>
              <a:t>(7-</a:t>
            </a:r>
            <a:r>
              <a:rPr dirty="0"/>
              <a:t>17</a:t>
            </a:r>
            <a:r>
              <a:rPr spc="-25" dirty="0"/>
              <a:t> </a:t>
            </a:r>
            <a:r>
              <a:rPr spc="-20" dirty="0"/>
              <a:t>лет)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/>
          </a:p>
          <a:p>
            <a:pPr marL="12700" marR="5080" algn="just">
              <a:lnSpc>
                <a:spcPct val="100000"/>
              </a:lnSpc>
            </a:pP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1600" b="0" i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случае</a:t>
            </a:r>
            <a:r>
              <a:rPr sz="1600" b="0" i="1" spc="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ответа</a:t>
            </a:r>
            <a:r>
              <a:rPr sz="1600" b="0" i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ДА,</a:t>
            </a:r>
            <a:r>
              <a:rPr sz="1600" b="0" i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1600" b="0" i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вопросы</a:t>
            </a:r>
            <a:r>
              <a:rPr sz="1600" b="0" i="1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пп.</a:t>
            </a:r>
            <a:r>
              <a:rPr sz="1600" b="0" i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spc="-20" dirty="0">
                <a:solidFill>
                  <a:srgbClr val="002060"/>
                </a:solidFill>
                <a:latin typeface="Arial"/>
                <a:cs typeface="Arial"/>
              </a:rPr>
              <a:t>2-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9</a:t>
            </a:r>
            <a:r>
              <a:rPr sz="1600" b="0" i="1" spc="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с</a:t>
            </a:r>
            <a:r>
              <a:rPr sz="1600" b="0" i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учетом</a:t>
            </a:r>
            <a:r>
              <a:rPr sz="1600" b="0" i="1" spc="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высокой</a:t>
            </a:r>
            <a:r>
              <a:rPr sz="1600" b="0" i="1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уязвимости</a:t>
            </a:r>
            <a:r>
              <a:rPr sz="1600" b="0" i="1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к факторам</a:t>
            </a:r>
            <a:r>
              <a:rPr sz="1600" b="0" i="1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риска</a:t>
            </a:r>
            <a:r>
              <a:rPr sz="1600" b="0" i="1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необходимо</a:t>
            </a:r>
            <a:r>
              <a:rPr sz="1600" b="0" i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направление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на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психодиагностическое</a:t>
            </a:r>
            <a:r>
              <a:rPr sz="1600" b="0" i="1" spc="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обследование</a:t>
            </a:r>
            <a:r>
              <a:rPr sz="1600" b="0" i="1" u="sng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медицинским</a:t>
            </a:r>
            <a:r>
              <a:rPr sz="1600" b="0" i="1" u="sng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психологом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 с</a:t>
            </a:r>
            <a:r>
              <a:rPr sz="1600" b="0" i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целью</a:t>
            </a:r>
            <a:r>
              <a:rPr sz="1600" b="0" i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разработки системы</a:t>
            </a:r>
            <a:r>
              <a:rPr sz="1600" b="0" i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профилактических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1600" b="0" i="1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коррекционных</a:t>
            </a:r>
            <a:r>
              <a:rPr sz="1600" b="0" i="1" spc="-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мероприятий.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/>
          </a:p>
          <a:p>
            <a:pPr marL="12700" algn="just">
              <a:lnSpc>
                <a:spcPct val="100000"/>
              </a:lnSpc>
            </a:pPr>
            <a:r>
              <a:rPr sz="1600" b="0" i="1" dirty="0">
                <a:latin typeface="Arial"/>
                <a:cs typeface="Arial"/>
              </a:rPr>
              <a:t>В случае</a:t>
            </a:r>
            <a:r>
              <a:rPr sz="1600" b="0" i="1" spc="-10" dirty="0">
                <a:latin typeface="Arial"/>
                <a:cs typeface="Arial"/>
              </a:rPr>
              <a:t> положительного</a:t>
            </a:r>
            <a:r>
              <a:rPr sz="1600" b="0" i="1" spc="-45" dirty="0">
                <a:latin typeface="Arial"/>
                <a:cs typeface="Arial"/>
              </a:rPr>
              <a:t> </a:t>
            </a:r>
            <a:r>
              <a:rPr sz="1600" b="0" i="1" spc="-10" dirty="0">
                <a:latin typeface="Arial"/>
                <a:cs typeface="Arial"/>
              </a:rPr>
              <a:t>ответа</a:t>
            </a:r>
            <a:r>
              <a:rPr sz="1600" b="0" i="1" dirty="0">
                <a:latin typeface="Arial"/>
                <a:cs typeface="Arial"/>
              </a:rPr>
              <a:t> на пп. 4, 6</a:t>
            </a:r>
            <a:r>
              <a:rPr sz="1600" b="0" i="1" spc="-10" dirty="0">
                <a:latin typeface="Arial"/>
                <a:cs typeface="Arial"/>
              </a:rPr>
              <a:t> необходима</a:t>
            </a:r>
            <a:r>
              <a:rPr sz="1600" b="0" i="1" spc="-45" dirty="0">
                <a:latin typeface="Arial"/>
                <a:cs typeface="Arial"/>
              </a:rPr>
              <a:t> </a:t>
            </a:r>
            <a:r>
              <a:rPr sz="1600" b="0" i="1" u="sng" spc="-10" dirty="0">
                <a:latin typeface="Arial"/>
                <a:cs typeface="Arial"/>
              </a:rPr>
              <a:t>консультация</a:t>
            </a:r>
            <a:r>
              <a:rPr sz="1600" b="0" i="1" u="sng" spc="-15" dirty="0">
                <a:latin typeface="Arial"/>
                <a:cs typeface="Arial"/>
              </a:rPr>
              <a:t> </a:t>
            </a:r>
            <a:r>
              <a:rPr sz="1600" b="0" i="1" u="sng" spc="-10" dirty="0">
                <a:latin typeface="Arial"/>
                <a:cs typeface="Arial"/>
              </a:rPr>
              <a:t>психиатра</a:t>
            </a:r>
            <a:r>
              <a:rPr b="0" i="1" spc="-10" dirty="0">
                <a:latin typeface="Arial"/>
                <a:cs typeface="Arial"/>
              </a:rPr>
              <a:t>.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/>
          </a:p>
          <a:p>
            <a:pPr marL="12700" marR="5080" algn="just">
              <a:lnSpc>
                <a:spcPct val="100000"/>
              </a:lnSpc>
            </a:pP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Если</a:t>
            </a:r>
            <a:r>
              <a:rPr sz="1600" b="0" i="1" spc="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положительный</a:t>
            </a:r>
            <a:r>
              <a:rPr sz="1600" b="0" i="1" spc="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ответ</a:t>
            </a:r>
            <a:r>
              <a:rPr sz="1600" b="0" i="1" spc="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дан</a:t>
            </a:r>
            <a:r>
              <a:rPr sz="1600" b="0" i="1" spc="8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только</a:t>
            </a:r>
            <a:r>
              <a:rPr sz="1600" b="0" i="1" spc="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1600" b="0" i="1" spc="7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пп.</a:t>
            </a:r>
            <a:r>
              <a:rPr sz="1600" b="0" i="1" spc="8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1,</a:t>
            </a:r>
            <a:r>
              <a:rPr sz="1600" b="0" i="1" spc="7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9</a:t>
            </a:r>
            <a:r>
              <a:rPr sz="1600" b="0" i="1" spc="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рекомендовано</a:t>
            </a:r>
            <a:r>
              <a:rPr sz="1600" b="0" i="1" spc="8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наблюдение</a:t>
            </a:r>
            <a:r>
              <a:rPr sz="1600" b="0" i="1" u="sng" spc="7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родителем</a:t>
            </a:r>
            <a:r>
              <a:rPr sz="1600" b="0" i="1" u="sng" spc="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поведения</a:t>
            </a:r>
            <a:r>
              <a:rPr sz="1600" b="0" i="1" u="sng" spc="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ребенка</a:t>
            </a:r>
            <a:r>
              <a:rPr sz="1600" b="0" i="1" u="sng" spc="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0" i="1" u="sng" spc="-25" dirty="0">
                <a:solidFill>
                  <a:srgbClr val="002060"/>
                </a:solidFill>
                <a:latin typeface="Arial"/>
                <a:cs typeface="Arial"/>
              </a:rPr>
              <a:t>на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протяжении</a:t>
            </a:r>
            <a:r>
              <a:rPr sz="1600" b="0" i="1" u="sng" spc="13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1</a:t>
            </a:r>
            <a:r>
              <a:rPr sz="1600" b="0" i="1" u="sng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u="sng" dirty="0">
                <a:solidFill>
                  <a:srgbClr val="002060"/>
                </a:solidFill>
                <a:latin typeface="Arial"/>
                <a:cs typeface="Arial"/>
              </a:rPr>
              <a:t>мес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с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повторным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обращением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по</a:t>
            </a:r>
            <a:r>
              <a:rPr sz="1600" b="0" i="1" spc="14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инициативе</a:t>
            </a:r>
            <a:r>
              <a:rPr sz="1600" b="0" i="1" spc="13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родителя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1600" b="0" i="1" spc="13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случае</a:t>
            </a:r>
            <a:r>
              <a:rPr sz="1600" b="0" i="1" spc="13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dirty="0">
                <a:solidFill>
                  <a:srgbClr val="002060"/>
                </a:solidFill>
                <a:latin typeface="Arial"/>
                <a:cs typeface="Arial"/>
              </a:rPr>
              <a:t>сохранения</a:t>
            </a:r>
            <a:r>
              <a:rPr sz="1600" b="0" i="1" spc="12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1600" b="0" i="1" spc="-10" dirty="0">
                <a:solidFill>
                  <a:srgbClr val="002060"/>
                </a:solidFill>
                <a:latin typeface="Arial"/>
                <a:cs typeface="Arial"/>
              </a:rPr>
              <a:t>признаков дезадаптивного поведения.</a:t>
            </a: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62900" y="0"/>
            <a:ext cx="1181100" cy="1311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6964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/>
              <a:t>детей </a:t>
            </a:r>
            <a:r>
              <a:rPr lang="ru-RU" spc="-20" dirty="0" smtClean="0"/>
              <a:t/>
            </a:r>
            <a:br>
              <a:rPr lang="ru-RU" spc="-20" dirty="0" smtClean="0"/>
            </a:br>
            <a:r>
              <a:rPr smtClean="0"/>
              <a:t>ветеранов</a:t>
            </a:r>
            <a:r>
              <a:rPr spc="-50" smtClean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332028" y="866394"/>
            <a:ext cx="8509000" cy="40446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Сбор</a:t>
            </a:r>
            <a:r>
              <a:rPr spc="-50" dirty="0"/>
              <a:t> </a:t>
            </a:r>
            <a:r>
              <a:rPr dirty="0"/>
              <a:t>информации</a:t>
            </a:r>
            <a:r>
              <a:rPr spc="275" dirty="0"/>
              <a:t> </a:t>
            </a:r>
            <a:r>
              <a:rPr dirty="0"/>
              <a:t>от</a:t>
            </a:r>
            <a:r>
              <a:rPr spc="-40" dirty="0"/>
              <a:t> </a:t>
            </a:r>
            <a:r>
              <a:rPr dirty="0"/>
              <a:t>родителей</a:t>
            </a:r>
            <a:r>
              <a:rPr spc="-40" dirty="0"/>
              <a:t> </a:t>
            </a:r>
            <a:r>
              <a:rPr spc="-10" dirty="0"/>
              <a:t>(законных</a:t>
            </a:r>
            <a:r>
              <a:rPr spc="-40" dirty="0"/>
              <a:t> </a:t>
            </a:r>
            <a:r>
              <a:rPr spc="-10" dirty="0"/>
              <a:t>представителей):</a:t>
            </a:r>
          </a:p>
          <a:p>
            <a:pPr marL="12700" marR="5080">
              <a:lnSpc>
                <a:spcPct val="100000"/>
              </a:lnSpc>
            </a:pPr>
            <a:r>
              <a:rPr b="0" dirty="0">
                <a:latin typeface="Microsoft Sans Serif"/>
                <a:cs typeface="Microsoft Sans Serif"/>
              </a:rPr>
              <a:t>-</a:t>
            </a:r>
            <a:r>
              <a:rPr b="0" spc="220" dirty="0">
                <a:latin typeface="Microsoft Sans Serif"/>
                <a:cs typeface="Microsoft Sans Serif"/>
              </a:rPr>
              <a:t> </a:t>
            </a:r>
            <a:r>
              <a:rPr dirty="0"/>
              <a:t>наличие</a:t>
            </a:r>
            <a:r>
              <a:rPr spc="220" dirty="0"/>
              <a:t> </a:t>
            </a:r>
            <a:r>
              <a:rPr/>
              <a:t>симптомов</a:t>
            </a:r>
            <a:r>
              <a:rPr spc="210"/>
              <a:t> </a:t>
            </a:r>
            <a:r>
              <a:rPr smtClean="0"/>
              <a:t>ПТСР</a:t>
            </a:r>
            <a:endParaRPr spc="-10" dirty="0"/>
          </a:p>
          <a:p>
            <a:pPr marL="460375" marR="91440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3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наплывов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ярких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навязчивых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воспоминаний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травматического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события,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сопровождающихся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 страхом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или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ужасом;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избегает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разговоров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травмирующем</a:t>
            </a:r>
            <a:r>
              <a:rPr sz="1400" b="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событии,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или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уклоняется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 ситуаций,</a:t>
            </a:r>
            <a:r>
              <a:rPr sz="1400" b="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напоминающих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его;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3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ощущение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постоянной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угрозы;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3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постоянные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кошмарные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сновидения, связанные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травматическим</a:t>
            </a:r>
            <a:r>
              <a:rPr sz="1400" b="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событием;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 marR="155575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2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неконтролируемые</a:t>
            </a:r>
            <a:r>
              <a:rPr sz="1400" b="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эмоциональные</a:t>
            </a:r>
            <a:r>
              <a:rPr sz="1400" b="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вспышки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(гнева,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слез),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которых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не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было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до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психотравмирующего</a:t>
            </a:r>
            <a:r>
              <a:rPr sz="1400" b="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события;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говорит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суицидальных</a:t>
            </a:r>
            <a:r>
              <a:rPr sz="1400" b="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мыслях или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намереньях;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4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 на</a:t>
            </a:r>
            <a:r>
              <a:rPr sz="1400" b="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отсутствие</a:t>
            </a:r>
            <a:r>
              <a:rPr sz="1400" b="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эмоций,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ощущение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нереальности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происходящего;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 marR="956310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2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жалуется</a:t>
            </a:r>
            <a:r>
              <a:rPr sz="1400" b="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постоянно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плохое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настроение,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нежелание 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что-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либо</a:t>
            </a:r>
            <a:r>
              <a:rPr sz="1400" b="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делать,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чувство</a:t>
            </a:r>
            <a:r>
              <a:rPr sz="1400" b="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пустоты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бессмысленности;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говорит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глубоком</a:t>
            </a:r>
            <a:r>
              <a:rPr sz="1400" b="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чувстве</a:t>
            </a:r>
            <a:r>
              <a:rPr sz="1400" b="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вины,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стыда, связанных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психотравмирующем</a:t>
            </a:r>
            <a:r>
              <a:rPr sz="1400" b="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событием.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4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говорит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о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том,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что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после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травмирующего</a:t>
            </a:r>
            <a:r>
              <a:rPr sz="1400" b="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события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стал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(а)</a:t>
            </a:r>
            <a:r>
              <a:rPr sz="1400" b="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сторониться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друзей,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пропал</a:t>
            </a:r>
            <a:r>
              <a:rPr sz="1400" b="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интерес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к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работе,</a:t>
            </a:r>
            <a:r>
              <a:rPr sz="1400" b="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хобби;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460375">
              <a:lnSpc>
                <a:spcPct val="100000"/>
              </a:lnSpc>
              <a:buFont typeface="Wingdings" pitchFamily="2" charset="2"/>
              <a:buChar char="Ø"/>
            </a:pPr>
            <a:r>
              <a:rPr lang="ru-RU" sz="1400" b="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Он</a:t>
            </a:r>
            <a:r>
              <a:rPr sz="1400" b="0" spc="-25" smtClean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(она)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говорит о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том,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что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после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травмирующего</a:t>
            </a:r>
            <a:r>
              <a:rPr sz="1400" b="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события</a:t>
            </a:r>
            <a:r>
              <a:rPr sz="1400" b="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значительно</a:t>
            </a:r>
            <a:r>
              <a:rPr sz="1400" b="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снизилась</a:t>
            </a:r>
            <a:r>
              <a:rPr sz="1400" b="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работоспособность</a:t>
            </a:r>
            <a:r>
              <a:rPr sz="1400" b="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b="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dirty="0">
                <a:solidFill>
                  <a:srgbClr val="002060"/>
                </a:solidFill>
                <a:latin typeface="Microsoft Sans Serif"/>
                <a:cs typeface="Microsoft Sans Serif"/>
              </a:rPr>
              <a:t>ухудшилось</a:t>
            </a:r>
            <a:r>
              <a:rPr sz="1400" b="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самочувствие</a:t>
            </a:r>
            <a:endParaRPr sz="1400">
              <a:solidFill>
                <a:srgbClr val="002060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6788" y="463676"/>
            <a:ext cx="651065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97320" algn="l"/>
              </a:tabLst>
            </a:pPr>
            <a:r>
              <a:rPr sz="1400" b="1" u="sng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  <a:p>
            <a:pPr marL="1346200">
              <a:lnSpc>
                <a:spcPct val="100000"/>
              </a:lnSpc>
              <a:spcBef>
                <a:spcPts val="1185"/>
              </a:spcBef>
            </a:pP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Опросник</a:t>
            </a:r>
            <a:r>
              <a:rPr sz="12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2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скрининг</a:t>
            </a:r>
            <a:r>
              <a:rPr sz="12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rgbClr val="C00000"/>
                </a:solidFill>
                <a:latin typeface="Arial"/>
                <a:cs typeface="Arial"/>
              </a:rPr>
              <a:t>ПТСР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38708" y="1120216"/>
            <a:ext cx="851662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  <a:tabLst>
                <a:tab pos="3316604" algn="l"/>
                <a:tab pos="6894195" algn="l"/>
              </a:tabLst>
            </a:pP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ФИО </a:t>
            </a:r>
            <a:r>
              <a:rPr sz="800" u="sng" dirty="0">
                <a:solidFill>
                  <a:srgbClr val="292934"/>
                </a:solidFill>
                <a:uFill>
                  <a:solidFill>
                    <a:srgbClr val="282833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800" spc="50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Дата аполнения</a:t>
            </a:r>
            <a:r>
              <a:rPr sz="800" u="sng" dirty="0">
                <a:solidFill>
                  <a:srgbClr val="292934"/>
                </a:solidFill>
                <a:uFill>
                  <a:solidFill>
                    <a:srgbClr val="282833"/>
                  </a:solidFill>
                </a:uFill>
                <a:latin typeface="Times New Roman"/>
                <a:cs typeface="Times New Roman"/>
              </a:rPr>
              <a:t>	</a:t>
            </a: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Инструкция: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Эта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анкета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связана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вашими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личными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реакциями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на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травматическое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событие,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которое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случилось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вами.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Ниже</a:t>
            </a:r>
            <a:r>
              <a:rPr sz="800" i="1" spc="10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указаны</a:t>
            </a:r>
            <a:r>
              <a:rPr sz="800" i="1" spc="1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некоторые</a:t>
            </a:r>
            <a:r>
              <a:rPr sz="800" i="1" spc="1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реакции,</a:t>
            </a:r>
            <a:r>
              <a:rPr sz="800" i="1" spc="114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spc="-10" dirty="0">
                <a:solidFill>
                  <a:srgbClr val="292934"/>
                </a:solidFill>
                <a:latin typeface="Arial"/>
                <a:cs typeface="Arial"/>
              </a:rPr>
              <a:t>которые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иногда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возникают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у</a:t>
            </a:r>
            <a:r>
              <a:rPr sz="800" i="1" spc="14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людей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после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травматического</a:t>
            </a:r>
            <a:r>
              <a:rPr sz="800" i="1" spc="1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события.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Пожалуйста,</a:t>
            </a:r>
            <a:r>
              <a:rPr sz="800" i="1" spc="14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ответьте</a:t>
            </a:r>
            <a:r>
              <a:rPr sz="800" i="1" spc="14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b="1" i="1" dirty="0">
                <a:solidFill>
                  <a:srgbClr val="292934"/>
                </a:solidFill>
                <a:latin typeface="Arial"/>
                <a:cs typeface="Arial"/>
              </a:rPr>
              <a:t>«Да»,</a:t>
            </a:r>
            <a:r>
              <a:rPr sz="800" b="1" i="1" spc="14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если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вы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испытывали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следующие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симптомы</a:t>
            </a:r>
            <a:r>
              <a:rPr sz="800" i="1" spc="1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по</a:t>
            </a:r>
            <a:r>
              <a:rPr sz="800" i="1" spc="1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крайней</a:t>
            </a:r>
            <a:r>
              <a:rPr sz="800" i="1" spc="14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мере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дважды</a:t>
            </a:r>
            <a:r>
              <a:rPr sz="800" i="1" spc="1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spc="-25" dirty="0">
                <a:solidFill>
                  <a:srgbClr val="292934"/>
                </a:solidFill>
                <a:latin typeface="Arial"/>
                <a:cs typeface="Arial"/>
              </a:rPr>
              <a:t>на</a:t>
            </a:r>
            <a:r>
              <a:rPr sz="800" i="1" dirty="0">
                <a:solidFill>
                  <a:srgbClr val="292934"/>
                </a:solidFill>
                <a:latin typeface="Arial"/>
                <a:cs typeface="Arial"/>
              </a:rPr>
              <a:t> прошлой</a:t>
            </a:r>
            <a:r>
              <a:rPr sz="800" i="1" spc="-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800" i="1" spc="-10" dirty="0">
                <a:solidFill>
                  <a:srgbClr val="292934"/>
                </a:solidFill>
                <a:latin typeface="Arial"/>
                <a:cs typeface="Arial"/>
              </a:rPr>
              <a:t>неделе.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41515" y="1839976"/>
          <a:ext cx="8425180" cy="2586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0"/>
                <a:gridCol w="732790"/>
                <a:gridCol w="732790"/>
              </a:tblGrid>
              <a:tr h="191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500" b="1" i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ДА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500" b="1" i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НЕТ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1.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Тяжелые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мысли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или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воспоминания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событии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приходили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мне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голову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против</a:t>
                      </a:r>
                      <a:r>
                        <a:rPr sz="800" b="1" i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моей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воли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2.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Мне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снились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тяжелые сны о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том,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что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со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мной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случилось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3.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вдруг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замечал(а),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что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действую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чувствую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себя так,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как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будто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бы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ситуация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повторяется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снова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Когда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что-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то</a:t>
                      </a:r>
                      <a:r>
                        <a:rPr sz="800" b="1" i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напоминает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мне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об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этом</a:t>
                      </a:r>
                      <a:r>
                        <a:rPr sz="800" b="1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событии,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чувствую себя</a:t>
                      </a:r>
                      <a:r>
                        <a:rPr sz="8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подавленным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745">
                <a:tc>
                  <a:txBody>
                    <a:bodyPr/>
                    <a:lstStyle/>
                    <a:p>
                      <a:pPr marL="91440" marR="844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5.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Когда</a:t>
                      </a:r>
                      <a:r>
                        <a:rPr sz="800" b="1" i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что-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то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напоминало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мне</a:t>
                      </a:r>
                      <a:r>
                        <a:rPr sz="800" b="1" i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случившемся,</a:t>
                      </a:r>
                      <a:r>
                        <a:rPr sz="800" b="1" i="1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испытывал(а)</a:t>
                      </a:r>
                      <a:r>
                        <a:rPr sz="800" b="1" i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неприятные</a:t>
                      </a:r>
                      <a:r>
                        <a:rPr sz="800" b="1" i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физические</a:t>
                      </a:r>
                      <a:r>
                        <a:rPr sz="800" b="1" i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ощущения</a:t>
                      </a:r>
                      <a:r>
                        <a:rPr sz="800" b="1" i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(потливость,</a:t>
                      </a:r>
                      <a:r>
                        <a:rPr sz="800" b="1" i="1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сбой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дыхания,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тошноту,</a:t>
                      </a:r>
                      <a:r>
                        <a:rPr sz="800" b="1" i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учащение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пульса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др.)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6.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800" b="1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меня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нарушен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сон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(трудности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засыпания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или</a:t>
                      </a:r>
                      <a:r>
                        <a:rPr sz="800" b="1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частые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пробуждения)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7.</a:t>
                      </a:r>
                      <a:r>
                        <a:rPr sz="8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чувствовал(а)</a:t>
                      </a:r>
                      <a:r>
                        <a:rPr sz="800" b="1" i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постоянное</a:t>
                      </a:r>
                      <a:r>
                        <a:rPr sz="800" b="1" i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раздражение</a:t>
                      </a:r>
                      <a:r>
                        <a:rPr sz="800" b="1" i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гнев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8.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Мне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было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сложно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сосредоточится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9.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стал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более осведомлѐн о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 потенциальных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опасностях для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себя</a:t>
                      </a:r>
                      <a:r>
                        <a:rPr sz="8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других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b="1" i="1" dirty="0">
                          <a:latin typeface="Arial"/>
                          <a:cs typeface="Arial"/>
                        </a:rPr>
                        <a:t>10.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все время</a:t>
                      </a:r>
                      <a:r>
                        <a:rPr sz="800" b="1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был(а)</a:t>
                      </a:r>
                      <a:r>
                        <a:rPr sz="800" b="1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напряжен(а) и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вздрагивал(а),</a:t>
                      </a:r>
                      <a:r>
                        <a:rPr sz="8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если</a:t>
                      </a:r>
                      <a:r>
                        <a:rPr sz="8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latin typeface="Arial"/>
                          <a:cs typeface="Arial"/>
                        </a:rPr>
                        <a:t>что-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то</a:t>
                      </a:r>
                      <a:r>
                        <a:rPr sz="800" b="1" i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внезапно</a:t>
                      </a:r>
                      <a:r>
                        <a:rPr sz="800" b="1" i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dirty="0">
                          <a:latin typeface="Arial"/>
                          <a:cs typeface="Arial"/>
                        </a:rPr>
                        <a:t>пугало</a:t>
                      </a:r>
                      <a:r>
                        <a:rPr sz="800" b="1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20" dirty="0">
                          <a:latin typeface="Arial"/>
                          <a:cs typeface="Arial"/>
                        </a:rPr>
                        <a:t>меня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792214" y="112013"/>
            <a:ext cx="21463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*</a:t>
            </a:r>
            <a:r>
              <a:rPr sz="800" b="1" spc="2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8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родителя</a:t>
            </a:r>
            <a:r>
              <a:rPr sz="8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(законного</a:t>
            </a:r>
            <a:r>
              <a:rPr sz="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представителя)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858000" y="285750"/>
            <a:ext cx="1170940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800" spc="-70" smtClean="0">
                <a:solidFill>
                  <a:srgbClr val="C00000"/>
                </a:solidFill>
              </a:rPr>
              <a:t>**</a:t>
            </a:r>
            <a:r>
              <a:rPr sz="800" spc="25" smtClean="0">
                <a:solidFill>
                  <a:srgbClr val="C00000"/>
                </a:solidFill>
              </a:rPr>
              <a:t> </a:t>
            </a:r>
            <a:r>
              <a:rPr sz="800" dirty="0">
                <a:solidFill>
                  <a:srgbClr val="C00000"/>
                </a:solidFill>
              </a:rPr>
              <a:t>на</a:t>
            </a:r>
            <a:r>
              <a:rPr sz="800" spc="20" dirty="0">
                <a:solidFill>
                  <a:srgbClr val="C00000"/>
                </a:solidFill>
              </a:rPr>
              <a:t> </a:t>
            </a:r>
            <a:r>
              <a:rPr sz="800" spc="-10" dirty="0">
                <a:solidFill>
                  <a:srgbClr val="C00000"/>
                </a:solidFill>
              </a:rPr>
              <a:t>ребенка</a:t>
            </a:r>
            <a:endParaRPr sz="800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133350"/>
            <a:ext cx="64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spc="-10" dirty="0" smtClean="0"/>
              <a:t>Проведение  мониторинга  психологического  состояния  </a:t>
            </a:r>
            <a:r>
              <a:rPr lang="ru-RU" sz="1400" b="1" spc="-20" dirty="0" smtClean="0"/>
              <a:t>детей </a:t>
            </a:r>
            <a:br>
              <a:rPr lang="ru-RU" sz="1400" b="1" spc="-20" dirty="0" smtClean="0"/>
            </a:br>
            <a:r>
              <a:rPr lang="ru-RU" sz="1400" b="1" dirty="0" smtClean="0"/>
              <a:t>ветеранов</a:t>
            </a:r>
            <a:r>
              <a:rPr lang="ru-RU" sz="1400" b="1" spc="-50" dirty="0" smtClean="0"/>
              <a:t> </a:t>
            </a:r>
            <a:r>
              <a:rPr lang="ru-RU" sz="1400" b="1" spc="-10" dirty="0" smtClean="0"/>
              <a:t>(участников)</a:t>
            </a:r>
            <a:r>
              <a:rPr lang="ru-RU" sz="1400" b="1" spc="-35" dirty="0" smtClean="0"/>
              <a:t> </a:t>
            </a:r>
            <a:r>
              <a:rPr lang="ru-RU" sz="1400" b="1" spc="-25" dirty="0" smtClean="0"/>
              <a:t>СВО</a:t>
            </a:r>
            <a:endParaRPr lang="ru-RU" sz="1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8" y="215645"/>
            <a:ext cx="6550661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ctr">
              <a:lnSpc>
                <a:spcPct val="100000"/>
              </a:lnSpc>
              <a:spcBef>
                <a:spcPts val="105"/>
              </a:spcBef>
              <a:tabLst>
                <a:tab pos="1382395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 dirty="0"/>
              <a:t>детей </a:t>
            </a:r>
            <a:r>
              <a:rPr dirty="0"/>
              <a:t>ветеранов</a:t>
            </a:r>
            <a:r>
              <a:rPr spc="-50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904994" y="828243"/>
            <a:ext cx="14833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solidFill>
                  <a:srgbClr val="C00000"/>
                </a:solidFill>
                <a:latin typeface="Arial"/>
                <a:cs typeface="Arial"/>
              </a:rPr>
              <a:t>СОГЛАСИЕ</a:t>
            </a:r>
            <a:r>
              <a:rPr sz="10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РОДИТЕЛЯ</a:t>
            </a:r>
            <a:endParaRPr sz="1000">
              <a:latin typeface="Arial"/>
              <a:cs typeface="Arial"/>
            </a:endParaRPr>
          </a:p>
          <a:p>
            <a:pPr marL="236220" marR="228600" indent="-1270" algn="ctr">
              <a:lnSpc>
                <a:spcPct val="100000"/>
              </a:lnSpc>
            </a:pPr>
            <a:r>
              <a:rPr sz="10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 психолого- педагогическое сопровождение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92341" y="1504569"/>
            <a:ext cx="2292350" cy="664845"/>
            <a:chOff x="6792341" y="1504569"/>
            <a:chExt cx="2292350" cy="664845"/>
          </a:xfrm>
        </p:grpSpPr>
        <p:sp>
          <p:nvSpPr>
            <p:cNvPr id="7" name="object 7"/>
            <p:cNvSpPr/>
            <p:nvPr/>
          </p:nvSpPr>
          <p:spPr>
            <a:xfrm>
              <a:off x="6805041" y="1753514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452" y="151726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1508125" y="0"/>
                  </a:moveTo>
                  <a:lnTo>
                    <a:pt x="78740" y="0"/>
                  </a:lnTo>
                  <a:lnTo>
                    <a:pt x="48059" y="6195"/>
                  </a:lnTo>
                  <a:lnTo>
                    <a:pt x="23034" y="23082"/>
                  </a:lnTo>
                  <a:lnTo>
                    <a:pt x="6177" y="48113"/>
                  </a:lnTo>
                  <a:lnTo>
                    <a:pt x="0" y="78739"/>
                  </a:lnTo>
                  <a:lnTo>
                    <a:pt x="0" y="393572"/>
                  </a:lnTo>
                  <a:lnTo>
                    <a:pt x="6177" y="424253"/>
                  </a:lnTo>
                  <a:lnTo>
                    <a:pt x="23034" y="449278"/>
                  </a:lnTo>
                  <a:lnTo>
                    <a:pt x="48059" y="466135"/>
                  </a:lnTo>
                  <a:lnTo>
                    <a:pt x="78740" y="472312"/>
                  </a:lnTo>
                  <a:lnTo>
                    <a:pt x="1508125" y="472312"/>
                  </a:lnTo>
                  <a:lnTo>
                    <a:pt x="1538751" y="466135"/>
                  </a:lnTo>
                  <a:lnTo>
                    <a:pt x="1563782" y="449278"/>
                  </a:lnTo>
                  <a:lnTo>
                    <a:pt x="1580669" y="424253"/>
                  </a:lnTo>
                  <a:lnTo>
                    <a:pt x="1586865" y="393572"/>
                  </a:lnTo>
                  <a:lnTo>
                    <a:pt x="1586865" y="78739"/>
                  </a:lnTo>
                  <a:lnTo>
                    <a:pt x="1580669" y="48113"/>
                  </a:lnTo>
                  <a:lnTo>
                    <a:pt x="1563782" y="23082"/>
                  </a:lnTo>
                  <a:lnTo>
                    <a:pt x="1538751" y="6195"/>
                  </a:lnTo>
                  <a:lnTo>
                    <a:pt x="1508125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18452" y="151726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0" y="78739"/>
                  </a:moveTo>
                  <a:lnTo>
                    <a:pt x="6177" y="48113"/>
                  </a:lnTo>
                  <a:lnTo>
                    <a:pt x="23034" y="23082"/>
                  </a:lnTo>
                  <a:lnTo>
                    <a:pt x="48059" y="6195"/>
                  </a:lnTo>
                  <a:lnTo>
                    <a:pt x="78740" y="0"/>
                  </a:lnTo>
                  <a:lnTo>
                    <a:pt x="1508125" y="0"/>
                  </a:lnTo>
                  <a:lnTo>
                    <a:pt x="1538751" y="6195"/>
                  </a:lnTo>
                  <a:lnTo>
                    <a:pt x="1563782" y="23082"/>
                  </a:lnTo>
                  <a:lnTo>
                    <a:pt x="1580669" y="48113"/>
                  </a:lnTo>
                  <a:lnTo>
                    <a:pt x="1586865" y="78739"/>
                  </a:lnTo>
                  <a:lnTo>
                    <a:pt x="1586865" y="393572"/>
                  </a:lnTo>
                  <a:lnTo>
                    <a:pt x="1580669" y="424253"/>
                  </a:lnTo>
                  <a:lnTo>
                    <a:pt x="1563782" y="449278"/>
                  </a:lnTo>
                  <a:lnTo>
                    <a:pt x="1538751" y="466135"/>
                  </a:lnTo>
                  <a:lnTo>
                    <a:pt x="1508125" y="472312"/>
                  </a:lnTo>
                  <a:lnTo>
                    <a:pt x="78740" y="472312"/>
                  </a:lnTo>
                  <a:lnTo>
                    <a:pt x="48059" y="466135"/>
                  </a:lnTo>
                  <a:lnTo>
                    <a:pt x="23034" y="449278"/>
                  </a:lnTo>
                  <a:lnTo>
                    <a:pt x="6177" y="424253"/>
                  </a:lnTo>
                  <a:lnTo>
                    <a:pt x="0" y="393572"/>
                  </a:lnTo>
                  <a:lnTo>
                    <a:pt x="0" y="787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990080" y="827659"/>
            <a:ext cx="1323975" cy="1003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solidFill>
                  <a:srgbClr val="C00000"/>
                </a:solidFill>
                <a:latin typeface="Arial"/>
                <a:cs typeface="Arial"/>
              </a:rPr>
              <a:t>ОТКАЗ</a:t>
            </a:r>
            <a:r>
              <a:rPr sz="10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РОДИТЕЛЯ</a:t>
            </a:r>
            <a:endParaRPr sz="1000">
              <a:latin typeface="Arial"/>
              <a:cs typeface="Arial"/>
            </a:endParaRPr>
          </a:p>
          <a:p>
            <a:pPr marL="188595" marR="116205" indent="33020" algn="just">
              <a:lnSpc>
                <a:spcPct val="100000"/>
              </a:lnSpc>
            </a:pPr>
            <a:r>
              <a:rPr sz="1000" b="1" i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0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психолого- педагогическое сопровождения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115"/>
              </a:lnSpc>
              <a:spcBef>
                <a:spcPts val="675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Сбор</a:t>
            </a:r>
            <a:r>
              <a:rPr sz="1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информации</a:t>
            </a:r>
            <a:r>
              <a:rPr sz="1000" spc="2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от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ts val="1115"/>
              </a:lnSpc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педагогических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90080" y="1784984"/>
            <a:ext cx="6997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работников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792341" y="2230373"/>
            <a:ext cx="2292350" cy="664845"/>
            <a:chOff x="6792341" y="2230373"/>
            <a:chExt cx="2292350" cy="664845"/>
          </a:xfrm>
        </p:grpSpPr>
        <p:sp>
          <p:nvSpPr>
            <p:cNvPr id="13" name="object 13"/>
            <p:cNvSpPr/>
            <p:nvPr/>
          </p:nvSpPr>
          <p:spPr>
            <a:xfrm>
              <a:off x="6805041" y="2479192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918452" y="2243073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1508125" y="0"/>
                  </a:moveTo>
                  <a:lnTo>
                    <a:pt x="78740" y="0"/>
                  </a:lnTo>
                  <a:lnTo>
                    <a:pt x="48059" y="6177"/>
                  </a:lnTo>
                  <a:lnTo>
                    <a:pt x="23034" y="23034"/>
                  </a:lnTo>
                  <a:lnTo>
                    <a:pt x="6177" y="48059"/>
                  </a:lnTo>
                  <a:lnTo>
                    <a:pt x="0" y="78739"/>
                  </a:lnTo>
                  <a:lnTo>
                    <a:pt x="0" y="393573"/>
                  </a:lnTo>
                  <a:lnTo>
                    <a:pt x="6177" y="424199"/>
                  </a:lnTo>
                  <a:lnTo>
                    <a:pt x="23034" y="449230"/>
                  </a:lnTo>
                  <a:lnTo>
                    <a:pt x="48059" y="466117"/>
                  </a:lnTo>
                  <a:lnTo>
                    <a:pt x="78740" y="472313"/>
                  </a:lnTo>
                  <a:lnTo>
                    <a:pt x="1508125" y="472313"/>
                  </a:lnTo>
                  <a:lnTo>
                    <a:pt x="1538751" y="466117"/>
                  </a:lnTo>
                  <a:lnTo>
                    <a:pt x="1563782" y="449230"/>
                  </a:lnTo>
                  <a:lnTo>
                    <a:pt x="1580669" y="424199"/>
                  </a:lnTo>
                  <a:lnTo>
                    <a:pt x="1586865" y="393573"/>
                  </a:lnTo>
                  <a:lnTo>
                    <a:pt x="1586865" y="78739"/>
                  </a:lnTo>
                  <a:lnTo>
                    <a:pt x="1580669" y="48059"/>
                  </a:lnTo>
                  <a:lnTo>
                    <a:pt x="1563782" y="23034"/>
                  </a:lnTo>
                  <a:lnTo>
                    <a:pt x="1538751" y="6177"/>
                  </a:lnTo>
                  <a:lnTo>
                    <a:pt x="1508125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18452" y="2243073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0" y="78739"/>
                  </a:moveTo>
                  <a:lnTo>
                    <a:pt x="6177" y="48059"/>
                  </a:lnTo>
                  <a:lnTo>
                    <a:pt x="23034" y="23034"/>
                  </a:lnTo>
                  <a:lnTo>
                    <a:pt x="48059" y="6177"/>
                  </a:lnTo>
                  <a:lnTo>
                    <a:pt x="78740" y="0"/>
                  </a:lnTo>
                  <a:lnTo>
                    <a:pt x="1508125" y="0"/>
                  </a:lnTo>
                  <a:lnTo>
                    <a:pt x="1538751" y="6177"/>
                  </a:lnTo>
                  <a:lnTo>
                    <a:pt x="1563782" y="23034"/>
                  </a:lnTo>
                  <a:lnTo>
                    <a:pt x="1580669" y="48059"/>
                  </a:lnTo>
                  <a:lnTo>
                    <a:pt x="1586865" y="78739"/>
                  </a:lnTo>
                  <a:lnTo>
                    <a:pt x="1586865" y="393573"/>
                  </a:lnTo>
                  <a:lnTo>
                    <a:pt x="1580669" y="424199"/>
                  </a:lnTo>
                  <a:lnTo>
                    <a:pt x="1563782" y="449230"/>
                  </a:lnTo>
                  <a:lnTo>
                    <a:pt x="1538751" y="466117"/>
                  </a:lnTo>
                  <a:lnTo>
                    <a:pt x="1508125" y="472313"/>
                  </a:lnTo>
                  <a:lnTo>
                    <a:pt x="78740" y="472313"/>
                  </a:lnTo>
                  <a:lnTo>
                    <a:pt x="48059" y="466117"/>
                  </a:lnTo>
                  <a:lnTo>
                    <a:pt x="23034" y="449230"/>
                  </a:lnTo>
                  <a:lnTo>
                    <a:pt x="6177" y="424199"/>
                  </a:lnTo>
                  <a:lnTo>
                    <a:pt x="0" y="393573"/>
                  </a:lnTo>
                  <a:lnTo>
                    <a:pt x="0" y="78739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990080" y="2314447"/>
            <a:ext cx="1297305" cy="30861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270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Информация</a:t>
            </a:r>
            <a:r>
              <a:rPr sz="1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от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иных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специалистов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792341" y="2956179"/>
            <a:ext cx="2292350" cy="664845"/>
            <a:chOff x="6792341" y="2956179"/>
            <a:chExt cx="2292350" cy="664845"/>
          </a:xfrm>
        </p:grpSpPr>
        <p:sp>
          <p:nvSpPr>
            <p:cNvPr id="18" name="object 18"/>
            <p:cNvSpPr/>
            <p:nvPr/>
          </p:nvSpPr>
          <p:spPr>
            <a:xfrm>
              <a:off x="6805041" y="3204997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18452" y="296887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1508125" y="0"/>
                  </a:moveTo>
                  <a:lnTo>
                    <a:pt x="78740" y="0"/>
                  </a:lnTo>
                  <a:lnTo>
                    <a:pt x="48059" y="6175"/>
                  </a:lnTo>
                  <a:lnTo>
                    <a:pt x="23034" y="23018"/>
                  </a:lnTo>
                  <a:lnTo>
                    <a:pt x="6177" y="48006"/>
                  </a:lnTo>
                  <a:lnTo>
                    <a:pt x="0" y="78612"/>
                  </a:lnTo>
                  <a:lnTo>
                    <a:pt x="0" y="393572"/>
                  </a:lnTo>
                  <a:lnTo>
                    <a:pt x="6177" y="424199"/>
                  </a:lnTo>
                  <a:lnTo>
                    <a:pt x="23034" y="449230"/>
                  </a:lnTo>
                  <a:lnTo>
                    <a:pt x="48059" y="466117"/>
                  </a:lnTo>
                  <a:lnTo>
                    <a:pt x="78740" y="472313"/>
                  </a:lnTo>
                  <a:lnTo>
                    <a:pt x="1508125" y="472313"/>
                  </a:lnTo>
                  <a:lnTo>
                    <a:pt x="1538751" y="466117"/>
                  </a:lnTo>
                  <a:lnTo>
                    <a:pt x="1563782" y="449230"/>
                  </a:lnTo>
                  <a:lnTo>
                    <a:pt x="1580669" y="424199"/>
                  </a:lnTo>
                  <a:lnTo>
                    <a:pt x="1586865" y="393572"/>
                  </a:lnTo>
                  <a:lnTo>
                    <a:pt x="1586865" y="78612"/>
                  </a:lnTo>
                  <a:lnTo>
                    <a:pt x="1580669" y="48005"/>
                  </a:lnTo>
                  <a:lnTo>
                    <a:pt x="1563782" y="23018"/>
                  </a:lnTo>
                  <a:lnTo>
                    <a:pt x="1538751" y="6175"/>
                  </a:lnTo>
                  <a:lnTo>
                    <a:pt x="1508125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918452" y="296887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0" y="78612"/>
                  </a:moveTo>
                  <a:lnTo>
                    <a:pt x="6177" y="48006"/>
                  </a:lnTo>
                  <a:lnTo>
                    <a:pt x="23034" y="23018"/>
                  </a:lnTo>
                  <a:lnTo>
                    <a:pt x="48059" y="6175"/>
                  </a:lnTo>
                  <a:lnTo>
                    <a:pt x="78740" y="0"/>
                  </a:lnTo>
                  <a:lnTo>
                    <a:pt x="1508125" y="0"/>
                  </a:lnTo>
                  <a:lnTo>
                    <a:pt x="1538751" y="6175"/>
                  </a:lnTo>
                  <a:lnTo>
                    <a:pt x="1563782" y="23018"/>
                  </a:lnTo>
                  <a:lnTo>
                    <a:pt x="1580669" y="48005"/>
                  </a:lnTo>
                  <a:lnTo>
                    <a:pt x="1586865" y="78612"/>
                  </a:lnTo>
                  <a:lnTo>
                    <a:pt x="1586865" y="393572"/>
                  </a:lnTo>
                  <a:lnTo>
                    <a:pt x="1580669" y="424199"/>
                  </a:lnTo>
                  <a:lnTo>
                    <a:pt x="1563782" y="449230"/>
                  </a:lnTo>
                  <a:lnTo>
                    <a:pt x="1538751" y="466117"/>
                  </a:lnTo>
                  <a:lnTo>
                    <a:pt x="1508125" y="472313"/>
                  </a:lnTo>
                  <a:lnTo>
                    <a:pt x="78740" y="472313"/>
                  </a:lnTo>
                  <a:lnTo>
                    <a:pt x="48059" y="466117"/>
                  </a:lnTo>
                  <a:lnTo>
                    <a:pt x="23034" y="449230"/>
                  </a:lnTo>
                  <a:lnTo>
                    <a:pt x="6177" y="424199"/>
                  </a:lnTo>
                  <a:lnTo>
                    <a:pt x="0" y="393572"/>
                  </a:lnTo>
                  <a:lnTo>
                    <a:pt x="0" y="78612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990080" y="3105988"/>
            <a:ext cx="7823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Наблюдение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792341" y="3681857"/>
            <a:ext cx="2292350" cy="664845"/>
            <a:chOff x="6792341" y="3681857"/>
            <a:chExt cx="2292350" cy="664845"/>
          </a:xfrm>
        </p:grpSpPr>
        <p:sp>
          <p:nvSpPr>
            <p:cNvPr id="23" name="object 23"/>
            <p:cNvSpPr/>
            <p:nvPr/>
          </p:nvSpPr>
          <p:spPr>
            <a:xfrm>
              <a:off x="6805041" y="3930738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918452" y="3694557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1508125" y="0"/>
                  </a:moveTo>
                  <a:lnTo>
                    <a:pt x="78740" y="0"/>
                  </a:lnTo>
                  <a:lnTo>
                    <a:pt x="48059" y="6195"/>
                  </a:lnTo>
                  <a:lnTo>
                    <a:pt x="23034" y="23082"/>
                  </a:lnTo>
                  <a:lnTo>
                    <a:pt x="6177" y="48113"/>
                  </a:lnTo>
                  <a:lnTo>
                    <a:pt x="0" y="78740"/>
                  </a:lnTo>
                  <a:lnTo>
                    <a:pt x="0" y="393623"/>
                  </a:lnTo>
                  <a:lnTo>
                    <a:pt x="6177" y="424262"/>
                  </a:lnTo>
                  <a:lnTo>
                    <a:pt x="23034" y="449283"/>
                  </a:lnTo>
                  <a:lnTo>
                    <a:pt x="48059" y="466152"/>
                  </a:lnTo>
                  <a:lnTo>
                    <a:pt x="78740" y="472338"/>
                  </a:lnTo>
                  <a:lnTo>
                    <a:pt x="1508125" y="472338"/>
                  </a:lnTo>
                  <a:lnTo>
                    <a:pt x="1538751" y="466152"/>
                  </a:lnTo>
                  <a:lnTo>
                    <a:pt x="1563782" y="449283"/>
                  </a:lnTo>
                  <a:lnTo>
                    <a:pt x="1580669" y="424262"/>
                  </a:lnTo>
                  <a:lnTo>
                    <a:pt x="1586865" y="393623"/>
                  </a:lnTo>
                  <a:lnTo>
                    <a:pt x="1586865" y="78740"/>
                  </a:lnTo>
                  <a:lnTo>
                    <a:pt x="1580669" y="48113"/>
                  </a:lnTo>
                  <a:lnTo>
                    <a:pt x="1563782" y="23082"/>
                  </a:lnTo>
                  <a:lnTo>
                    <a:pt x="1538751" y="6195"/>
                  </a:lnTo>
                  <a:lnTo>
                    <a:pt x="1508125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918452" y="3694557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0" y="78740"/>
                  </a:moveTo>
                  <a:lnTo>
                    <a:pt x="6177" y="48113"/>
                  </a:lnTo>
                  <a:lnTo>
                    <a:pt x="23034" y="23082"/>
                  </a:lnTo>
                  <a:lnTo>
                    <a:pt x="48059" y="6195"/>
                  </a:lnTo>
                  <a:lnTo>
                    <a:pt x="78740" y="0"/>
                  </a:lnTo>
                  <a:lnTo>
                    <a:pt x="1508125" y="0"/>
                  </a:lnTo>
                  <a:lnTo>
                    <a:pt x="1538751" y="6195"/>
                  </a:lnTo>
                  <a:lnTo>
                    <a:pt x="1563782" y="23082"/>
                  </a:lnTo>
                  <a:lnTo>
                    <a:pt x="1580669" y="48113"/>
                  </a:lnTo>
                  <a:lnTo>
                    <a:pt x="1586865" y="78740"/>
                  </a:lnTo>
                  <a:lnTo>
                    <a:pt x="1586865" y="393623"/>
                  </a:lnTo>
                  <a:lnTo>
                    <a:pt x="1580669" y="424262"/>
                  </a:lnTo>
                  <a:lnTo>
                    <a:pt x="1563782" y="449283"/>
                  </a:lnTo>
                  <a:lnTo>
                    <a:pt x="1538751" y="466152"/>
                  </a:lnTo>
                  <a:lnTo>
                    <a:pt x="1508125" y="472338"/>
                  </a:lnTo>
                  <a:lnTo>
                    <a:pt x="78740" y="472338"/>
                  </a:lnTo>
                  <a:lnTo>
                    <a:pt x="48059" y="466152"/>
                  </a:lnTo>
                  <a:lnTo>
                    <a:pt x="23034" y="449283"/>
                  </a:lnTo>
                  <a:lnTo>
                    <a:pt x="6177" y="424262"/>
                  </a:lnTo>
                  <a:lnTo>
                    <a:pt x="0" y="393623"/>
                  </a:lnTo>
                  <a:lnTo>
                    <a:pt x="0" y="78740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990080" y="3766515"/>
            <a:ext cx="1122045" cy="30861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270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Групповые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формы работы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792341" y="4407636"/>
            <a:ext cx="2292350" cy="664845"/>
            <a:chOff x="6792341" y="4407636"/>
            <a:chExt cx="2292350" cy="664845"/>
          </a:xfrm>
        </p:grpSpPr>
        <p:sp>
          <p:nvSpPr>
            <p:cNvPr id="28" name="object 28"/>
            <p:cNvSpPr/>
            <p:nvPr/>
          </p:nvSpPr>
          <p:spPr>
            <a:xfrm>
              <a:off x="6805041" y="4656499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918452" y="4420336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1508125" y="0"/>
                  </a:moveTo>
                  <a:lnTo>
                    <a:pt x="78740" y="0"/>
                  </a:lnTo>
                  <a:lnTo>
                    <a:pt x="48059" y="6186"/>
                  </a:lnTo>
                  <a:lnTo>
                    <a:pt x="23034" y="23056"/>
                  </a:lnTo>
                  <a:lnTo>
                    <a:pt x="6177" y="48081"/>
                  </a:lnTo>
                  <a:lnTo>
                    <a:pt x="0" y="78727"/>
                  </a:lnTo>
                  <a:lnTo>
                    <a:pt x="0" y="393598"/>
                  </a:lnTo>
                  <a:lnTo>
                    <a:pt x="6177" y="424244"/>
                  </a:lnTo>
                  <a:lnTo>
                    <a:pt x="23034" y="449268"/>
                  </a:lnTo>
                  <a:lnTo>
                    <a:pt x="48059" y="466139"/>
                  </a:lnTo>
                  <a:lnTo>
                    <a:pt x="78740" y="472325"/>
                  </a:lnTo>
                  <a:lnTo>
                    <a:pt x="1508125" y="472325"/>
                  </a:lnTo>
                  <a:lnTo>
                    <a:pt x="1538751" y="466139"/>
                  </a:lnTo>
                  <a:lnTo>
                    <a:pt x="1563782" y="449268"/>
                  </a:lnTo>
                  <a:lnTo>
                    <a:pt x="1580669" y="424244"/>
                  </a:lnTo>
                  <a:lnTo>
                    <a:pt x="1586865" y="393598"/>
                  </a:lnTo>
                  <a:lnTo>
                    <a:pt x="1586865" y="78727"/>
                  </a:lnTo>
                  <a:lnTo>
                    <a:pt x="1580669" y="48081"/>
                  </a:lnTo>
                  <a:lnTo>
                    <a:pt x="1563782" y="23056"/>
                  </a:lnTo>
                  <a:lnTo>
                    <a:pt x="1538751" y="6186"/>
                  </a:lnTo>
                  <a:lnTo>
                    <a:pt x="1508125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918452" y="4420336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5" h="472439">
                  <a:moveTo>
                    <a:pt x="0" y="78727"/>
                  </a:moveTo>
                  <a:lnTo>
                    <a:pt x="6177" y="48081"/>
                  </a:lnTo>
                  <a:lnTo>
                    <a:pt x="23034" y="23056"/>
                  </a:lnTo>
                  <a:lnTo>
                    <a:pt x="48059" y="6186"/>
                  </a:lnTo>
                  <a:lnTo>
                    <a:pt x="78740" y="0"/>
                  </a:lnTo>
                  <a:lnTo>
                    <a:pt x="1508125" y="0"/>
                  </a:lnTo>
                  <a:lnTo>
                    <a:pt x="1538751" y="6186"/>
                  </a:lnTo>
                  <a:lnTo>
                    <a:pt x="1563782" y="23056"/>
                  </a:lnTo>
                  <a:lnTo>
                    <a:pt x="1580669" y="48081"/>
                  </a:lnTo>
                  <a:lnTo>
                    <a:pt x="1586865" y="78727"/>
                  </a:lnTo>
                  <a:lnTo>
                    <a:pt x="1586865" y="393598"/>
                  </a:lnTo>
                  <a:lnTo>
                    <a:pt x="1580669" y="424244"/>
                  </a:lnTo>
                  <a:lnTo>
                    <a:pt x="1563782" y="449268"/>
                  </a:lnTo>
                  <a:lnTo>
                    <a:pt x="1538751" y="466139"/>
                  </a:lnTo>
                  <a:lnTo>
                    <a:pt x="1508125" y="472325"/>
                  </a:lnTo>
                  <a:lnTo>
                    <a:pt x="78740" y="472325"/>
                  </a:lnTo>
                  <a:lnTo>
                    <a:pt x="48059" y="466139"/>
                  </a:lnTo>
                  <a:lnTo>
                    <a:pt x="23034" y="449268"/>
                  </a:lnTo>
                  <a:lnTo>
                    <a:pt x="6177" y="424244"/>
                  </a:lnTo>
                  <a:lnTo>
                    <a:pt x="0" y="393598"/>
                  </a:lnTo>
                  <a:lnTo>
                    <a:pt x="0" y="7872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990080" y="4426711"/>
            <a:ext cx="1208405" cy="30861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270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Опросы,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анонимное анкетирование,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990080" y="4688840"/>
            <a:ext cx="13728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групповая</a:t>
            </a:r>
            <a:r>
              <a:rPr sz="10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диагностика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73078" y="1306042"/>
            <a:ext cx="6250305" cy="1043940"/>
            <a:chOff x="373078" y="1306042"/>
            <a:chExt cx="6250305" cy="1043940"/>
          </a:xfrm>
        </p:grpSpPr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078" y="1306042"/>
              <a:ext cx="4008421" cy="1043584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343399" y="1780438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2266950" y="0"/>
                  </a:moveTo>
                  <a:lnTo>
                    <a:pt x="0" y="0"/>
                  </a:lnTo>
                  <a:lnTo>
                    <a:pt x="0" y="403199"/>
                  </a:lnTo>
                  <a:lnTo>
                    <a:pt x="2266950" y="403199"/>
                  </a:lnTo>
                  <a:lnTo>
                    <a:pt x="2266950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343399" y="1780438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456684" y="154431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1508252" y="0"/>
                  </a:moveTo>
                  <a:lnTo>
                    <a:pt x="78739" y="0"/>
                  </a:lnTo>
                  <a:lnTo>
                    <a:pt x="48113" y="6177"/>
                  </a:lnTo>
                  <a:lnTo>
                    <a:pt x="23082" y="23034"/>
                  </a:lnTo>
                  <a:lnTo>
                    <a:pt x="6195" y="48059"/>
                  </a:lnTo>
                  <a:lnTo>
                    <a:pt x="0" y="78739"/>
                  </a:lnTo>
                  <a:lnTo>
                    <a:pt x="0" y="393572"/>
                  </a:lnTo>
                  <a:lnTo>
                    <a:pt x="6195" y="424199"/>
                  </a:lnTo>
                  <a:lnTo>
                    <a:pt x="23082" y="449230"/>
                  </a:lnTo>
                  <a:lnTo>
                    <a:pt x="48113" y="466117"/>
                  </a:lnTo>
                  <a:lnTo>
                    <a:pt x="78739" y="472312"/>
                  </a:lnTo>
                  <a:lnTo>
                    <a:pt x="1508252" y="472312"/>
                  </a:lnTo>
                  <a:lnTo>
                    <a:pt x="1538859" y="466117"/>
                  </a:lnTo>
                  <a:lnTo>
                    <a:pt x="1563846" y="449230"/>
                  </a:lnTo>
                  <a:lnTo>
                    <a:pt x="1580689" y="424199"/>
                  </a:lnTo>
                  <a:lnTo>
                    <a:pt x="1586864" y="393572"/>
                  </a:lnTo>
                  <a:lnTo>
                    <a:pt x="1586864" y="78739"/>
                  </a:lnTo>
                  <a:lnTo>
                    <a:pt x="1580689" y="48059"/>
                  </a:lnTo>
                  <a:lnTo>
                    <a:pt x="1563846" y="23034"/>
                  </a:lnTo>
                  <a:lnTo>
                    <a:pt x="1538859" y="6177"/>
                  </a:lnTo>
                  <a:lnTo>
                    <a:pt x="1508252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456684" y="154431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0" y="78739"/>
                  </a:moveTo>
                  <a:lnTo>
                    <a:pt x="6195" y="48059"/>
                  </a:lnTo>
                  <a:lnTo>
                    <a:pt x="23082" y="23034"/>
                  </a:lnTo>
                  <a:lnTo>
                    <a:pt x="48113" y="6177"/>
                  </a:lnTo>
                  <a:lnTo>
                    <a:pt x="78739" y="0"/>
                  </a:lnTo>
                  <a:lnTo>
                    <a:pt x="1508252" y="0"/>
                  </a:lnTo>
                  <a:lnTo>
                    <a:pt x="1538859" y="6177"/>
                  </a:lnTo>
                  <a:lnTo>
                    <a:pt x="1563846" y="23034"/>
                  </a:lnTo>
                  <a:lnTo>
                    <a:pt x="1580689" y="48059"/>
                  </a:lnTo>
                  <a:lnTo>
                    <a:pt x="1586864" y="78739"/>
                  </a:lnTo>
                  <a:lnTo>
                    <a:pt x="1586864" y="393572"/>
                  </a:lnTo>
                  <a:lnTo>
                    <a:pt x="1580689" y="424199"/>
                  </a:lnTo>
                  <a:lnTo>
                    <a:pt x="1563846" y="449230"/>
                  </a:lnTo>
                  <a:lnTo>
                    <a:pt x="1538859" y="466117"/>
                  </a:lnTo>
                  <a:lnTo>
                    <a:pt x="1508252" y="472312"/>
                  </a:lnTo>
                  <a:lnTo>
                    <a:pt x="78739" y="472312"/>
                  </a:lnTo>
                  <a:lnTo>
                    <a:pt x="48113" y="466117"/>
                  </a:lnTo>
                  <a:lnTo>
                    <a:pt x="23082" y="449230"/>
                  </a:lnTo>
                  <a:lnTo>
                    <a:pt x="6195" y="424199"/>
                  </a:lnTo>
                  <a:lnTo>
                    <a:pt x="0" y="393572"/>
                  </a:lnTo>
                  <a:lnTo>
                    <a:pt x="0" y="787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6792214" y="112013"/>
            <a:ext cx="2146300" cy="269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*</a:t>
            </a:r>
            <a:r>
              <a:rPr sz="800" b="1" spc="2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8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родителя</a:t>
            </a:r>
            <a:r>
              <a:rPr sz="8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(законного</a:t>
            </a:r>
            <a:r>
              <a:rPr sz="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представителя)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**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 ребенка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85699" y="873378"/>
            <a:ext cx="4151629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Приложение</a:t>
            </a:r>
            <a:r>
              <a:rPr sz="800" b="1" spc="2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sz="800" b="1" spc="2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800" b="1" spc="2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Соглашению</a:t>
            </a:r>
            <a:r>
              <a:rPr sz="800" b="1" spc="2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800" b="1" spc="22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взаимодействии</a:t>
            </a:r>
            <a:r>
              <a:rPr sz="800" b="1" spc="2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организаций,</a:t>
            </a:r>
            <a:r>
              <a:rPr sz="800" b="1" spc="2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оказывающих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психологическую</a:t>
            </a:r>
            <a:r>
              <a:rPr sz="800" b="1" spc="40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помощь</a:t>
            </a:r>
            <a:r>
              <a:rPr sz="800" b="1" spc="4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лицам,</a:t>
            </a:r>
            <a:r>
              <a:rPr sz="800" b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участвовавшим</a:t>
            </a:r>
            <a:r>
              <a:rPr sz="800" b="1" spc="4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8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специальной</a:t>
            </a:r>
            <a:r>
              <a:rPr sz="800" b="1" spc="3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C00000"/>
                </a:solidFill>
                <a:latin typeface="Arial"/>
                <a:cs typeface="Arial"/>
              </a:rPr>
              <a:t>военной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операции,</a:t>
            </a:r>
            <a:r>
              <a:rPr sz="8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8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членам</a:t>
            </a:r>
            <a:r>
              <a:rPr sz="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C00000"/>
                </a:solidFill>
                <a:latin typeface="Arial"/>
                <a:cs typeface="Arial"/>
              </a:rPr>
              <a:t>их</a:t>
            </a:r>
            <a:r>
              <a:rPr sz="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C00000"/>
                </a:solidFill>
                <a:latin typeface="Arial"/>
                <a:cs typeface="Arial"/>
              </a:rPr>
              <a:t>семей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527930" y="1549654"/>
            <a:ext cx="1323975" cy="30861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270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Сбор</a:t>
            </a:r>
            <a:r>
              <a:rPr sz="1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информации</a:t>
            </a:r>
            <a:r>
              <a:rPr sz="1000" spc="2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от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педагогических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527930" y="1811781"/>
            <a:ext cx="6997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работников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4330700" y="2257425"/>
            <a:ext cx="2292350" cy="664845"/>
            <a:chOff x="4330700" y="2257425"/>
            <a:chExt cx="2292350" cy="664845"/>
          </a:xfrm>
        </p:grpSpPr>
        <p:sp>
          <p:nvSpPr>
            <p:cNvPr id="44" name="object 44"/>
            <p:cNvSpPr/>
            <p:nvPr/>
          </p:nvSpPr>
          <p:spPr>
            <a:xfrm>
              <a:off x="4343400" y="2506243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456684" y="2270125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1508252" y="0"/>
                  </a:moveTo>
                  <a:lnTo>
                    <a:pt x="78739" y="0"/>
                  </a:lnTo>
                  <a:lnTo>
                    <a:pt x="48113" y="6175"/>
                  </a:lnTo>
                  <a:lnTo>
                    <a:pt x="23082" y="23018"/>
                  </a:lnTo>
                  <a:lnTo>
                    <a:pt x="6195" y="48006"/>
                  </a:lnTo>
                  <a:lnTo>
                    <a:pt x="0" y="78612"/>
                  </a:lnTo>
                  <a:lnTo>
                    <a:pt x="0" y="393573"/>
                  </a:lnTo>
                  <a:lnTo>
                    <a:pt x="6195" y="424199"/>
                  </a:lnTo>
                  <a:lnTo>
                    <a:pt x="23082" y="449230"/>
                  </a:lnTo>
                  <a:lnTo>
                    <a:pt x="48113" y="466117"/>
                  </a:lnTo>
                  <a:lnTo>
                    <a:pt x="78739" y="472313"/>
                  </a:lnTo>
                  <a:lnTo>
                    <a:pt x="1508252" y="472313"/>
                  </a:lnTo>
                  <a:lnTo>
                    <a:pt x="1538859" y="466117"/>
                  </a:lnTo>
                  <a:lnTo>
                    <a:pt x="1563846" y="449230"/>
                  </a:lnTo>
                  <a:lnTo>
                    <a:pt x="1580689" y="424199"/>
                  </a:lnTo>
                  <a:lnTo>
                    <a:pt x="1586864" y="393573"/>
                  </a:lnTo>
                  <a:lnTo>
                    <a:pt x="1586864" y="78612"/>
                  </a:lnTo>
                  <a:lnTo>
                    <a:pt x="1580689" y="48006"/>
                  </a:lnTo>
                  <a:lnTo>
                    <a:pt x="1563846" y="23018"/>
                  </a:lnTo>
                  <a:lnTo>
                    <a:pt x="1538859" y="6175"/>
                  </a:lnTo>
                  <a:lnTo>
                    <a:pt x="1508252" y="0"/>
                  </a:lnTo>
                  <a:close/>
                </a:path>
              </a:pathLst>
            </a:custGeom>
            <a:solidFill>
              <a:srgbClr val="009587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456684" y="2270125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0" y="78612"/>
                  </a:moveTo>
                  <a:lnTo>
                    <a:pt x="6195" y="48006"/>
                  </a:lnTo>
                  <a:lnTo>
                    <a:pt x="23082" y="23018"/>
                  </a:lnTo>
                  <a:lnTo>
                    <a:pt x="48113" y="6175"/>
                  </a:lnTo>
                  <a:lnTo>
                    <a:pt x="78739" y="0"/>
                  </a:lnTo>
                  <a:lnTo>
                    <a:pt x="1508252" y="0"/>
                  </a:lnTo>
                  <a:lnTo>
                    <a:pt x="1538859" y="6175"/>
                  </a:lnTo>
                  <a:lnTo>
                    <a:pt x="1563846" y="23018"/>
                  </a:lnTo>
                  <a:lnTo>
                    <a:pt x="1580689" y="48006"/>
                  </a:lnTo>
                  <a:lnTo>
                    <a:pt x="1586864" y="78612"/>
                  </a:lnTo>
                  <a:lnTo>
                    <a:pt x="1586864" y="393573"/>
                  </a:lnTo>
                  <a:lnTo>
                    <a:pt x="1580689" y="424199"/>
                  </a:lnTo>
                  <a:lnTo>
                    <a:pt x="1563846" y="449230"/>
                  </a:lnTo>
                  <a:lnTo>
                    <a:pt x="1538859" y="466117"/>
                  </a:lnTo>
                  <a:lnTo>
                    <a:pt x="1508252" y="472313"/>
                  </a:lnTo>
                  <a:lnTo>
                    <a:pt x="78739" y="472313"/>
                  </a:lnTo>
                  <a:lnTo>
                    <a:pt x="48113" y="466117"/>
                  </a:lnTo>
                  <a:lnTo>
                    <a:pt x="23082" y="449230"/>
                  </a:lnTo>
                  <a:lnTo>
                    <a:pt x="6195" y="424199"/>
                  </a:lnTo>
                  <a:lnTo>
                    <a:pt x="0" y="393573"/>
                  </a:lnTo>
                  <a:lnTo>
                    <a:pt x="0" y="7861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4527930" y="2341625"/>
            <a:ext cx="1297305" cy="30861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270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Информация</a:t>
            </a:r>
            <a:r>
              <a:rPr sz="1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от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иных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специалистов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4330700" y="2983102"/>
            <a:ext cx="2292350" cy="664845"/>
            <a:chOff x="4330700" y="2983102"/>
            <a:chExt cx="2292350" cy="664845"/>
          </a:xfrm>
        </p:grpSpPr>
        <p:sp>
          <p:nvSpPr>
            <p:cNvPr id="49" name="object 49"/>
            <p:cNvSpPr/>
            <p:nvPr/>
          </p:nvSpPr>
          <p:spPr>
            <a:xfrm>
              <a:off x="4343400" y="3232048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456684" y="2995802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1508252" y="0"/>
                  </a:moveTo>
                  <a:lnTo>
                    <a:pt x="78739" y="0"/>
                  </a:lnTo>
                  <a:lnTo>
                    <a:pt x="48113" y="6195"/>
                  </a:lnTo>
                  <a:lnTo>
                    <a:pt x="23082" y="23082"/>
                  </a:lnTo>
                  <a:lnTo>
                    <a:pt x="6195" y="48113"/>
                  </a:lnTo>
                  <a:lnTo>
                    <a:pt x="0" y="78740"/>
                  </a:lnTo>
                  <a:lnTo>
                    <a:pt x="0" y="393573"/>
                  </a:lnTo>
                  <a:lnTo>
                    <a:pt x="6195" y="424253"/>
                  </a:lnTo>
                  <a:lnTo>
                    <a:pt x="23082" y="449278"/>
                  </a:lnTo>
                  <a:lnTo>
                    <a:pt x="48113" y="466135"/>
                  </a:lnTo>
                  <a:lnTo>
                    <a:pt x="78739" y="472313"/>
                  </a:lnTo>
                  <a:lnTo>
                    <a:pt x="1508252" y="472313"/>
                  </a:lnTo>
                  <a:lnTo>
                    <a:pt x="1538859" y="466135"/>
                  </a:lnTo>
                  <a:lnTo>
                    <a:pt x="1563846" y="449278"/>
                  </a:lnTo>
                  <a:lnTo>
                    <a:pt x="1580689" y="424253"/>
                  </a:lnTo>
                  <a:lnTo>
                    <a:pt x="1586864" y="393573"/>
                  </a:lnTo>
                  <a:lnTo>
                    <a:pt x="1586864" y="78740"/>
                  </a:lnTo>
                  <a:lnTo>
                    <a:pt x="1580689" y="48113"/>
                  </a:lnTo>
                  <a:lnTo>
                    <a:pt x="1563846" y="23082"/>
                  </a:lnTo>
                  <a:lnTo>
                    <a:pt x="1538859" y="6195"/>
                  </a:lnTo>
                  <a:lnTo>
                    <a:pt x="1508252" y="0"/>
                  </a:lnTo>
                  <a:close/>
                </a:path>
              </a:pathLst>
            </a:custGeom>
            <a:solidFill>
              <a:srgbClr val="009587"/>
            </a:solidFill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456684" y="2995802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0" y="78740"/>
                  </a:moveTo>
                  <a:lnTo>
                    <a:pt x="6195" y="48113"/>
                  </a:lnTo>
                  <a:lnTo>
                    <a:pt x="23082" y="23082"/>
                  </a:lnTo>
                  <a:lnTo>
                    <a:pt x="48113" y="6195"/>
                  </a:lnTo>
                  <a:lnTo>
                    <a:pt x="78739" y="0"/>
                  </a:lnTo>
                  <a:lnTo>
                    <a:pt x="1508252" y="0"/>
                  </a:lnTo>
                  <a:lnTo>
                    <a:pt x="1538859" y="6195"/>
                  </a:lnTo>
                  <a:lnTo>
                    <a:pt x="1563846" y="23082"/>
                  </a:lnTo>
                  <a:lnTo>
                    <a:pt x="1580689" y="48113"/>
                  </a:lnTo>
                  <a:lnTo>
                    <a:pt x="1586864" y="78740"/>
                  </a:lnTo>
                  <a:lnTo>
                    <a:pt x="1586864" y="393573"/>
                  </a:lnTo>
                  <a:lnTo>
                    <a:pt x="1580689" y="424253"/>
                  </a:lnTo>
                  <a:lnTo>
                    <a:pt x="1563846" y="449278"/>
                  </a:lnTo>
                  <a:lnTo>
                    <a:pt x="1538859" y="466135"/>
                  </a:lnTo>
                  <a:lnTo>
                    <a:pt x="1508252" y="472313"/>
                  </a:lnTo>
                  <a:lnTo>
                    <a:pt x="78739" y="472313"/>
                  </a:lnTo>
                  <a:lnTo>
                    <a:pt x="48113" y="466135"/>
                  </a:lnTo>
                  <a:lnTo>
                    <a:pt x="23082" y="449278"/>
                  </a:lnTo>
                  <a:lnTo>
                    <a:pt x="6195" y="424253"/>
                  </a:lnTo>
                  <a:lnTo>
                    <a:pt x="0" y="393573"/>
                  </a:lnTo>
                  <a:lnTo>
                    <a:pt x="0" y="7874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4527930" y="3133089"/>
            <a:ext cx="781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Наблюдение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4330700" y="3708908"/>
            <a:ext cx="2292350" cy="664845"/>
            <a:chOff x="4330700" y="3708908"/>
            <a:chExt cx="2292350" cy="664845"/>
          </a:xfrm>
        </p:grpSpPr>
        <p:sp>
          <p:nvSpPr>
            <p:cNvPr id="54" name="object 54"/>
            <p:cNvSpPr/>
            <p:nvPr/>
          </p:nvSpPr>
          <p:spPr>
            <a:xfrm>
              <a:off x="4343400" y="3957751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456684" y="3721608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1508252" y="0"/>
                  </a:moveTo>
                  <a:lnTo>
                    <a:pt x="78739" y="0"/>
                  </a:lnTo>
                  <a:lnTo>
                    <a:pt x="48113" y="6177"/>
                  </a:lnTo>
                  <a:lnTo>
                    <a:pt x="23082" y="23034"/>
                  </a:lnTo>
                  <a:lnTo>
                    <a:pt x="6195" y="48059"/>
                  </a:lnTo>
                  <a:lnTo>
                    <a:pt x="0" y="78739"/>
                  </a:lnTo>
                  <a:lnTo>
                    <a:pt x="0" y="393585"/>
                  </a:lnTo>
                  <a:lnTo>
                    <a:pt x="6195" y="424224"/>
                  </a:lnTo>
                  <a:lnTo>
                    <a:pt x="23082" y="449245"/>
                  </a:lnTo>
                  <a:lnTo>
                    <a:pt x="48113" y="466114"/>
                  </a:lnTo>
                  <a:lnTo>
                    <a:pt x="78739" y="472300"/>
                  </a:lnTo>
                  <a:lnTo>
                    <a:pt x="1508252" y="472300"/>
                  </a:lnTo>
                  <a:lnTo>
                    <a:pt x="1538859" y="466114"/>
                  </a:lnTo>
                  <a:lnTo>
                    <a:pt x="1563846" y="449245"/>
                  </a:lnTo>
                  <a:lnTo>
                    <a:pt x="1580689" y="424224"/>
                  </a:lnTo>
                  <a:lnTo>
                    <a:pt x="1586864" y="393585"/>
                  </a:lnTo>
                  <a:lnTo>
                    <a:pt x="1586864" y="78739"/>
                  </a:lnTo>
                  <a:lnTo>
                    <a:pt x="1580689" y="48059"/>
                  </a:lnTo>
                  <a:lnTo>
                    <a:pt x="1563846" y="23034"/>
                  </a:lnTo>
                  <a:lnTo>
                    <a:pt x="1538859" y="6177"/>
                  </a:lnTo>
                  <a:lnTo>
                    <a:pt x="1508252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456684" y="3721608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0" y="78739"/>
                  </a:moveTo>
                  <a:lnTo>
                    <a:pt x="6195" y="48059"/>
                  </a:lnTo>
                  <a:lnTo>
                    <a:pt x="23082" y="23034"/>
                  </a:lnTo>
                  <a:lnTo>
                    <a:pt x="48113" y="6177"/>
                  </a:lnTo>
                  <a:lnTo>
                    <a:pt x="78739" y="0"/>
                  </a:lnTo>
                  <a:lnTo>
                    <a:pt x="1508252" y="0"/>
                  </a:lnTo>
                  <a:lnTo>
                    <a:pt x="1538859" y="6177"/>
                  </a:lnTo>
                  <a:lnTo>
                    <a:pt x="1563846" y="23034"/>
                  </a:lnTo>
                  <a:lnTo>
                    <a:pt x="1580689" y="48059"/>
                  </a:lnTo>
                  <a:lnTo>
                    <a:pt x="1586864" y="78739"/>
                  </a:lnTo>
                  <a:lnTo>
                    <a:pt x="1586864" y="393585"/>
                  </a:lnTo>
                  <a:lnTo>
                    <a:pt x="1580689" y="424224"/>
                  </a:lnTo>
                  <a:lnTo>
                    <a:pt x="1563846" y="449245"/>
                  </a:lnTo>
                  <a:lnTo>
                    <a:pt x="1538859" y="466114"/>
                  </a:lnTo>
                  <a:lnTo>
                    <a:pt x="1508252" y="472300"/>
                  </a:lnTo>
                  <a:lnTo>
                    <a:pt x="78739" y="472300"/>
                  </a:lnTo>
                  <a:lnTo>
                    <a:pt x="48113" y="466114"/>
                  </a:lnTo>
                  <a:lnTo>
                    <a:pt x="23082" y="449245"/>
                  </a:lnTo>
                  <a:lnTo>
                    <a:pt x="6195" y="424224"/>
                  </a:lnTo>
                  <a:lnTo>
                    <a:pt x="0" y="393585"/>
                  </a:lnTo>
                  <a:lnTo>
                    <a:pt x="0" y="787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4527930" y="3859174"/>
            <a:ext cx="4559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Беседа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4330700" y="4434649"/>
            <a:ext cx="2292350" cy="664845"/>
            <a:chOff x="4330700" y="4434649"/>
            <a:chExt cx="2292350" cy="664845"/>
          </a:xfrm>
        </p:grpSpPr>
        <p:sp>
          <p:nvSpPr>
            <p:cNvPr id="59" name="object 59"/>
            <p:cNvSpPr/>
            <p:nvPr/>
          </p:nvSpPr>
          <p:spPr>
            <a:xfrm>
              <a:off x="4343400" y="4683512"/>
              <a:ext cx="2266950" cy="403225"/>
            </a:xfrm>
            <a:custGeom>
              <a:avLst/>
              <a:gdLst/>
              <a:ahLst/>
              <a:cxnLst/>
              <a:rect l="l" t="t" r="r" b="b"/>
              <a:pathLst>
                <a:path w="2266950" h="403225">
                  <a:moveTo>
                    <a:pt x="0" y="403199"/>
                  </a:moveTo>
                  <a:lnTo>
                    <a:pt x="2266950" y="403199"/>
                  </a:lnTo>
                  <a:lnTo>
                    <a:pt x="2266950" y="0"/>
                  </a:lnTo>
                  <a:lnTo>
                    <a:pt x="0" y="0"/>
                  </a:lnTo>
                  <a:lnTo>
                    <a:pt x="0" y="403199"/>
                  </a:lnTo>
                  <a:close/>
                </a:path>
              </a:pathLst>
            </a:custGeom>
            <a:ln w="25400">
              <a:solidFill>
                <a:srgbClr val="009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456684" y="444734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1508252" y="0"/>
                  </a:moveTo>
                  <a:lnTo>
                    <a:pt x="78739" y="0"/>
                  </a:lnTo>
                  <a:lnTo>
                    <a:pt x="48113" y="6186"/>
                  </a:lnTo>
                  <a:lnTo>
                    <a:pt x="23082" y="23056"/>
                  </a:lnTo>
                  <a:lnTo>
                    <a:pt x="6195" y="48081"/>
                  </a:lnTo>
                  <a:lnTo>
                    <a:pt x="0" y="78727"/>
                  </a:lnTo>
                  <a:lnTo>
                    <a:pt x="0" y="393598"/>
                  </a:lnTo>
                  <a:lnTo>
                    <a:pt x="6195" y="424244"/>
                  </a:lnTo>
                  <a:lnTo>
                    <a:pt x="23082" y="449268"/>
                  </a:lnTo>
                  <a:lnTo>
                    <a:pt x="48113" y="466139"/>
                  </a:lnTo>
                  <a:lnTo>
                    <a:pt x="78739" y="472325"/>
                  </a:lnTo>
                  <a:lnTo>
                    <a:pt x="1508252" y="472325"/>
                  </a:lnTo>
                  <a:lnTo>
                    <a:pt x="1538859" y="466139"/>
                  </a:lnTo>
                  <a:lnTo>
                    <a:pt x="1563846" y="449268"/>
                  </a:lnTo>
                  <a:lnTo>
                    <a:pt x="1580689" y="424244"/>
                  </a:lnTo>
                  <a:lnTo>
                    <a:pt x="1586864" y="393598"/>
                  </a:lnTo>
                  <a:lnTo>
                    <a:pt x="1586864" y="78727"/>
                  </a:lnTo>
                  <a:lnTo>
                    <a:pt x="1580689" y="48081"/>
                  </a:lnTo>
                  <a:lnTo>
                    <a:pt x="1563846" y="23056"/>
                  </a:lnTo>
                  <a:lnTo>
                    <a:pt x="1538859" y="6186"/>
                  </a:lnTo>
                  <a:lnTo>
                    <a:pt x="1508252" y="0"/>
                  </a:lnTo>
                  <a:close/>
                </a:path>
              </a:pathLst>
            </a:custGeom>
            <a:solidFill>
              <a:srgbClr val="00958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456684" y="4447349"/>
              <a:ext cx="1586865" cy="472440"/>
            </a:xfrm>
            <a:custGeom>
              <a:avLst/>
              <a:gdLst/>
              <a:ahLst/>
              <a:cxnLst/>
              <a:rect l="l" t="t" r="r" b="b"/>
              <a:pathLst>
                <a:path w="1586864" h="472439">
                  <a:moveTo>
                    <a:pt x="0" y="78727"/>
                  </a:moveTo>
                  <a:lnTo>
                    <a:pt x="6195" y="48081"/>
                  </a:lnTo>
                  <a:lnTo>
                    <a:pt x="23082" y="23056"/>
                  </a:lnTo>
                  <a:lnTo>
                    <a:pt x="48113" y="6186"/>
                  </a:lnTo>
                  <a:lnTo>
                    <a:pt x="78739" y="0"/>
                  </a:lnTo>
                  <a:lnTo>
                    <a:pt x="1508252" y="0"/>
                  </a:lnTo>
                  <a:lnTo>
                    <a:pt x="1538859" y="6186"/>
                  </a:lnTo>
                  <a:lnTo>
                    <a:pt x="1563846" y="23056"/>
                  </a:lnTo>
                  <a:lnTo>
                    <a:pt x="1580689" y="48081"/>
                  </a:lnTo>
                  <a:lnTo>
                    <a:pt x="1586864" y="78727"/>
                  </a:lnTo>
                  <a:lnTo>
                    <a:pt x="1586864" y="393598"/>
                  </a:lnTo>
                  <a:lnTo>
                    <a:pt x="1580689" y="424244"/>
                  </a:lnTo>
                  <a:lnTo>
                    <a:pt x="1563846" y="449268"/>
                  </a:lnTo>
                  <a:lnTo>
                    <a:pt x="1538859" y="466139"/>
                  </a:lnTo>
                  <a:lnTo>
                    <a:pt x="1508252" y="472325"/>
                  </a:lnTo>
                  <a:lnTo>
                    <a:pt x="78739" y="472325"/>
                  </a:lnTo>
                  <a:lnTo>
                    <a:pt x="48113" y="466139"/>
                  </a:lnTo>
                  <a:lnTo>
                    <a:pt x="23082" y="449268"/>
                  </a:lnTo>
                  <a:lnTo>
                    <a:pt x="6195" y="424244"/>
                  </a:lnTo>
                  <a:lnTo>
                    <a:pt x="0" y="393598"/>
                  </a:lnTo>
                  <a:lnTo>
                    <a:pt x="0" y="7872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4527930" y="4585208"/>
            <a:ext cx="1101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Психодиагностика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3154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840" marR="5080" algn="ctr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/>
              <a:t>детей 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ветеранов</a:t>
            </a:r>
            <a:r>
              <a:rPr spc="-55" smtClean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89305" y="720597"/>
            <a:ext cx="3382010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5970" marR="767715" indent="635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 стандартизированного</a:t>
            </a:r>
            <a:endParaRPr sz="1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5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за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(участников)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632" y="1787779"/>
            <a:ext cx="360680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latin typeface="Times New Roman"/>
                <a:cs typeface="Times New Roman"/>
              </a:rPr>
              <a:t>Наименование</a:t>
            </a:r>
            <a:r>
              <a:rPr sz="1400" b="1" i="1" spc="-45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образовательной</a:t>
            </a:r>
            <a:r>
              <a:rPr sz="1400" b="1" i="1" spc="-35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организации </a:t>
            </a:r>
            <a:r>
              <a:rPr sz="1400" b="1" i="1" dirty="0">
                <a:latin typeface="Times New Roman"/>
                <a:cs typeface="Times New Roman"/>
              </a:rPr>
              <a:t>Класс</a:t>
            </a:r>
            <a:r>
              <a:rPr sz="1400" b="1" i="1" spc="-10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/</a:t>
            </a:r>
            <a:r>
              <a:rPr sz="1400" b="1" i="1" spc="5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группа</a:t>
            </a:r>
            <a:endParaRPr sz="1400">
              <a:latin typeface="Times New Roman"/>
              <a:cs typeface="Times New Roman"/>
            </a:endParaRPr>
          </a:p>
          <a:p>
            <a:pPr marL="12700" marR="1144270">
              <a:lnSpc>
                <a:spcPct val="100000"/>
              </a:lnSpc>
            </a:pPr>
            <a:r>
              <a:rPr sz="1400" b="1" i="1" spc="-10" dirty="0">
                <a:latin typeface="Times New Roman"/>
                <a:cs typeface="Times New Roman"/>
              </a:rPr>
              <a:t>Информация</a:t>
            </a:r>
            <a:r>
              <a:rPr sz="1400" b="1" i="1" spc="-30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об </a:t>
            </a:r>
            <a:r>
              <a:rPr sz="1400" b="1" i="1" spc="-10" dirty="0">
                <a:latin typeface="Times New Roman"/>
                <a:cs typeface="Times New Roman"/>
              </a:rPr>
              <a:t>обучающемся: </a:t>
            </a:r>
            <a:r>
              <a:rPr sz="1400" b="1" i="1" dirty="0">
                <a:latin typeface="Times New Roman"/>
                <a:cs typeface="Times New Roman"/>
              </a:rPr>
              <a:t>Фамилия,</a:t>
            </a:r>
            <a:r>
              <a:rPr sz="1400" b="1" i="1" spc="-50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имя,</a:t>
            </a:r>
            <a:r>
              <a:rPr sz="1400" b="1" i="1" spc="-30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отчество </a:t>
            </a:r>
            <a:r>
              <a:rPr sz="1400" b="1" i="1" dirty="0">
                <a:latin typeface="Times New Roman"/>
                <a:cs typeface="Times New Roman"/>
              </a:rPr>
              <a:t>Дата</a:t>
            </a:r>
            <a:r>
              <a:rPr sz="1400" b="1" i="1" spc="15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рождения: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50672" y="2933826"/>
          <a:ext cx="8718549" cy="977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4184"/>
                <a:gridCol w="1911985"/>
                <a:gridCol w="2512695"/>
                <a:gridCol w="1195070"/>
                <a:gridCol w="1317625"/>
                <a:gridCol w="1316990"/>
              </a:tblGrid>
              <a:tr h="673100">
                <a:tc>
                  <a:txBody>
                    <a:bodyPr/>
                    <a:lstStyle/>
                    <a:p>
                      <a:pPr marL="115570" marR="153035" indent="3810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173355" algn="ctr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отнесения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71219" marR="842010" indent="73660" algn="ctr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 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0515" marR="268605" indent="-2476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276225" indent="22542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 документа</a:t>
                      </a:r>
                      <a:r>
                        <a:rPr sz="975" b="1" spc="-15" baseline="2564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**</a:t>
                      </a:r>
                      <a:endParaRPr sz="975" baseline="25641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14604" algn="ctr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350" algn="ctr">
                        <a:lnSpc>
                          <a:spcPts val="715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***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304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445" algn="ctr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5250" algn="ctr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2720" algn="ctr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000" b="1" i="1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303267" y="866394"/>
            <a:ext cx="4628515" cy="1535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803275" algn="l"/>
                <a:tab pos="954405" algn="l"/>
                <a:tab pos="1016635" algn="l"/>
                <a:tab pos="1402715" algn="l"/>
                <a:tab pos="2019935" algn="l"/>
                <a:tab pos="2182495" algn="l"/>
                <a:tab pos="3370579" algn="l"/>
                <a:tab pos="3669029" algn="l"/>
                <a:tab pos="3844290" algn="l"/>
                <a:tab pos="4574540" algn="l"/>
              </a:tabLst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Столбец</a:t>
            </a:r>
            <a:r>
              <a:rPr sz="1100" b="1" i="1" spc="4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r>
              <a:rPr sz="1100" b="1" i="1" spc="4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заполняется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обучающегося</a:t>
            </a:r>
            <a:r>
              <a:rPr sz="1100" i="1" spc="4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из</a:t>
            </a:r>
            <a:r>
              <a:rPr sz="1100" i="1" spc="43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семьи</a:t>
            </a:r>
            <a:r>
              <a:rPr sz="1100" i="1" spc="4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ветерана (участника)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	</a:t>
            </a:r>
            <a:r>
              <a:rPr sz="1100" i="1" spc="-25" dirty="0">
                <a:solidFill>
                  <a:srgbClr val="C00000"/>
                </a:solidFill>
                <a:latin typeface="Arial"/>
                <a:cs typeface="Arial"/>
              </a:rPr>
              <a:t>СВО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классным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руководителем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(воспитателем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/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куратором</a:t>
            </a:r>
            <a:r>
              <a:rPr sz="1100" i="1" spc="4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группы</a:t>
            </a:r>
            <a:r>
              <a:rPr sz="1100" i="1" spc="40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100" i="1" spc="4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заместителем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декана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100" i="1" spc="4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воспитательной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работе)</a:t>
            </a:r>
            <a:r>
              <a:rPr sz="1100" i="1" spc="14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i="1" spc="14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основе</a:t>
            </a:r>
            <a:r>
              <a:rPr sz="1100" i="1" spc="14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наблюдений</a:t>
            </a:r>
            <a:r>
              <a:rPr sz="1100" i="1" spc="13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педагогических</a:t>
            </a:r>
            <a:r>
              <a:rPr sz="1100" i="1" spc="15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работников</a:t>
            </a:r>
            <a:r>
              <a:rPr sz="1100" i="1" spc="14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и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 (законного</a:t>
            </a:r>
            <a:r>
              <a:rPr sz="1100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представителя),</a:t>
            </a:r>
            <a:r>
              <a:rPr sz="1100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не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 участвующего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100" i="1" spc="-20" dirty="0">
                <a:solidFill>
                  <a:srgbClr val="C00000"/>
                </a:solidFill>
                <a:latin typeface="Arial"/>
                <a:cs typeface="Arial"/>
              </a:rPr>
              <a:t>СВО.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Столбец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заполняется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педагогом-психологом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психологом образовательной</a:t>
            </a:r>
            <a:r>
              <a:rPr sz="1100" i="1" spc="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организации.</a:t>
            </a:r>
            <a:endParaRPr sz="1100">
              <a:latin typeface="Arial"/>
              <a:cs typeface="Arial"/>
            </a:endParaRPr>
          </a:p>
          <a:p>
            <a:pPr marL="12700" marR="6985">
              <a:lnSpc>
                <a:spcPct val="100000"/>
              </a:lnSpc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столбец</a:t>
            </a:r>
            <a:r>
              <a:rPr sz="1100" b="1" i="1" spc="2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6</a:t>
            </a:r>
            <a:r>
              <a:rPr sz="1100" b="1" i="1" spc="2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вносится</a:t>
            </a:r>
            <a:r>
              <a:rPr sz="1100" i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классным</a:t>
            </a:r>
            <a:r>
              <a:rPr sz="1100" i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руководителем</a:t>
            </a:r>
            <a:r>
              <a:rPr sz="1100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(воспитателем</a:t>
            </a:r>
            <a:r>
              <a:rPr sz="1100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/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куратором</a:t>
            </a:r>
            <a:r>
              <a:rPr sz="1100" i="1" spc="4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группы</a:t>
            </a:r>
            <a:r>
              <a:rPr sz="1100" i="1" spc="40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100" i="1" spc="4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заместителем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декана</a:t>
            </a:r>
            <a:r>
              <a:rPr sz="1100" i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100" i="1" spc="4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воспитательной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03267" y="2375408"/>
            <a:ext cx="462661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00"/>
              </a:spcBef>
              <a:tabLst>
                <a:tab pos="810895" algn="l"/>
                <a:tab pos="1900555" algn="l"/>
                <a:tab pos="2233930" algn="l"/>
                <a:tab pos="3030220" algn="l"/>
                <a:tab pos="3327400" algn="l"/>
                <a:tab pos="4446270" algn="l"/>
              </a:tabLst>
            </a:pP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работе)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информация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наличии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50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отсутствии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25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endParaRPr sz="11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100" i="1" spc="-25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03267" y="2543048"/>
            <a:ext cx="4303395" cy="36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1955" algn="l"/>
                <a:tab pos="2773045" algn="l"/>
                <a:tab pos="3422015" algn="l"/>
              </a:tabLst>
            </a:pP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несовершеннолетнего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обучающегося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справок</a:t>
            </a: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(заключений)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i="1" dirty="0">
                <a:solidFill>
                  <a:srgbClr val="C00000"/>
                </a:solidFill>
                <a:latin typeface="Arial"/>
                <a:cs typeface="Arial"/>
              </a:rPr>
              <a:t>профильных</a:t>
            </a:r>
            <a:r>
              <a:rPr sz="1100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i="1" spc="-10" dirty="0">
                <a:solidFill>
                  <a:srgbClr val="C00000"/>
                </a:solidFill>
                <a:latin typeface="Arial"/>
                <a:cs typeface="Arial"/>
              </a:rPr>
              <a:t>специалистов.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632" y="3877767"/>
            <a:ext cx="8559800" cy="1032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i="1" dirty="0">
                <a:latin typeface="Arial"/>
                <a:cs typeface="Arial"/>
              </a:rPr>
              <a:t>Классный</a:t>
            </a:r>
            <a:r>
              <a:rPr sz="1100" b="1" i="1" spc="-6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руководитель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b="1" i="1" dirty="0">
                <a:latin typeface="Arial"/>
                <a:cs typeface="Arial"/>
              </a:rPr>
              <a:t>(воспитатель</a:t>
            </a:r>
            <a:r>
              <a:rPr sz="1100" b="1" i="1" spc="-30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/</a:t>
            </a:r>
            <a:r>
              <a:rPr sz="1100" b="1" i="1" spc="-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куратор</a:t>
            </a:r>
            <a:r>
              <a:rPr sz="1100" b="1" i="1" spc="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группы</a:t>
            </a:r>
            <a:r>
              <a:rPr sz="1100" b="1" i="1" spc="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/</a:t>
            </a:r>
            <a:r>
              <a:rPr sz="1100" b="1" i="1" spc="-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заместитель</a:t>
            </a:r>
            <a:r>
              <a:rPr sz="1100" b="1" i="1" spc="-1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декана</a:t>
            </a:r>
            <a:r>
              <a:rPr sz="1100" b="1" i="1" spc="-10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по</a:t>
            </a:r>
            <a:r>
              <a:rPr sz="1100" b="1" i="1" spc="-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воспитательной</a:t>
            </a:r>
            <a:r>
              <a:rPr sz="1100" b="1" i="1" spc="-20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работе)/</a:t>
            </a:r>
            <a:endParaRPr sz="1100">
              <a:latin typeface="Arial"/>
              <a:cs typeface="Arial"/>
            </a:endParaRPr>
          </a:p>
          <a:p>
            <a:pPr marL="6746875">
              <a:lnSpc>
                <a:spcPct val="100000"/>
              </a:lnSpc>
              <a:spcBef>
                <a:spcPts val="5"/>
              </a:spcBef>
            </a:pPr>
            <a:r>
              <a:rPr sz="1100" b="1" i="1" dirty="0">
                <a:latin typeface="Arial"/>
                <a:cs typeface="Arial"/>
              </a:rPr>
              <a:t>Фамилия,</a:t>
            </a:r>
            <a:r>
              <a:rPr sz="1100" b="1" i="1" spc="-2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имя,</a:t>
            </a:r>
            <a:r>
              <a:rPr sz="1100" b="1" i="1" spc="-3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отчество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b="1" i="1" spc="-10" dirty="0">
                <a:latin typeface="Arial"/>
                <a:cs typeface="Arial"/>
              </a:rPr>
              <a:t>Педагог-</a:t>
            </a:r>
            <a:r>
              <a:rPr sz="1100" b="1" i="1" dirty="0">
                <a:latin typeface="Arial"/>
                <a:cs typeface="Arial"/>
              </a:rPr>
              <a:t>психолог</a:t>
            </a:r>
            <a:r>
              <a:rPr sz="1100" b="1" i="1" spc="1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/</a:t>
            </a:r>
            <a:r>
              <a:rPr sz="1100" b="1" i="1" spc="-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психолог</a:t>
            </a:r>
            <a:endParaRPr sz="1100">
              <a:latin typeface="Arial"/>
              <a:cs typeface="Arial"/>
            </a:endParaRPr>
          </a:p>
          <a:p>
            <a:pPr marL="6746875">
              <a:lnSpc>
                <a:spcPct val="100000"/>
              </a:lnSpc>
            </a:pPr>
            <a:r>
              <a:rPr sz="1100" b="1" i="1" dirty="0">
                <a:latin typeface="Arial"/>
                <a:cs typeface="Arial"/>
              </a:rPr>
              <a:t>Фамилия,</a:t>
            </a:r>
            <a:r>
              <a:rPr sz="1100" b="1" i="1" spc="-2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имя,</a:t>
            </a:r>
            <a:r>
              <a:rPr sz="1100" b="1" i="1" spc="-30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отчество</a:t>
            </a:r>
            <a:endParaRPr sz="11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</a:pPr>
            <a:r>
              <a:rPr sz="1100" b="1" i="1" dirty="0">
                <a:latin typeface="Arial"/>
                <a:cs typeface="Arial"/>
              </a:rPr>
              <a:t>Дата</a:t>
            </a:r>
            <a:r>
              <a:rPr sz="1100" b="1" i="1" spc="-50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заполнения</a:t>
            </a:r>
            <a:r>
              <a:rPr sz="1100" b="1" i="1" spc="-4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протокола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7792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2400" y="1352550"/>
          <a:ext cx="8903332" cy="2345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945"/>
                <a:gridCol w="2557780"/>
                <a:gridCol w="744854"/>
                <a:gridCol w="1821814"/>
                <a:gridCol w="1344929"/>
              </a:tblGrid>
              <a:tr h="457200">
                <a:tc>
                  <a:txBody>
                    <a:bodyPr/>
                    <a:lstStyle/>
                    <a:p>
                      <a:pPr marL="88265">
                        <a:lnSpc>
                          <a:spcPts val="1175"/>
                        </a:lnSpc>
                      </a:pPr>
                      <a:r>
                        <a:rPr sz="13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3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3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3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3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3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3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3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3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3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3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3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3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rowSpan="4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3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85090" marR="294640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Сниженные</a:t>
                      </a:r>
                      <a:r>
                        <a:rPr sz="13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адаптационные </a:t>
                      </a: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способности</a:t>
                      </a:r>
                      <a:r>
                        <a:rPr sz="1300" i="1" spc="10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(проблемы </a:t>
                      </a: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социальной</a:t>
                      </a:r>
                      <a:r>
                        <a:rPr sz="1300" i="1" spc="-6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адаптации)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1594">
                        <a:lnSpc>
                          <a:spcPts val="1440"/>
                        </a:lnSpc>
                        <a:tabLst>
                          <a:tab pos="1679575" algn="l"/>
                          <a:tab pos="2059305" algn="l"/>
                        </a:tabLst>
                      </a:pPr>
                      <a:r>
                        <a:rPr sz="1300" i="1" spc="-10" dirty="0">
                          <a:latin typeface="Times New Roman"/>
                          <a:cs typeface="Times New Roman"/>
                        </a:rPr>
                        <a:t>Необщительность</a:t>
                      </a:r>
                      <a:r>
                        <a:rPr sz="1300" i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00" i="1" spc="-50" smtClean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lang="ru-RU" sz="1300" i="1" spc="-50" dirty="0" smtClean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300" i="1" spc="-10" smtClean="0">
                          <a:latin typeface="Times New Roman"/>
                          <a:cs typeface="Times New Roman"/>
                        </a:rPr>
                        <a:t>группе </a:t>
                      </a:r>
                      <a:r>
                        <a:rPr sz="1300" i="1" spc="-10" dirty="0">
                          <a:latin typeface="Times New Roman"/>
                          <a:cs typeface="Times New Roman"/>
                        </a:rPr>
                        <a:t>сверстников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3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7470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1169670" algn="l"/>
                        </a:tabLst>
                      </a:pP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Заключение</a:t>
                      </a:r>
                      <a:r>
                        <a:rPr lang="ru-RU" sz="13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педагога- </a:t>
                      </a: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психолога</a:t>
                      </a:r>
                      <a:r>
                        <a:rPr sz="1300" i="1" spc="-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300" i="1" spc="-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3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3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300" i="1">
                          <a:latin typeface="Times New Roman"/>
                          <a:cs typeface="Times New Roman"/>
                        </a:rPr>
                        <a:t>Отказ</a:t>
                      </a:r>
                      <a:r>
                        <a:rPr sz="1300" i="1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mtClean="0">
                          <a:latin typeface="Times New Roman"/>
                          <a:cs typeface="Times New Roman"/>
                        </a:rPr>
                        <a:t>посещать</a:t>
                      </a:r>
                      <a:r>
                        <a:rPr lang="ru-RU" sz="1300" i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smtClean="0">
                          <a:latin typeface="Times New Roman"/>
                          <a:cs typeface="Times New Roman"/>
                        </a:rPr>
                        <a:t>образовательную</a:t>
                      </a:r>
                      <a:r>
                        <a:rPr lang="ru-RU" sz="1300" i="1" spc="-10" dirty="0" smtClean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300" i="1" spc="-10" smtClean="0">
                          <a:latin typeface="Times New Roman"/>
                          <a:cs typeface="Times New Roman"/>
                        </a:rPr>
                        <a:t>организацию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3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300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2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325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300" i="1" dirty="0">
                          <a:latin typeface="Times New Roman"/>
                          <a:cs typeface="Times New Roman"/>
                        </a:rPr>
                        <a:t>Появившиеся</a:t>
                      </a:r>
                      <a:r>
                        <a:rPr sz="1300" i="1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300" i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300" i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dirty="0">
                          <a:latin typeface="Times New Roman"/>
                          <a:cs typeface="Times New Roman"/>
                        </a:rPr>
                        <a:t>учебной деятельности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3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835" algn="just">
                        <a:lnSpc>
                          <a:spcPts val="1320"/>
                        </a:lnSpc>
                        <a:tabLst>
                          <a:tab pos="1595120" algn="l"/>
                        </a:tabLst>
                      </a:pP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Информация</a:t>
                      </a:r>
                      <a:r>
                        <a:rPr lang="ru-RU" sz="13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25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успеваемости</a:t>
                      </a:r>
                      <a:r>
                        <a:rPr sz="1300" i="1" spc="2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1300" i="1" spc="22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3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300" i="1" spc="-2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300" i="1" spc="-2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300" i="1" spc="-2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уч.</a:t>
                      </a:r>
                      <a:r>
                        <a:rPr sz="1300" i="1" spc="-1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300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960">
                        <a:lnSpc>
                          <a:spcPts val="1440"/>
                        </a:lnSpc>
                        <a:tabLst>
                          <a:tab pos="1481455" algn="l"/>
                        </a:tabLst>
                      </a:pP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Нетипичные</a:t>
                      </a:r>
                      <a:r>
                        <a:rPr lang="ru-RU" sz="13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3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эмоциональные </a:t>
                      </a:r>
                      <a:r>
                        <a:rPr sz="13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реакции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3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300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6268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6593" y="1229360"/>
          <a:ext cx="8903332" cy="3427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8415"/>
                <a:gridCol w="744854"/>
                <a:gridCol w="1821814"/>
                <a:gridCol w="1344929"/>
              </a:tblGrid>
              <a:tr h="457200">
                <a:tc>
                  <a:txBody>
                    <a:bodyPr/>
                    <a:lstStyle/>
                    <a:p>
                      <a:pPr marL="8826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9466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rowSpan="6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marL="85090">
                        <a:lnSpc>
                          <a:spcPts val="1290"/>
                        </a:lnSpc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Неудовлетворительное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 marR="154305" algn="just">
                        <a:lnSpc>
                          <a:spcPct val="100000"/>
                        </a:lnSpc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психологическое</a:t>
                      </a:r>
                      <a:r>
                        <a:rPr sz="1100" i="1" spc="27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состояние,</a:t>
                      </a:r>
                      <a:r>
                        <a:rPr sz="1100" i="1" spc="2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100" i="1" spc="49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числе,</a:t>
                      </a:r>
                      <a:r>
                        <a:rPr sz="1100" i="1" spc="484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обусловленное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пережитым</a:t>
                      </a:r>
                      <a:r>
                        <a:rPr sz="1100" i="1" spc="30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травмирующим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событием,</a:t>
                      </a:r>
                      <a:r>
                        <a:rPr sz="1100" i="1" spc="-6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гибелью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 marR="154940" algn="just">
                        <a:lnSpc>
                          <a:spcPct val="100000"/>
                        </a:lnSpc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родственников</a:t>
                      </a:r>
                      <a:r>
                        <a:rPr sz="1100" i="1" spc="29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i="1" spc="30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близких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лиц,</a:t>
                      </a:r>
                      <a:r>
                        <a:rPr sz="1100" i="1" spc="27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ИЛИ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 marR="154305" algn="just">
                        <a:lnSpc>
                          <a:spcPct val="100000"/>
                        </a:lnSpc>
                        <a:tabLst>
                          <a:tab pos="1275715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кризисное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состояние,</a:t>
                      </a:r>
                      <a:r>
                        <a:rPr sz="1100" i="1" spc="-1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возникшее</a:t>
                      </a:r>
                      <a:r>
                        <a:rPr sz="1100" i="1" spc="3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результате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воздействия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психотравмирующей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tabLst>
                          <a:tab pos="1125855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ситуации,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перенесенных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tabLst>
                          <a:tab pos="1181100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тяжелых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заболеваний,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 marR="154940" algn="just">
                        <a:lnSpc>
                          <a:spcPct val="100000"/>
                        </a:lnSpc>
                        <a:tabLst>
                          <a:tab pos="1516380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физических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травм,</a:t>
                      </a:r>
                      <a:r>
                        <a:rPr sz="1100" i="1" spc="-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медицинского вмешательства</a:t>
                      </a:r>
                      <a:r>
                        <a:rPr sz="1100" i="1" spc="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30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др.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9690">
                        <a:lnSpc>
                          <a:spcPts val="1440"/>
                        </a:lnSpc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Избегающее</a:t>
                      </a:r>
                      <a:r>
                        <a:rPr sz="12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поведение,</a:t>
                      </a:r>
                      <a:r>
                        <a:rPr sz="1200" i="1" spc="-6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связанное</a:t>
                      </a:r>
                      <a:r>
                        <a:rPr sz="1200" i="1" spc="4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травмирующим</a:t>
                      </a:r>
                      <a:r>
                        <a:rPr sz="1200" i="1" spc="17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фактором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7470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1169670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Заключение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педагога-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психолога</a:t>
                      </a:r>
                      <a:r>
                        <a:rPr sz="1100" i="1" spc="-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i="1" spc="-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1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410"/>
                        </a:lnSpc>
                        <a:tabLst>
                          <a:tab pos="1958975" algn="l"/>
                        </a:tabLst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Подавленность,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апатия,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ts val="1370"/>
                        </a:lnSpc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пассивность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2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65405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Желание</a:t>
                      </a:r>
                      <a:r>
                        <a:rPr sz="1200" i="1" spc="2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все</a:t>
                      </a:r>
                      <a:r>
                        <a:rPr sz="1200" i="1" spc="2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i="1" spc="29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находиться</a:t>
                      </a:r>
                      <a:r>
                        <a:rPr sz="1200" i="1" spc="29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со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взрослым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200" algn="just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1153160" algn="l"/>
                        </a:tabLst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Протокол</a:t>
                      </a:r>
                      <a:r>
                        <a:rPr sz="1100" i="1" spc="2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наблюдения</a:t>
                      </a:r>
                      <a:r>
                        <a:rPr sz="1100" i="1" spc="2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поведением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классного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руководителя</a:t>
                      </a:r>
                      <a:r>
                        <a:rPr sz="1100" i="1" spc="409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ХХХХХХХ </a:t>
                      </a:r>
                      <a:r>
                        <a:rPr sz="11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i="1" spc="30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3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года,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педагога</a:t>
                      </a:r>
                      <a:r>
                        <a:rPr sz="1100" i="1" spc="434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ГГГГГГГГ</a:t>
                      </a:r>
                      <a:r>
                        <a:rPr sz="1100" i="1" spc="44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465" algn="just">
                        <a:lnSpc>
                          <a:spcPts val="1200"/>
                        </a:lnSpc>
                      </a:pPr>
                      <a:r>
                        <a:rPr sz="11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13.09.202</a:t>
                      </a:r>
                      <a:r>
                        <a:rPr lang="ru-RU" sz="11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3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0225" algn="ctr">
                        <a:lnSpc>
                          <a:spcPts val="1340"/>
                        </a:lnSpc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Замкнутость,</a:t>
                      </a:r>
                      <a:r>
                        <a:rPr sz="1200" i="1" spc="-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скрытность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1128395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Психосоматическая симптоматика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835" algn="just">
                        <a:lnSpc>
                          <a:spcPts val="1320"/>
                        </a:lnSpc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Протокол</a:t>
                      </a:r>
                      <a:r>
                        <a:rPr sz="1100" i="1" spc="3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беседы</a:t>
                      </a:r>
                      <a:r>
                        <a:rPr sz="1100" i="1" spc="31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матерью</a:t>
                      </a:r>
                      <a:r>
                        <a:rPr sz="1100" i="1" spc="18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ЩЩЩЩЩ</a:t>
                      </a:r>
                      <a:r>
                        <a:rPr sz="1100" i="1" spc="1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8.09.202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-15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9690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537970" algn="l"/>
                          <a:tab pos="2416175" algn="l"/>
                        </a:tabLst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Повторяющиеся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воспоминания,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кошмары,</a:t>
                      </a:r>
                      <a:r>
                        <a:rPr sz="1200" i="1" spc="49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связанные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sz="12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ts val="1320"/>
                        </a:lnSpc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психотравмирующей</a:t>
                      </a:r>
                      <a:r>
                        <a:rPr sz="1200" i="1" spc="-7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ситуацией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835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948690" algn="l"/>
                          <a:tab pos="1674495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Протокол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беседы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матерью</a:t>
                      </a:r>
                      <a:r>
                        <a:rPr sz="1100" i="1" spc="18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ЩЩЩЩЩ</a:t>
                      </a:r>
                      <a:r>
                        <a:rPr sz="1100" i="1" spc="1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ts val="1280"/>
                        </a:lnSpc>
                      </a:pP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8.09.202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-15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54483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 </a:t>
            </a:r>
            <a:r>
              <a:rPr sz="1400" b="1" dirty="0">
                <a:latin typeface="Arial"/>
                <a:cs typeface="Arial"/>
              </a:rPr>
              <a:t>ветеранов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</a:t>
            </a:r>
            <a:r>
              <a:rPr sz="1400" b="1">
                <a:latin typeface="Times New Roman"/>
                <a:cs typeface="Times New Roman"/>
              </a:rPr>
              <a:t>)</a:t>
            </a:r>
            <a:r>
              <a:rPr sz="1400" b="1" spc="-10">
                <a:latin typeface="Times New Roman"/>
                <a:cs typeface="Times New Roman"/>
              </a:rPr>
              <a:t> </a:t>
            </a:r>
            <a:r>
              <a:rPr sz="1400" b="1" spc="-25" smtClean="0">
                <a:latin typeface="Times New Roman"/>
                <a:cs typeface="Times New Roman"/>
              </a:rPr>
              <a:t>СВО</a:t>
            </a:r>
            <a:endParaRPr lang="ru-RU" sz="1400" b="1" spc="-25" dirty="0" smtClean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3207" y="1504950"/>
          <a:ext cx="8900793" cy="2437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7779"/>
                <a:gridCol w="744220"/>
                <a:gridCol w="1821179"/>
                <a:gridCol w="1344295"/>
              </a:tblGrid>
              <a:tr h="457200">
                <a:tc>
                  <a:txBody>
                    <a:bodyPr/>
                    <a:lstStyle/>
                    <a:p>
                      <a:pPr marL="5651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 rowSpan="5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marL="137160" marR="62230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Склонность</a:t>
                      </a:r>
                      <a:r>
                        <a:rPr sz="1200" i="1" spc="4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spc="4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аддиктивному поведению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Раздражительность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7470">
                        <a:lnSpc>
                          <a:spcPts val="1320"/>
                        </a:lnSpc>
                        <a:tabLst>
                          <a:tab pos="1169670" algn="l"/>
                        </a:tabLst>
                      </a:pP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Заключение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педагога-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психолога</a:t>
                      </a:r>
                      <a:r>
                        <a:rPr sz="1100" i="1" spc="-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i="1" spc="-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100" i="1" spc="-10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325">
                        <a:lnSpc>
                          <a:spcPts val="1440"/>
                        </a:lnSpc>
                        <a:tabLst>
                          <a:tab pos="1312545" algn="l"/>
                          <a:tab pos="1844675" algn="l"/>
                        </a:tabLst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Замедленный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наоборот ускоренный</a:t>
                      </a:r>
                      <a:r>
                        <a:rPr sz="1200" i="1" spc="-4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темп</a:t>
                      </a:r>
                      <a:r>
                        <a:rPr sz="1200" i="1" spc="2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речи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325" algn="just">
                        <a:lnSpc>
                          <a:spcPts val="1440"/>
                        </a:lnSpc>
                        <a:tabLst>
                          <a:tab pos="1274445" algn="l"/>
                        </a:tabLst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Зависимость</a:t>
                      </a:r>
                      <a:r>
                        <a:rPr sz="1200" i="1" spc="35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200" i="1" spc="34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гаджетов</a:t>
                      </a:r>
                      <a:r>
                        <a:rPr sz="1200" i="1" spc="3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(в </a:t>
                      </a:r>
                      <a:r>
                        <a:rPr sz="12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ущерб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другим</a:t>
                      </a:r>
                      <a:r>
                        <a:rPr sz="1200" i="1" spc="40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видам деятельности)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835" algn="just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Протокол</a:t>
                      </a:r>
                      <a:r>
                        <a:rPr sz="1100" i="1" spc="3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беседы</a:t>
                      </a:r>
                      <a:r>
                        <a:rPr sz="1100" i="1" spc="31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матерью</a:t>
                      </a:r>
                      <a:r>
                        <a:rPr sz="1100" i="1" spc="18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ЩЩЩЩЩ</a:t>
                      </a:r>
                      <a:r>
                        <a:rPr sz="1100" i="1" spc="18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8.09.202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-15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340"/>
                        </a:lnSpc>
                      </a:pP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Плохое</a:t>
                      </a:r>
                      <a:r>
                        <a:rPr sz="12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самочувствие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Нездоровый</a:t>
                      </a:r>
                      <a:r>
                        <a:rPr sz="1200" i="1" spc="7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i="1" spc="7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неопрятный</a:t>
                      </a:r>
                      <a:r>
                        <a:rPr sz="1200" i="1" spc="7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внешний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2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вид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209550"/>
            <a:ext cx="65532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2400" y="1352550"/>
          <a:ext cx="8900793" cy="2679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7779"/>
                <a:gridCol w="744220"/>
                <a:gridCol w="1821179"/>
                <a:gridCol w="1344295"/>
              </a:tblGrid>
              <a:tr h="457200">
                <a:tc>
                  <a:txBody>
                    <a:bodyPr/>
                    <a:lstStyle/>
                    <a:p>
                      <a:pPr marL="5651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205">
                <a:tc rowSpan="5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marL="79375" marR="60960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Склонность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девиантному поведению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Конфликтность,</a:t>
                      </a:r>
                      <a:r>
                        <a:rPr sz="1200" i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агрессивность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6200" algn="just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1153160" algn="l"/>
                        </a:tabLst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Протокол</a:t>
                      </a:r>
                      <a:r>
                        <a:rPr sz="1100" i="1" spc="2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наблюдения</a:t>
                      </a:r>
                      <a:r>
                        <a:rPr sz="1100" i="1" spc="2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поведением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классного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руководителя</a:t>
                      </a:r>
                      <a:r>
                        <a:rPr sz="1100" i="1" spc="409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100" i="1" spc="-1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ХХХХХХХ </a:t>
                      </a:r>
                      <a:r>
                        <a:rPr sz="1100" i="1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i="1" spc="30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31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i="1" spc="-2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года,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465" marR="78105" algn="just">
                        <a:lnSpc>
                          <a:spcPts val="1320"/>
                        </a:lnSpc>
                      </a:pP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педагога</a:t>
                      </a:r>
                      <a:r>
                        <a:rPr sz="1100" i="1" spc="434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ГГГГГГГГ</a:t>
                      </a:r>
                      <a:r>
                        <a:rPr sz="1100" i="1" spc="44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spc="-25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i="1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13.09.202</a:t>
                      </a:r>
                      <a:r>
                        <a:rPr lang="ru-RU" sz="1100" i="1" dirty="0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-25" smtClean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г.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81673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Игнорирование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поручений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педагогов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Вызывающее</a:t>
                      </a: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5"/>
                        </a:lnSpc>
                        <a:tabLst>
                          <a:tab pos="135064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Эмоциональная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неустойчивость: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6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частая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смена</a:t>
                      </a:r>
                      <a:r>
                        <a:rPr sz="1200" i="1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настроения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Экстремальный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досуг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solidFill>
                            <a:srgbClr val="0D0D0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5067300"/>
            <a:chOff x="0" y="-38"/>
            <a:chExt cx="9144000" cy="5067300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3850"/>
                  </a:lnTo>
                  <a:lnTo>
                    <a:pt x="9144000" y="2738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5"/>
              <a:ext cx="4432173" cy="499071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32172" y="0"/>
              <a:ext cx="4711827" cy="506712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6268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6593" y="1229360"/>
          <a:ext cx="8903332" cy="3753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8415"/>
                <a:gridCol w="744854"/>
                <a:gridCol w="1821814"/>
                <a:gridCol w="1344929"/>
              </a:tblGrid>
              <a:tr h="457200">
                <a:tc>
                  <a:txBody>
                    <a:bodyPr/>
                    <a:lstStyle/>
                    <a:p>
                      <a:pPr marL="5651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9466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rowSpan="3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Склонность</a:t>
                      </a:r>
                      <a:r>
                        <a:rPr sz="1200" i="1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суицидальному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поведению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2865">
                        <a:lnSpc>
                          <a:spcPts val="1440"/>
                        </a:lnSpc>
                        <a:tabLst>
                          <a:tab pos="145415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Подавленность,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отрешенность, апатия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Прямые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высказывания</a:t>
                      </a:r>
                      <a:r>
                        <a:rPr sz="12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намерении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ухода</a:t>
                      </a:r>
                      <a:r>
                        <a:rPr sz="1200" i="1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200" i="1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жизни,</a:t>
                      </a:r>
                      <a:r>
                        <a:rPr sz="1200" i="1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размышления</a:t>
                      </a:r>
                      <a:r>
                        <a:rPr sz="1200" i="1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7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отсутствии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ценности</a:t>
                      </a: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жизни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325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200" i="1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чувствительность</a:t>
                      </a:r>
                      <a:r>
                        <a:rPr sz="1200" i="1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словам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200" i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людей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640">
                <a:tc rowSpan="4">
                  <a:txBody>
                    <a:bodyPr/>
                    <a:lstStyle/>
                    <a:p>
                      <a:pPr marL="65405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79375">
                        <a:lnSpc>
                          <a:spcPts val="1410"/>
                        </a:lnSpc>
                        <a:tabLst>
                          <a:tab pos="106680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Нарушения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в</a:t>
                      </a:r>
                      <a:r>
                        <a:rPr sz="1200" i="1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развитии</a:t>
                      </a:r>
                      <a:r>
                        <a:rPr sz="1200" i="1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(в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tabLst>
                          <a:tab pos="1021080" algn="l"/>
                          <a:tab pos="178625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случае,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если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это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несовершеннолетний)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Нарушение</a:t>
                      </a:r>
                      <a:r>
                        <a:rPr sz="1200" i="1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когнитивных</a:t>
                      </a:r>
                      <a:r>
                        <a:rPr sz="1200" i="1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функций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tabLst>
                          <a:tab pos="1033780" algn="l"/>
                          <a:tab pos="194373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(внимание,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мышление,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память,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6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речи)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1594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обучении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(отставание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200" i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образовательной</a:t>
                      </a:r>
                      <a:r>
                        <a:rPr sz="1200" i="1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программы)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marR="78105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1006475" algn="l"/>
                          <a:tab pos="1563370" algn="l"/>
                        </a:tabLst>
                      </a:pP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заключение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ППк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25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i="1" smtClean="0">
                          <a:latin typeface="Times New Roman"/>
                          <a:cs typeface="Times New Roman"/>
                        </a:rPr>
                        <a:t>12.09.202</a:t>
                      </a:r>
                      <a:r>
                        <a:rPr lang="ru-RU" sz="1100" i="1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100" i="1" spc="-25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г.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6720" algn="ctr">
                        <a:lnSpc>
                          <a:spcPts val="138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утомляемость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5"/>
                        </a:lnSpc>
                        <a:tabLst>
                          <a:tab pos="141605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Трудно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контролируемое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 marR="61594">
                        <a:lnSpc>
                          <a:spcPct val="100000"/>
                        </a:lnSpc>
                        <a:tabLst>
                          <a:tab pos="150939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собственное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эмоциональное состояние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7030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6593" y="1229360"/>
          <a:ext cx="8903332" cy="3174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8415"/>
                <a:gridCol w="744854"/>
                <a:gridCol w="1821814"/>
                <a:gridCol w="1344929"/>
              </a:tblGrid>
              <a:tr h="457200">
                <a:tc>
                  <a:txBody>
                    <a:bodyPr/>
                    <a:lstStyle/>
                    <a:p>
                      <a:pPr marL="5651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 rowSpan="4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79375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Сниженная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самооценка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самокритика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Подавленное</a:t>
                      </a:r>
                      <a:r>
                        <a:rPr sz="12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настроение,</a:t>
                      </a:r>
                      <a:r>
                        <a:rPr sz="12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изоляция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7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200" i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окружающих,</a:t>
                      </a:r>
                      <a:r>
                        <a:rPr sz="1200" i="1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замкнутость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325">
                        <a:lnSpc>
                          <a:spcPts val="1440"/>
                        </a:lnSpc>
                        <a:tabLst>
                          <a:tab pos="1308100" algn="l"/>
                          <a:tab pos="225425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Проявление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тревоги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нахождениив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обществе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960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Навязчивые</a:t>
                      </a:r>
                      <a:r>
                        <a:rPr sz="1200" i="1" spc="4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негативные</a:t>
                      </a:r>
                      <a:r>
                        <a:rPr sz="1200" i="1" spc="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мысли</a:t>
                      </a:r>
                      <a:r>
                        <a:rPr sz="1200" i="1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своей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внешности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960">
                <a:tc rowSpan="4">
                  <a:txBody>
                    <a:bodyPr/>
                    <a:lstStyle/>
                    <a:p>
                      <a:pPr marL="65405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Проявления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депрессивногосостояния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38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Подавленное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настроение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  <a:tabLst>
                          <a:tab pos="815975" algn="l"/>
                          <a:tab pos="1555115" algn="l"/>
                          <a:tab pos="191452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Частая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изоляция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социума,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6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замкнутость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Нарушение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сна,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питания.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6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Перестал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ухаживать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собой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30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30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59690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Жалобы</a:t>
                      </a:r>
                      <a:r>
                        <a:rPr sz="1200" i="1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200" i="1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головные</a:t>
                      </a:r>
                      <a:r>
                        <a:rPr sz="1200" i="1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боли,</a:t>
                      </a:r>
                      <a:r>
                        <a:rPr sz="1200" i="1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боли</a:t>
                      </a:r>
                      <a:r>
                        <a:rPr sz="1200" i="1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животе,</a:t>
                      </a:r>
                      <a:r>
                        <a:rPr sz="12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2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дыханием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6268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08" y="720597"/>
            <a:ext cx="8256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Протокол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стандартизированного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(нестандартизированного)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наблюдения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детьми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ветеранов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(участников)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СВО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2400" y="1504950"/>
          <a:ext cx="8903332" cy="2666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2099310"/>
                <a:gridCol w="2558415"/>
                <a:gridCol w="744854"/>
                <a:gridCol w="1821814"/>
                <a:gridCol w="1344929"/>
              </a:tblGrid>
              <a:tr h="457200">
                <a:tc>
                  <a:txBody>
                    <a:bodyPr/>
                    <a:lstStyle/>
                    <a:p>
                      <a:pPr marL="56515">
                        <a:lnSpc>
                          <a:spcPts val="1175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п/п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ctr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Причины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отнесения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1543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обучающегося</a:t>
                      </a:r>
                      <a:r>
                        <a:rPr sz="1000" b="1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группу</a:t>
                      </a:r>
                      <a:r>
                        <a:rPr sz="10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ПППВ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Признаки</a:t>
                      </a:r>
                      <a:r>
                        <a:rPr sz="10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наблюдения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175"/>
                        </a:lnSpc>
                      </a:pP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Отметка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6990" marR="154940" indent="22860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наличии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5435">
                        <a:lnSpc>
                          <a:spcPts val="1175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Форма</a:t>
                      </a:r>
                      <a:r>
                        <a:rPr sz="10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документа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marR="36195" algn="ctr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Наличие</a:t>
                      </a:r>
                      <a:r>
                        <a:rPr sz="1000" b="1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справок</a:t>
                      </a:r>
                      <a:r>
                        <a:rPr sz="10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от </a:t>
                      </a:r>
                      <a:r>
                        <a:rPr sz="10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профильных специалистов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rowSpan="7">
                  <a:txBody>
                    <a:bodyPr/>
                    <a:lstStyle/>
                    <a:p>
                      <a:pPr marL="65405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Посттравматическое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стрессовое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расстройство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59055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со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сном</a:t>
                      </a:r>
                      <a:r>
                        <a:rPr sz="12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(кошмары,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плач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во</a:t>
                      </a: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сне)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Признаки</a:t>
                      </a:r>
                      <a:r>
                        <a:rPr sz="1200" i="1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поведения,</a:t>
                      </a:r>
                      <a:r>
                        <a:rPr sz="1200" i="1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характерные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ts val="137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раннего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возраста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1594">
                        <a:lnSpc>
                          <a:spcPts val="1440"/>
                        </a:lnSpc>
                        <a:tabLst>
                          <a:tab pos="1021715" algn="l"/>
                          <a:tab pos="1201420" algn="l"/>
                          <a:tab pos="240538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Навязчивые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воспоминания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травме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(рисунки,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письма)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38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Подавленный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эмоциональный</a:t>
                      </a:r>
                      <a:r>
                        <a:rPr sz="1200" i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фон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60960" algn="just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200" i="1" spc="1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28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контролированием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эмоций:</a:t>
                      </a:r>
                      <a:r>
                        <a:rPr sz="1200" i="1" spc="42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гнев,</a:t>
                      </a:r>
                      <a:r>
                        <a:rPr sz="1200" i="1" spc="43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агрессивное поведение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38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Острая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реакция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громкие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звуки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300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300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9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38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Частые</a:t>
                      </a: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проявления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страхов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295"/>
                        </a:lnSpc>
                      </a:pP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нет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295"/>
                        </a:lnSpc>
                      </a:pP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5645"/>
            <a:ext cx="67792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Проведение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мониторинга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психологического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состояния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детей </a:t>
            </a:r>
            <a:endParaRPr lang="ru-RU" sz="14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11632" y="717550"/>
            <a:ext cx="8746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22655" algn="l"/>
                <a:tab pos="1209040" algn="l"/>
                <a:tab pos="3109595" algn="l"/>
                <a:tab pos="4818380" algn="l"/>
                <a:tab pos="5114290" algn="l"/>
                <a:tab pos="6045835" algn="l"/>
                <a:tab pos="7007225" algn="l"/>
              </a:tabLst>
            </a:pPr>
            <a:r>
              <a:rPr sz="2000" b="0" spc="-10" dirty="0">
                <a:latin typeface="Times New Roman"/>
                <a:cs typeface="Times New Roman"/>
              </a:rPr>
              <a:t>Работа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50" dirty="0">
                <a:latin typeface="Times New Roman"/>
                <a:cs typeface="Times New Roman"/>
              </a:rPr>
              <a:t>с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10" dirty="0">
                <a:latin typeface="Times New Roman"/>
                <a:cs typeface="Times New Roman"/>
              </a:rPr>
              <a:t>обучающимися,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10" dirty="0">
                <a:latin typeface="Times New Roman"/>
                <a:cs typeface="Times New Roman"/>
              </a:rPr>
              <a:t>включенными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50" dirty="0">
                <a:latin typeface="Times New Roman"/>
                <a:cs typeface="Times New Roman"/>
              </a:rPr>
              <a:t>в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10" dirty="0">
                <a:latin typeface="Times New Roman"/>
                <a:cs typeface="Times New Roman"/>
              </a:rPr>
              <a:t>группу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10" dirty="0">
                <a:latin typeface="Times New Roman"/>
                <a:cs typeface="Times New Roman"/>
              </a:rPr>
              <a:t>ПППВ,</a:t>
            </a:r>
            <a:r>
              <a:rPr sz="2000" b="0" dirty="0">
                <a:latin typeface="Times New Roman"/>
                <a:cs typeface="Times New Roman"/>
              </a:rPr>
              <a:t>	</a:t>
            </a:r>
            <a:r>
              <a:rPr sz="2000" b="0" spc="-10" dirty="0">
                <a:latin typeface="Times New Roman"/>
                <a:cs typeface="Times New Roman"/>
              </a:rPr>
              <a:t>осуществляется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1632" y="1022350"/>
            <a:ext cx="8750300" cy="2775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i="1" u="sng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командой</a:t>
            </a:r>
            <a:r>
              <a:rPr sz="2000" b="1" i="1" u="sng" spc="1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sng" spc="-1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педагогического</a:t>
            </a:r>
            <a:r>
              <a:rPr sz="2000" b="1" i="1" u="sng" spc="1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sng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коллектива</a:t>
            </a:r>
            <a:r>
              <a:rPr sz="2000" b="1" i="1" u="sng" spc="2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sng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образовательной</a:t>
            </a:r>
            <a:r>
              <a:rPr sz="2000" b="1" i="1" u="sng" spc="15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sng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организации</a:t>
            </a:r>
            <a:r>
              <a:rPr sz="2000" smtClean="0">
                <a:latin typeface="Times New Roman"/>
                <a:cs typeface="Times New Roman"/>
              </a:rPr>
              <a:t>,</a:t>
            </a:r>
            <a:r>
              <a:rPr sz="2000" spc="10" smtClean="0">
                <a:latin typeface="Times New Roman"/>
                <a:cs typeface="Times New Roman"/>
              </a:rPr>
              <a:t> </a:t>
            </a:r>
            <a:r>
              <a:rPr sz="2000">
                <a:latin typeface="Times New Roman"/>
                <a:cs typeface="Times New Roman"/>
              </a:rPr>
              <a:t>в</a:t>
            </a:r>
            <a:r>
              <a:rPr sz="2000" spc="20">
                <a:latin typeface="Times New Roman"/>
                <a:cs typeface="Times New Roman"/>
              </a:rPr>
              <a:t> </a:t>
            </a:r>
            <a:r>
              <a:rPr sz="2000" spc="-10" smtClean="0">
                <a:latin typeface="Times New Roman"/>
                <a:cs typeface="Times New Roman"/>
              </a:rPr>
              <a:t>которой</a:t>
            </a:r>
            <a:r>
              <a:rPr lang="ru-RU" sz="2000" spc="-10" dirty="0" smtClean="0">
                <a:latin typeface="Times New Roman"/>
                <a:cs typeface="Times New Roman"/>
              </a:rPr>
              <a:t> </a:t>
            </a:r>
            <a:r>
              <a:rPr sz="2000" b="1" spc="-25" smtClean="0">
                <a:latin typeface="Times New Roman"/>
                <a:cs typeface="Times New Roman"/>
              </a:rPr>
              <a:t>педагог-</a:t>
            </a:r>
            <a:r>
              <a:rPr sz="2000" b="1" spc="-20" smtClean="0">
                <a:latin typeface="Times New Roman"/>
                <a:cs typeface="Times New Roman"/>
              </a:rPr>
              <a:t>психолог</a:t>
            </a:r>
            <a:r>
              <a:rPr sz="2000" b="1" spc="-7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может</a:t>
            </a:r>
            <a:r>
              <a:rPr sz="2000" spc="1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выступать</a:t>
            </a:r>
            <a:r>
              <a:rPr sz="2000" spc="20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организатором</a:t>
            </a:r>
            <a:r>
              <a:rPr sz="2000" spc="18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взаимодействия,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также</a:t>
            </a:r>
            <a:r>
              <a:rPr sz="2000" spc="34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при</a:t>
            </a:r>
            <a:r>
              <a:rPr sz="2000" spc="34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необходимости</a:t>
            </a:r>
            <a:r>
              <a:rPr sz="2000" spc="34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рекомендуется</a:t>
            </a:r>
            <a:r>
              <a:rPr sz="2000" spc="34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привлекать</a:t>
            </a:r>
            <a:r>
              <a:rPr sz="2000" spc="345" dirty="0">
                <a:latin typeface="Times New Roman"/>
                <a:cs typeface="Times New Roman"/>
              </a:rPr>
              <a:t>    </a:t>
            </a:r>
            <a:r>
              <a:rPr sz="2000" spc="-10" dirty="0">
                <a:latin typeface="Times New Roman"/>
                <a:cs typeface="Times New Roman"/>
              </a:rPr>
              <a:t>других </a:t>
            </a:r>
            <a:r>
              <a:rPr sz="2000" dirty="0">
                <a:latin typeface="Times New Roman"/>
                <a:cs typeface="Times New Roman"/>
              </a:rPr>
              <a:t>специалистов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рамках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межотраслевого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межведомственного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взаимодействия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вопросу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сопровождения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семей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ветеранов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(участников)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СВО.</a:t>
            </a:r>
            <a:endParaRPr sz="2000">
              <a:latin typeface="Times New Roman"/>
              <a:cs typeface="Times New Roman"/>
            </a:endParaRPr>
          </a:p>
          <a:p>
            <a:pPr marL="12700" marR="136525" algn="just">
              <a:lnSpc>
                <a:spcPct val="100000"/>
              </a:lnSpc>
              <a:spcBef>
                <a:spcPts val="890"/>
              </a:spcBef>
            </a:pPr>
            <a:r>
              <a:rPr sz="1800" dirty="0">
                <a:latin typeface="Microsoft Sans Serif"/>
                <a:cs typeface="Microsoft Sans Serif"/>
              </a:rPr>
              <a:t>О</a:t>
            </a:r>
            <a:r>
              <a:rPr sz="1800" spc="160" dirty="0">
                <a:latin typeface="Microsoft Sans Serif"/>
                <a:cs typeface="Microsoft Sans Serif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результатах</a:t>
            </a:r>
            <a:r>
              <a:rPr sz="1800" spc="160" dirty="0">
                <a:latin typeface="Microsoft Sans Serif"/>
                <a:cs typeface="Microsoft Sans Serif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мониторинга</a:t>
            </a:r>
            <a:r>
              <a:rPr sz="1800" spc="160" dirty="0">
                <a:latin typeface="Microsoft Sans Serif"/>
                <a:cs typeface="Microsoft Sans Serif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психологического</a:t>
            </a:r>
            <a:r>
              <a:rPr sz="1800" spc="170" dirty="0">
                <a:latin typeface="Microsoft Sans Serif"/>
                <a:cs typeface="Microsoft Sans Serif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состояния</a:t>
            </a:r>
            <a:r>
              <a:rPr sz="1800" spc="165" dirty="0">
                <a:latin typeface="Microsoft Sans Serif"/>
                <a:cs typeface="Microsoft Sans Serif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детей</a:t>
            </a:r>
            <a:r>
              <a:rPr sz="1800" spc="155" dirty="0">
                <a:latin typeface="Microsoft Sans Serif"/>
                <a:cs typeface="Microsoft Sans Serif"/>
              </a:rPr>
              <a:t>  </a:t>
            </a:r>
            <a:r>
              <a:rPr sz="1800" spc="-10" dirty="0">
                <a:latin typeface="Microsoft Sans Serif"/>
                <a:cs typeface="Microsoft Sans Serif"/>
              </a:rPr>
              <a:t>ветеранов </a:t>
            </a:r>
            <a:r>
              <a:rPr sz="1800" dirty="0">
                <a:latin typeface="Microsoft Sans Serif"/>
                <a:cs typeface="Microsoft Sans Serif"/>
              </a:rPr>
              <a:t>(участников)</a:t>
            </a:r>
            <a:r>
              <a:rPr sz="1800" spc="290" dirty="0">
                <a:latin typeface="Microsoft Sans Serif"/>
                <a:cs typeface="Microsoft Sans Serif"/>
              </a:rPr>
              <a:t>   </a:t>
            </a:r>
            <a:r>
              <a:rPr sz="1800" dirty="0">
                <a:latin typeface="Microsoft Sans Serif"/>
                <a:cs typeface="Microsoft Sans Serif"/>
              </a:rPr>
              <a:t>СВО,</a:t>
            </a:r>
            <a:r>
              <a:rPr sz="1800" spc="290" dirty="0">
                <a:latin typeface="Microsoft Sans Serif"/>
                <a:cs typeface="Microsoft Sans Serif"/>
              </a:rPr>
              <a:t>   </a:t>
            </a:r>
            <a:r>
              <a:rPr sz="1800" dirty="0">
                <a:latin typeface="Microsoft Sans Serif"/>
                <a:cs typeface="Microsoft Sans Serif"/>
              </a:rPr>
              <a:t>включенных</a:t>
            </a:r>
            <a:r>
              <a:rPr sz="1800" spc="290" dirty="0">
                <a:latin typeface="Microsoft Sans Serif"/>
                <a:cs typeface="Microsoft Sans Serif"/>
              </a:rPr>
              <a:t>  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290" dirty="0">
                <a:latin typeface="Microsoft Sans Serif"/>
                <a:cs typeface="Microsoft Sans Serif"/>
              </a:rPr>
              <a:t>   </a:t>
            </a:r>
            <a:r>
              <a:rPr sz="1800" dirty="0">
                <a:latin typeface="Microsoft Sans Serif"/>
                <a:cs typeface="Microsoft Sans Serif"/>
              </a:rPr>
              <a:t>группу</a:t>
            </a:r>
            <a:r>
              <a:rPr sz="1800" spc="285" dirty="0">
                <a:latin typeface="Microsoft Sans Serif"/>
                <a:cs typeface="Microsoft Sans Serif"/>
              </a:rPr>
              <a:t>   </a:t>
            </a:r>
            <a:r>
              <a:rPr sz="1800" dirty="0">
                <a:latin typeface="Microsoft Sans Serif"/>
                <a:cs typeface="Microsoft Sans Serif"/>
              </a:rPr>
              <a:t>ПППВ,</a:t>
            </a:r>
            <a:r>
              <a:rPr sz="1800" spc="295" dirty="0">
                <a:latin typeface="Microsoft Sans Serif"/>
                <a:cs typeface="Microsoft Sans Serif"/>
              </a:rPr>
              <a:t>   </a:t>
            </a:r>
            <a:r>
              <a:rPr sz="1800" spc="-30" dirty="0">
                <a:latin typeface="Microsoft Sans Serif"/>
                <a:cs typeface="Microsoft Sans Serif"/>
              </a:rPr>
              <a:t>педагогу-</a:t>
            </a:r>
            <a:r>
              <a:rPr sz="1800" spc="-10" dirty="0">
                <a:latin typeface="Microsoft Sans Serif"/>
                <a:cs typeface="Microsoft Sans Serif"/>
              </a:rPr>
              <a:t>психологу </a:t>
            </a:r>
            <a:r>
              <a:rPr sz="1800" b="1" dirty="0">
                <a:latin typeface="Arial"/>
                <a:cs typeface="Arial"/>
              </a:rPr>
              <a:t>рекомендуется</a:t>
            </a:r>
            <a:r>
              <a:rPr sz="1800" b="1" spc="375" dirty="0">
                <a:latin typeface="Arial"/>
                <a:cs typeface="Arial"/>
              </a:rPr>
              <a:t>  </a:t>
            </a:r>
            <a:r>
              <a:rPr sz="1800" i="1" dirty="0">
                <a:latin typeface="Arial"/>
                <a:cs typeface="Arial"/>
              </a:rPr>
              <a:t>еженедельно</a:t>
            </a:r>
            <a:r>
              <a:rPr sz="1800" i="1" spc="375" dirty="0">
                <a:latin typeface="Arial"/>
                <a:cs typeface="Arial"/>
              </a:rPr>
              <a:t>  </a:t>
            </a:r>
            <a:r>
              <a:rPr sz="1800" dirty="0">
                <a:latin typeface="Microsoft Sans Serif"/>
                <a:cs typeface="Microsoft Sans Serif"/>
              </a:rPr>
              <a:t>докладывать</a:t>
            </a:r>
            <a:r>
              <a:rPr sz="1800" spc="395" dirty="0">
                <a:latin typeface="Microsoft Sans Serif"/>
                <a:cs typeface="Microsoft Sans Serif"/>
              </a:rPr>
              <a:t> 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своему</a:t>
            </a:r>
            <a:r>
              <a:rPr sz="1800" b="1" spc="37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непосредственному руководителю</a:t>
            </a:r>
            <a:r>
              <a:rPr sz="18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образовательной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организации.</a:t>
            </a:r>
            <a:endParaRPr sz="1800">
              <a:solidFill>
                <a:srgbClr val="C00000"/>
              </a:solidFill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54330" y="3616197"/>
            <a:ext cx="8008620" cy="895985"/>
            <a:chOff x="254330" y="3616197"/>
            <a:chExt cx="8008620" cy="895985"/>
          </a:xfrm>
        </p:grpSpPr>
        <p:sp>
          <p:nvSpPr>
            <p:cNvPr id="14" name="object 14"/>
            <p:cNvSpPr/>
            <p:nvPr/>
          </p:nvSpPr>
          <p:spPr>
            <a:xfrm>
              <a:off x="906792" y="3616197"/>
              <a:ext cx="7356475" cy="895985"/>
            </a:xfrm>
            <a:custGeom>
              <a:avLst/>
              <a:gdLst/>
              <a:ahLst/>
              <a:cxnLst/>
              <a:rect l="l" t="t" r="r" b="b"/>
              <a:pathLst>
                <a:path w="7356475" h="895985">
                  <a:moveTo>
                    <a:pt x="6908152" y="0"/>
                  </a:moveTo>
                  <a:lnTo>
                    <a:pt x="6908152" y="223900"/>
                  </a:lnTo>
                  <a:lnTo>
                    <a:pt x="0" y="223900"/>
                  </a:lnTo>
                  <a:lnTo>
                    <a:pt x="0" y="671753"/>
                  </a:lnTo>
                  <a:lnTo>
                    <a:pt x="6908152" y="671753"/>
                  </a:lnTo>
                  <a:lnTo>
                    <a:pt x="6908152" y="895680"/>
                  </a:lnTo>
                  <a:lnTo>
                    <a:pt x="7356081" y="447827"/>
                  </a:lnTo>
                  <a:lnTo>
                    <a:pt x="6908152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7030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2725851" y="0"/>
                  </a:moveTo>
                  <a:lnTo>
                    <a:pt x="59715" y="0"/>
                  </a:lnTo>
                  <a:lnTo>
                    <a:pt x="36475" y="4692"/>
                  </a:lnTo>
                  <a:lnTo>
                    <a:pt x="17494" y="17489"/>
                  </a:lnTo>
                  <a:lnTo>
                    <a:pt x="4694" y="36470"/>
                  </a:lnTo>
                  <a:lnTo>
                    <a:pt x="0" y="59715"/>
                  </a:lnTo>
                  <a:lnTo>
                    <a:pt x="0" y="298564"/>
                  </a:lnTo>
                  <a:lnTo>
                    <a:pt x="4694" y="321809"/>
                  </a:lnTo>
                  <a:lnTo>
                    <a:pt x="17494" y="340790"/>
                  </a:lnTo>
                  <a:lnTo>
                    <a:pt x="36475" y="353587"/>
                  </a:lnTo>
                  <a:lnTo>
                    <a:pt x="59715" y="358279"/>
                  </a:lnTo>
                  <a:lnTo>
                    <a:pt x="2725851" y="358279"/>
                  </a:lnTo>
                  <a:lnTo>
                    <a:pt x="2749108" y="353587"/>
                  </a:lnTo>
                  <a:lnTo>
                    <a:pt x="2768079" y="340790"/>
                  </a:lnTo>
                  <a:lnTo>
                    <a:pt x="2780858" y="321809"/>
                  </a:lnTo>
                  <a:lnTo>
                    <a:pt x="2785541" y="298564"/>
                  </a:lnTo>
                  <a:lnTo>
                    <a:pt x="2785541" y="59715"/>
                  </a:lnTo>
                  <a:lnTo>
                    <a:pt x="2780858" y="36470"/>
                  </a:lnTo>
                  <a:lnTo>
                    <a:pt x="2768079" y="17489"/>
                  </a:lnTo>
                  <a:lnTo>
                    <a:pt x="2749108" y="4692"/>
                  </a:lnTo>
                  <a:lnTo>
                    <a:pt x="2725851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7030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0" y="59715"/>
                  </a:moveTo>
                  <a:lnTo>
                    <a:pt x="4694" y="36470"/>
                  </a:lnTo>
                  <a:lnTo>
                    <a:pt x="17494" y="17489"/>
                  </a:lnTo>
                  <a:lnTo>
                    <a:pt x="36475" y="4692"/>
                  </a:lnTo>
                  <a:lnTo>
                    <a:pt x="59715" y="0"/>
                  </a:lnTo>
                  <a:lnTo>
                    <a:pt x="2725851" y="0"/>
                  </a:lnTo>
                  <a:lnTo>
                    <a:pt x="2749108" y="4692"/>
                  </a:lnTo>
                  <a:lnTo>
                    <a:pt x="2768079" y="17489"/>
                  </a:lnTo>
                  <a:lnTo>
                    <a:pt x="2780858" y="36470"/>
                  </a:lnTo>
                  <a:lnTo>
                    <a:pt x="2785541" y="59715"/>
                  </a:lnTo>
                  <a:lnTo>
                    <a:pt x="2785541" y="298564"/>
                  </a:lnTo>
                  <a:lnTo>
                    <a:pt x="2780858" y="321809"/>
                  </a:lnTo>
                  <a:lnTo>
                    <a:pt x="2768079" y="340790"/>
                  </a:lnTo>
                  <a:lnTo>
                    <a:pt x="2749108" y="353587"/>
                  </a:lnTo>
                  <a:lnTo>
                    <a:pt x="2725851" y="358279"/>
                  </a:lnTo>
                  <a:lnTo>
                    <a:pt x="59715" y="358279"/>
                  </a:lnTo>
                  <a:lnTo>
                    <a:pt x="36475" y="353587"/>
                  </a:lnTo>
                  <a:lnTo>
                    <a:pt x="17494" y="340790"/>
                  </a:lnTo>
                  <a:lnTo>
                    <a:pt x="4694" y="321809"/>
                  </a:lnTo>
                  <a:lnTo>
                    <a:pt x="0" y="298564"/>
                  </a:lnTo>
                  <a:lnTo>
                    <a:pt x="0" y="5971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192017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2725801" y="0"/>
                  </a:moveTo>
                  <a:lnTo>
                    <a:pt x="59690" y="0"/>
                  </a:lnTo>
                  <a:lnTo>
                    <a:pt x="36486" y="4692"/>
                  </a:lnTo>
                  <a:lnTo>
                    <a:pt x="17510" y="17489"/>
                  </a:lnTo>
                  <a:lnTo>
                    <a:pt x="4700" y="36470"/>
                  </a:lnTo>
                  <a:lnTo>
                    <a:pt x="0" y="59715"/>
                  </a:lnTo>
                  <a:lnTo>
                    <a:pt x="0" y="298564"/>
                  </a:lnTo>
                  <a:lnTo>
                    <a:pt x="4700" y="321809"/>
                  </a:lnTo>
                  <a:lnTo>
                    <a:pt x="17510" y="340790"/>
                  </a:lnTo>
                  <a:lnTo>
                    <a:pt x="36486" y="353587"/>
                  </a:lnTo>
                  <a:lnTo>
                    <a:pt x="59690" y="358279"/>
                  </a:lnTo>
                  <a:lnTo>
                    <a:pt x="2725801" y="358279"/>
                  </a:lnTo>
                  <a:lnTo>
                    <a:pt x="2749077" y="353587"/>
                  </a:lnTo>
                  <a:lnTo>
                    <a:pt x="2768092" y="340790"/>
                  </a:lnTo>
                  <a:lnTo>
                    <a:pt x="2780915" y="321809"/>
                  </a:lnTo>
                  <a:lnTo>
                    <a:pt x="2785618" y="298564"/>
                  </a:lnTo>
                  <a:lnTo>
                    <a:pt x="2785618" y="59715"/>
                  </a:lnTo>
                  <a:lnTo>
                    <a:pt x="2780915" y="36470"/>
                  </a:lnTo>
                  <a:lnTo>
                    <a:pt x="2768092" y="17489"/>
                  </a:lnTo>
                  <a:lnTo>
                    <a:pt x="2749077" y="4692"/>
                  </a:lnTo>
                  <a:lnTo>
                    <a:pt x="2725801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192017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0" y="59715"/>
                  </a:moveTo>
                  <a:lnTo>
                    <a:pt x="4700" y="36470"/>
                  </a:lnTo>
                  <a:lnTo>
                    <a:pt x="17510" y="17489"/>
                  </a:lnTo>
                  <a:lnTo>
                    <a:pt x="36486" y="4692"/>
                  </a:lnTo>
                  <a:lnTo>
                    <a:pt x="59690" y="0"/>
                  </a:lnTo>
                  <a:lnTo>
                    <a:pt x="2725801" y="0"/>
                  </a:lnTo>
                  <a:lnTo>
                    <a:pt x="2749077" y="4692"/>
                  </a:lnTo>
                  <a:lnTo>
                    <a:pt x="2768092" y="17489"/>
                  </a:lnTo>
                  <a:lnTo>
                    <a:pt x="2780915" y="36470"/>
                  </a:lnTo>
                  <a:lnTo>
                    <a:pt x="2785618" y="59715"/>
                  </a:lnTo>
                  <a:lnTo>
                    <a:pt x="2785618" y="298564"/>
                  </a:lnTo>
                  <a:lnTo>
                    <a:pt x="2780915" y="321809"/>
                  </a:lnTo>
                  <a:lnTo>
                    <a:pt x="2768092" y="340790"/>
                  </a:lnTo>
                  <a:lnTo>
                    <a:pt x="2749077" y="353587"/>
                  </a:lnTo>
                  <a:lnTo>
                    <a:pt x="2725801" y="358279"/>
                  </a:lnTo>
                  <a:lnTo>
                    <a:pt x="59690" y="358279"/>
                  </a:lnTo>
                  <a:lnTo>
                    <a:pt x="36486" y="353587"/>
                  </a:lnTo>
                  <a:lnTo>
                    <a:pt x="17510" y="340790"/>
                  </a:lnTo>
                  <a:lnTo>
                    <a:pt x="4700" y="321809"/>
                  </a:lnTo>
                  <a:lnTo>
                    <a:pt x="0" y="298564"/>
                  </a:lnTo>
                  <a:lnTo>
                    <a:pt x="0" y="5971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08838" y="3965549"/>
            <a:ext cx="52400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124200" algn="l"/>
              </a:tabLst>
            </a:pPr>
            <a:r>
              <a:rPr sz="1000" b="1" dirty="0">
                <a:solidFill>
                  <a:srgbClr val="FFFFFF"/>
                </a:solidFill>
                <a:latin typeface="Microsoft Sans Serif"/>
                <a:cs typeface="Microsoft Sans Serif"/>
              </a:rPr>
              <a:t>Своевременная</a:t>
            </a:r>
            <a:r>
              <a:rPr sz="1000" b="1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психологическая помощь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000" b="1" dirty="0">
                <a:solidFill>
                  <a:srgbClr val="FFFFFF"/>
                </a:solidFill>
                <a:latin typeface="Microsoft Sans Serif"/>
                <a:cs typeface="Microsoft Sans Serif"/>
              </a:rPr>
              <a:t>Адресная</a:t>
            </a:r>
            <a:r>
              <a:rPr sz="1000" b="1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психологическая</a:t>
            </a:r>
            <a:r>
              <a:rPr sz="1000" b="1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помощь</a:t>
            </a:r>
            <a:endParaRPr sz="1000" b="1">
              <a:latin typeface="Microsoft Sans Serif"/>
              <a:cs typeface="Microsoft Sans Serif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104382" y="3872179"/>
            <a:ext cx="2811145" cy="384175"/>
            <a:chOff x="6104382" y="3872179"/>
            <a:chExt cx="2811145" cy="384175"/>
          </a:xfrm>
        </p:grpSpPr>
        <p:sp>
          <p:nvSpPr>
            <p:cNvPr id="21" name="object 21"/>
            <p:cNvSpPr/>
            <p:nvPr/>
          </p:nvSpPr>
          <p:spPr>
            <a:xfrm>
              <a:off x="6117082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2725800" y="0"/>
                  </a:moveTo>
                  <a:lnTo>
                    <a:pt x="59689" y="0"/>
                  </a:lnTo>
                  <a:lnTo>
                    <a:pt x="36433" y="4692"/>
                  </a:lnTo>
                  <a:lnTo>
                    <a:pt x="17462" y="17489"/>
                  </a:lnTo>
                  <a:lnTo>
                    <a:pt x="4683" y="36470"/>
                  </a:lnTo>
                  <a:lnTo>
                    <a:pt x="0" y="59715"/>
                  </a:lnTo>
                  <a:lnTo>
                    <a:pt x="0" y="298564"/>
                  </a:lnTo>
                  <a:lnTo>
                    <a:pt x="4683" y="321809"/>
                  </a:lnTo>
                  <a:lnTo>
                    <a:pt x="17462" y="340790"/>
                  </a:lnTo>
                  <a:lnTo>
                    <a:pt x="36433" y="353587"/>
                  </a:lnTo>
                  <a:lnTo>
                    <a:pt x="59689" y="358279"/>
                  </a:lnTo>
                  <a:lnTo>
                    <a:pt x="2725800" y="358279"/>
                  </a:lnTo>
                  <a:lnTo>
                    <a:pt x="2749057" y="353587"/>
                  </a:lnTo>
                  <a:lnTo>
                    <a:pt x="2768028" y="340790"/>
                  </a:lnTo>
                  <a:lnTo>
                    <a:pt x="2780807" y="321809"/>
                  </a:lnTo>
                  <a:lnTo>
                    <a:pt x="2785491" y="298564"/>
                  </a:lnTo>
                  <a:lnTo>
                    <a:pt x="2785491" y="59715"/>
                  </a:lnTo>
                  <a:lnTo>
                    <a:pt x="2780807" y="36470"/>
                  </a:lnTo>
                  <a:lnTo>
                    <a:pt x="2768028" y="17489"/>
                  </a:lnTo>
                  <a:lnTo>
                    <a:pt x="2749057" y="4692"/>
                  </a:lnTo>
                  <a:lnTo>
                    <a:pt x="2725800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117082" y="3884879"/>
              <a:ext cx="2785745" cy="358775"/>
            </a:xfrm>
            <a:custGeom>
              <a:avLst/>
              <a:gdLst/>
              <a:ahLst/>
              <a:cxnLst/>
              <a:rect l="l" t="t" r="r" b="b"/>
              <a:pathLst>
                <a:path w="2785745" h="358775">
                  <a:moveTo>
                    <a:pt x="0" y="59715"/>
                  </a:moveTo>
                  <a:lnTo>
                    <a:pt x="4683" y="36470"/>
                  </a:lnTo>
                  <a:lnTo>
                    <a:pt x="17462" y="17489"/>
                  </a:lnTo>
                  <a:lnTo>
                    <a:pt x="36433" y="4692"/>
                  </a:lnTo>
                  <a:lnTo>
                    <a:pt x="59689" y="0"/>
                  </a:lnTo>
                  <a:lnTo>
                    <a:pt x="2725800" y="0"/>
                  </a:lnTo>
                  <a:lnTo>
                    <a:pt x="2749057" y="4692"/>
                  </a:lnTo>
                  <a:lnTo>
                    <a:pt x="2768028" y="17489"/>
                  </a:lnTo>
                  <a:lnTo>
                    <a:pt x="2780807" y="36470"/>
                  </a:lnTo>
                  <a:lnTo>
                    <a:pt x="2785491" y="59715"/>
                  </a:lnTo>
                  <a:lnTo>
                    <a:pt x="2785491" y="298564"/>
                  </a:lnTo>
                  <a:lnTo>
                    <a:pt x="2780807" y="321809"/>
                  </a:lnTo>
                  <a:lnTo>
                    <a:pt x="2768028" y="340790"/>
                  </a:lnTo>
                  <a:lnTo>
                    <a:pt x="2749057" y="353587"/>
                  </a:lnTo>
                  <a:lnTo>
                    <a:pt x="2725800" y="358279"/>
                  </a:lnTo>
                  <a:lnTo>
                    <a:pt x="59689" y="358279"/>
                  </a:lnTo>
                  <a:lnTo>
                    <a:pt x="36433" y="353587"/>
                  </a:lnTo>
                  <a:lnTo>
                    <a:pt x="17462" y="340790"/>
                  </a:lnTo>
                  <a:lnTo>
                    <a:pt x="4683" y="321809"/>
                  </a:lnTo>
                  <a:lnTo>
                    <a:pt x="0" y="298564"/>
                  </a:lnTo>
                  <a:lnTo>
                    <a:pt x="0" y="59715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231128" y="3965549"/>
            <a:ext cx="255841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Индивидуальная</a:t>
            </a:r>
            <a:r>
              <a:rPr sz="1000" b="1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психологическая</a:t>
            </a:r>
            <a:r>
              <a:rPr sz="1000" b="1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помощь</a:t>
            </a:r>
            <a:endParaRPr sz="1000" b="1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09009" y="4390440"/>
            <a:ext cx="543052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15365" algn="l"/>
                <a:tab pos="1282065" algn="l"/>
                <a:tab pos="2332355" algn="l"/>
                <a:tab pos="3984625" algn="l"/>
              </a:tabLst>
            </a:pP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программы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технологии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(профилактические,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просветительские,</a:t>
            </a:r>
            <a:endParaRPr sz="110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1477" y="4390440"/>
            <a:ext cx="315595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87120" algn="l"/>
              </a:tabLst>
            </a:pP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Адресные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психолого-педагогические</a:t>
            </a:r>
            <a:endParaRPr sz="1100">
              <a:solidFill>
                <a:srgbClr val="C00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развивающие,</a:t>
            </a:r>
            <a:r>
              <a:rPr sz="1100" b="1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коррекционно-развивающие)</a:t>
            </a:r>
            <a:endParaRPr sz="1100">
              <a:solidFill>
                <a:srgbClr val="C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133388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400" y="209550"/>
            <a:ext cx="7701280" cy="6515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01750">
              <a:lnSpc>
                <a:spcPct val="100000"/>
              </a:lnSpc>
              <a:spcBef>
                <a:spcPts val="125"/>
              </a:spcBef>
            </a:pPr>
            <a:r>
              <a:rPr sz="1100" b="1" spc="65" dirty="0">
                <a:latin typeface="Times New Roman"/>
                <a:cs typeface="Times New Roman"/>
              </a:rPr>
              <a:t>Индивидуальная</a:t>
            </a:r>
            <a:r>
              <a:rPr sz="1100" b="1" spc="55" dirty="0">
                <a:latin typeface="Times New Roman"/>
                <a:cs typeface="Times New Roman"/>
              </a:rPr>
              <a:t> </a:t>
            </a:r>
            <a:r>
              <a:rPr sz="1100" b="1" spc="65" dirty="0">
                <a:latin typeface="Times New Roman"/>
                <a:cs typeface="Times New Roman"/>
              </a:rPr>
              <a:t>программа </a:t>
            </a:r>
            <a:r>
              <a:rPr sz="1100" b="1" spc="60" dirty="0">
                <a:latin typeface="Times New Roman"/>
                <a:cs typeface="Times New Roman"/>
              </a:rPr>
              <a:t>психолого-педагогического</a:t>
            </a:r>
            <a:r>
              <a:rPr sz="1100" b="1" spc="70" dirty="0">
                <a:latin typeface="Times New Roman"/>
                <a:cs typeface="Times New Roman"/>
              </a:rPr>
              <a:t> </a:t>
            </a:r>
            <a:r>
              <a:rPr sz="1100" b="1" spc="60" dirty="0">
                <a:latin typeface="Times New Roman"/>
                <a:cs typeface="Times New Roman"/>
              </a:rPr>
              <a:t>сопровождения обучающегося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9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spc="85" dirty="0">
                <a:latin typeface="Times New Roman"/>
                <a:cs typeface="Times New Roman"/>
              </a:rPr>
              <a:t>ФИО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несовершеннолетнего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6535" y="1127035"/>
            <a:ext cx="103441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latin typeface="Times New Roman"/>
                <a:cs typeface="Times New Roman"/>
              </a:rPr>
              <a:t>Дата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рождения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20580" y="1127035"/>
            <a:ext cx="186563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852295" algn="l"/>
              </a:tabLst>
            </a:pP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535" y="1455044"/>
            <a:ext cx="2187575" cy="36131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290"/>
              </a:lnSpc>
              <a:spcBef>
                <a:spcPts val="195"/>
              </a:spcBef>
              <a:tabLst>
                <a:tab pos="664210" algn="l"/>
                <a:tab pos="1579880" algn="l"/>
                <a:tab pos="2011680" algn="l"/>
              </a:tabLst>
            </a:pPr>
            <a:r>
              <a:rPr sz="1100" spc="45" dirty="0">
                <a:latin typeface="Times New Roman"/>
                <a:cs typeface="Times New Roman"/>
              </a:rPr>
              <a:t>Ф.И.О.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45" dirty="0">
                <a:latin typeface="Times New Roman"/>
                <a:cs typeface="Times New Roman"/>
              </a:rPr>
              <a:t>родителей,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40" dirty="0">
                <a:latin typeface="Times New Roman"/>
                <a:cs typeface="Times New Roman"/>
              </a:rPr>
              <a:t>лиц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35" dirty="0">
                <a:latin typeface="Times New Roman"/>
                <a:cs typeface="Times New Roman"/>
              </a:rPr>
              <a:t>их </a:t>
            </a:r>
            <a:r>
              <a:rPr sz="1100" spc="55" dirty="0">
                <a:latin typeface="Times New Roman"/>
                <a:cs typeface="Times New Roman"/>
              </a:rPr>
              <a:t>заменяющих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0580" y="1619049"/>
            <a:ext cx="626046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246495" algn="l"/>
              </a:tabLst>
            </a:pP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535" y="2111368"/>
            <a:ext cx="92011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50" dirty="0">
                <a:latin typeface="Times New Roman"/>
                <a:cs typeface="Times New Roman"/>
              </a:rPr>
              <a:t>Класс/группа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20580" y="2111368"/>
            <a:ext cx="178752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774189" algn="l"/>
              </a:tabLst>
            </a:pP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33280" y="1641721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>
                <a:moveTo>
                  <a:pt x="0" y="0"/>
                </a:moveTo>
                <a:lnTo>
                  <a:pt x="6431962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6535" y="2440601"/>
            <a:ext cx="193738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0" dirty="0">
                <a:latin typeface="Times New Roman"/>
                <a:cs typeface="Times New Roman"/>
              </a:rPr>
              <a:t>Основания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60" dirty="0">
                <a:latin typeface="Times New Roman"/>
                <a:cs typeface="Times New Roman"/>
              </a:rPr>
              <a:t>(факторы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45" dirty="0">
                <a:latin typeface="Times New Roman"/>
                <a:cs typeface="Times New Roman"/>
              </a:rPr>
              <a:t>риска):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33280" y="2627278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>
                <a:moveTo>
                  <a:pt x="0" y="0"/>
                </a:moveTo>
                <a:lnTo>
                  <a:pt x="6432148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33280" y="2791283"/>
            <a:ext cx="6430010" cy="0"/>
          </a:xfrm>
          <a:custGeom>
            <a:avLst/>
            <a:gdLst/>
            <a:ahLst/>
            <a:cxnLst/>
            <a:rect l="l" t="t" r="r" b="b"/>
            <a:pathLst>
              <a:path w="6430009">
                <a:moveTo>
                  <a:pt x="0" y="0"/>
                </a:moveTo>
                <a:lnTo>
                  <a:pt x="6429827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33280" y="2955288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70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33280" y="3119496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70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33280" y="3283501"/>
            <a:ext cx="6430645" cy="0"/>
          </a:xfrm>
          <a:custGeom>
            <a:avLst/>
            <a:gdLst/>
            <a:ahLst/>
            <a:cxnLst/>
            <a:rect l="l" t="t" r="r" b="b"/>
            <a:pathLst>
              <a:path w="6430645">
                <a:moveTo>
                  <a:pt x="0" y="0"/>
                </a:moveTo>
                <a:lnTo>
                  <a:pt x="6430127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6535" y="3426057"/>
            <a:ext cx="2055495" cy="3613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305"/>
              </a:lnSpc>
              <a:spcBef>
                <a:spcPts val="125"/>
              </a:spcBef>
            </a:pPr>
            <a:r>
              <a:rPr sz="1100" spc="60" dirty="0">
                <a:latin typeface="Times New Roman"/>
                <a:cs typeface="Times New Roman"/>
              </a:rPr>
              <a:t>Проблемы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05"/>
              </a:lnSpc>
            </a:pPr>
            <a:r>
              <a:rPr sz="1100" spc="60" dirty="0">
                <a:latin typeface="Times New Roman"/>
                <a:cs typeface="Times New Roman"/>
              </a:rPr>
              <a:t>несовершеннолетнего </a:t>
            </a:r>
            <a:r>
              <a:rPr sz="1100" spc="70" dirty="0">
                <a:latin typeface="Times New Roman"/>
                <a:cs typeface="Times New Roman"/>
              </a:rPr>
              <a:t>и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семьи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433280" y="3612734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>
                <a:moveTo>
                  <a:pt x="0" y="0"/>
                </a:moveTo>
                <a:lnTo>
                  <a:pt x="6432077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33280" y="3776738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70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33280" y="3940743"/>
            <a:ext cx="6431915" cy="0"/>
          </a:xfrm>
          <a:custGeom>
            <a:avLst/>
            <a:gdLst/>
            <a:ahLst/>
            <a:cxnLst/>
            <a:rect l="l" t="t" r="r" b="b"/>
            <a:pathLst>
              <a:path w="6431915">
                <a:moveTo>
                  <a:pt x="0" y="0"/>
                </a:moveTo>
                <a:lnTo>
                  <a:pt x="6431805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433280" y="4105053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70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33280" y="4269058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>
                <a:moveTo>
                  <a:pt x="0" y="0"/>
                </a:moveTo>
                <a:lnTo>
                  <a:pt x="6429170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433280" y="4433062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>
                <a:moveTo>
                  <a:pt x="0" y="0"/>
                </a:moveTo>
                <a:lnTo>
                  <a:pt x="6432348" y="0"/>
                </a:lnTo>
              </a:path>
            </a:pathLst>
          </a:custGeom>
          <a:ln w="6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36535" y="4575578"/>
            <a:ext cx="966469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latin typeface="Times New Roman"/>
                <a:cs typeface="Times New Roman"/>
              </a:rPr>
              <a:t>Сроки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56538" y="4575578"/>
            <a:ext cx="2237105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14350" algn="l"/>
                <a:tab pos="1570355" algn="l"/>
                <a:tab pos="2119630" algn="l"/>
              </a:tabLst>
            </a:pPr>
            <a:r>
              <a:rPr sz="1100" spc="55" dirty="0">
                <a:latin typeface="Times New Roman"/>
                <a:cs typeface="Times New Roman"/>
              </a:rPr>
              <a:t>с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«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65" dirty="0">
                <a:latin typeface="Times New Roman"/>
                <a:cs typeface="Times New Roman"/>
              </a:rPr>
              <a:t>» 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35" dirty="0">
                <a:latin typeface="Times New Roman"/>
                <a:cs typeface="Times New Roman"/>
              </a:rPr>
              <a:t>20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-25" dirty="0">
                <a:latin typeface="Times New Roman"/>
                <a:cs typeface="Times New Roman"/>
              </a:rPr>
              <a:t>г.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84677" y="4575578"/>
            <a:ext cx="225298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07060" algn="l"/>
                <a:tab pos="1507490" algn="l"/>
                <a:tab pos="2136140" algn="l"/>
              </a:tabLst>
            </a:pPr>
            <a:r>
              <a:rPr sz="1100" spc="65" dirty="0">
                <a:latin typeface="Times New Roman"/>
                <a:cs typeface="Times New Roman"/>
              </a:rPr>
              <a:t>по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«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65" dirty="0">
                <a:latin typeface="Times New Roman"/>
                <a:cs typeface="Times New Roman"/>
              </a:rPr>
              <a:t>» 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35" dirty="0">
                <a:latin typeface="Times New Roman"/>
                <a:cs typeface="Times New Roman"/>
              </a:rPr>
              <a:t>20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-25" dirty="0">
                <a:latin typeface="Times New Roman"/>
                <a:cs typeface="Times New Roman"/>
              </a:rPr>
              <a:t>г.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133388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4330" y="484123"/>
          <a:ext cx="8966832" cy="36116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0685"/>
                <a:gridCol w="2082164"/>
                <a:gridCol w="1360804"/>
                <a:gridCol w="1279525"/>
                <a:gridCol w="1121410"/>
                <a:gridCol w="2722244"/>
              </a:tblGrid>
              <a:tr h="10175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31750" marR="101600">
                        <a:lnSpc>
                          <a:spcPts val="720"/>
                        </a:lnSpc>
                        <a:tabLst>
                          <a:tab pos="8416290" algn="l"/>
                          <a:tab pos="8456295" algn="l"/>
                        </a:tabLst>
                      </a:pPr>
                      <a:r>
                        <a:rPr sz="600" i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Проблема:</a:t>
                      </a:r>
                      <a:r>
                        <a:rPr sz="600" i="1" spc="-3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i="1" u="sng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sz="600" i="1" spc="50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i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Задачи:</a:t>
                      </a:r>
                      <a:r>
                        <a:rPr sz="600" i="1" spc="-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1.</a:t>
                      </a:r>
                      <a:r>
                        <a:rPr sz="600" i="1" u="sng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07950" indent="-76200">
                        <a:lnSpc>
                          <a:spcPts val="695"/>
                        </a:lnSpc>
                        <a:buAutoNum type="arabicPeriod" startAt="2"/>
                        <a:tabLst>
                          <a:tab pos="107950" algn="l"/>
                          <a:tab pos="4009390" algn="l"/>
                        </a:tabLst>
                      </a:pPr>
                      <a:r>
                        <a:rPr sz="600" i="1" u="sng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31750" marR="4519295" indent="76200">
                        <a:lnSpc>
                          <a:spcPct val="200000"/>
                        </a:lnSpc>
                        <a:buAutoNum type="arabicPeriod" startAt="2"/>
                        <a:tabLst>
                          <a:tab pos="107950" algn="l"/>
                          <a:tab pos="4009390" algn="l"/>
                        </a:tabLst>
                      </a:pPr>
                      <a:r>
                        <a:rPr sz="600" i="1" u="sng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600" i="1" spc="50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i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Ресурсы:</a:t>
                      </a:r>
                      <a:r>
                        <a:rPr sz="600" i="1" u="sng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600" i="1" u="sng" spc="500" dirty="0">
                          <a:solidFill>
                            <a:srgbClr val="292934"/>
                          </a:solidFill>
                          <a:uFill>
                            <a:solidFill>
                              <a:srgbClr val="282833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3662">
                <a:tc>
                  <a:txBody>
                    <a:bodyPr/>
                    <a:lstStyle/>
                    <a:p>
                      <a:pPr marR="172720" algn="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78">
                <a:tc>
                  <a:txBody>
                    <a:bodyPr/>
                    <a:lstStyle/>
                    <a:p>
                      <a:pPr marR="154305" algn="r">
                        <a:lnSpc>
                          <a:spcPts val="700"/>
                        </a:lnSpc>
                      </a:pPr>
                      <a:r>
                        <a:rPr sz="600" b="1" spc="-5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№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9455" marR="711835" indent="-1270" algn="ctr">
                        <a:lnSpc>
                          <a:spcPts val="720"/>
                        </a:lnSpc>
                      </a:pP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Мероприятия,</a:t>
                      </a:r>
                      <a:r>
                        <a:rPr sz="600" b="1" spc="50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форма</a:t>
                      </a:r>
                      <a:r>
                        <a:rPr sz="600" b="1" spc="-3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проведения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Ожидаемый</a:t>
                      </a:r>
                      <a:r>
                        <a:rPr sz="600" b="1" spc="4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результат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 marR="97790" indent="-305435">
                        <a:lnSpc>
                          <a:spcPts val="720"/>
                        </a:lnSpc>
                      </a:pP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Ответственный</a:t>
                      </a:r>
                      <a:r>
                        <a:rPr sz="600" b="1" spc="3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600" b="1" spc="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реализацию</a:t>
                      </a:r>
                      <a:r>
                        <a:rPr sz="600" b="1" spc="50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мероприятия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 marR="252095" indent="-70485">
                        <a:lnSpc>
                          <a:spcPts val="720"/>
                        </a:lnSpc>
                      </a:pPr>
                      <a:r>
                        <a:rPr sz="600" b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Срок</a:t>
                      </a:r>
                      <a:r>
                        <a:rPr sz="600" b="1" spc="-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реализации</a:t>
                      </a:r>
                      <a:r>
                        <a:rPr sz="600" b="1" spc="50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мероприятия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r>
                        <a:rPr sz="600" b="1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Результат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реализации</a:t>
                      </a:r>
                      <a:r>
                        <a:rPr sz="600" b="1" spc="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мероприятия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7602">
                <a:tc>
                  <a:txBody>
                    <a:bodyPr/>
                    <a:lstStyle/>
                    <a:p>
                      <a:pPr marL="31750">
                        <a:lnSpc>
                          <a:spcPts val="700"/>
                        </a:lnSpc>
                      </a:pPr>
                      <a:r>
                        <a:rPr sz="600" spc="-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1263">
                <a:tc>
                  <a:txBody>
                    <a:bodyPr/>
                    <a:lstStyle/>
                    <a:p>
                      <a:pPr marL="31750">
                        <a:lnSpc>
                          <a:spcPts val="705"/>
                        </a:lnSpc>
                      </a:pPr>
                      <a:r>
                        <a:rPr sz="600" spc="-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1263">
                <a:tc>
                  <a:txBody>
                    <a:bodyPr/>
                    <a:lstStyle/>
                    <a:p>
                      <a:pPr marL="31750">
                        <a:lnSpc>
                          <a:spcPts val="705"/>
                        </a:lnSpc>
                      </a:pPr>
                      <a:r>
                        <a:rPr sz="600" spc="-25" dirty="0">
                          <a:solidFill>
                            <a:srgbClr val="292934"/>
                          </a:solidFill>
                          <a:latin typeface="Times New Roman"/>
                          <a:cs typeface="Times New Roman"/>
                        </a:rPr>
                        <a:t>3.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512978" y="853097"/>
            <a:ext cx="3962400" cy="0"/>
          </a:xfrm>
          <a:custGeom>
            <a:avLst/>
            <a:gdLst/>
            <a:ahLst/>
            <a:cxnLst/>
            <a:rect l="l" t="t" r="r" b="b"/>
            <a:pathLst>
              <a:path w="3962400">
                <a:moveTo>
                  <a:pt x="0" y="0"/>
                </a:moveTo>
                <a:lnTo>
                  <a:pt x="3962400" y="0"/>
                </a:lnTo>
              </a:path>
            </a:pathLst>
          </a:custGeom>
          <a:ln w="3175">
            <a:solidFill>
              <a:srgbClr val="2828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2978" y="1035976"/>
            <a:ext cx="3962400" cy="0"/>
          </a:xfrm>
          <a:custGeom>
            <a:avLst/>
            <a:gdLst/>
            <a:ahLst/>
            <a:cxnLst/>
            <a:rect l="l" t="t" r="r" b="b"/>
            <a:pathLst>
              <a:path w="3962400">
                <a:moveTo>
                  <a:pt x="0" y="0"/>
                </a:moveTo>
                <a:lnTo>
                  <a:pt x="3962400" y="0"/>
                </a:lnTo>
              </a:path>
            </a:pathLst>
          </a:custGeom>
          <a:ln w="3175">
            <a:solidFill>
              <a:srgbClr val="2828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2978" y="1218856"/>
            <a:ext cx="8497570" cy="0"/>
          </a:xfrm>
          <a:custGeom>
            <a:avLst/>
            <a:gdLst/>
            <a:ahLst/>
            <a:cxnLst/>
            <a:rect l="l" t="t" r="r" b="b"/>
            <a:pathLst>
              <a:path w="8497570">
                <a:moveTo>
                  <a:pt x="0" y="0"/>
                </a:moveTo>
                <a:lnTo>
                  <a:pt x="8497163" y="0"/>
                </a:lnTo>
              </a:path>
            </a:pathLst>
          </a:custGeom>
          <a:ln w="3175">
            <a:solidFill>
              <a:srgbClr val="2828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2978" y="1310297"/>
            <a:ext cx="7659370" cy="0"/>
          </a:xfrm>
          <a:custGeom>
            <a:avLst/>
            <a:gdLst/>
            <a:ahLst/>
            <a:cxnLst/>
            <a:rect l="l" t="t" r="r" b="b"/>
            <a:pathLst>
              <a:path w="7659370">
                <a:moveTo>
                  <a:pt x="0" y="0"/>
                </a:moveTo>
                <a:lnTo>
                  <a:pt x="7658963" y="0"/>
                </a:lnTo>
              </a:path>
            </a:pathLst>
          </a:custGeom>
          <a:ln w="3175">
            <a:solidFill>
              <a:srgbClr val="2828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6113" y="227787"/>
            <a:ext cx="20967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Программа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мероприятий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9512" y="4041749"/>
            <a:ext cx="2809240" cy="48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1800" spc="725" dirty="0">
                <a:solidFill>
                  <a:srgbClr val="292934"/>
                </a:solidFill>
                <a:latin typeface="Microsoft Sans Serif"/>
                <a:cs typeface="Microsoft Sans Serif"/>
              </a:rPr>
              <a:t>…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200" spc="-10" dirty="0">
                <a:solidFill>
                  <a:srgbClr val="292934"/>
                </a:solidFill>
                <a:latin typeface="Arial"/>
                <a:cs typeface="Arial"/>
              </a:rPr>
              <a:t>Родители (законные представители)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95382" y="4317593"/>
            <a:ext cx="3121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9895" algn="l"/>
                <a:tab pos="3039745" algn="l"/>
              </a:tabLst>
            </a:pPr>
            <a:r>
              <a:rPr sz="1200" u="heavy" dirty="0">
                <a:solidFill>
                  <a:srgbClr val="292934"/>
                </a:solidFill>
                <a:uFill>
                  <a:solidFill>
                    <a:srgbClr val="282833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spc="-50" dirty="0">
                <a:solidFill>
                  <a:srgbClr val="292934"/>
                </a:solidFill>
                <a:latin typeface="Arial"/>
                <a:cs typeface="Arial"/>
              </a:rPr>
              <a:t>/</a:t>
            </a:r>
            <a:r>
              <a:rPr sz="1200" u="heavy" dirty="0">
                <a:solidFill>
                  <a:srgbClr val="292934"/>
                </a:solidFill>
                <a:uFill>
                  <a:solidFill>
                    <a:srgbClr val="282833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 marL="406400">
              <a:lnSpc>
                <a:spcPct val="100000"/>
              </a:lnSpc>
              <a:tabLst>
                <a:tab pos="2364740" algn="l"/>
              </a:tabLst>
            </a:pPr>
            <a:r>
              <a:rPr sz="1200" spc="-10" dirty="0">
                <a:solidFill>
                  <a:srgbClr val="292934"/>
                </a:solidFill>
                <a:latin typeface="Arial"/>
                <a:cs typeface="Arial"/>
              </a:rPr>
              <a:t>(ФИО)</a:t>
            </a:r>
            <a:r>
              <a:rPr sz="1200" dirty="0">
                <a:solidFill>
                  <a:srgbClr val="292934"/>
                </a:solidFill>
                <a:latin typeface="Arial"/>
                <a:cs typeface="Arial"/>
              </a:rPr>
              <a:t>	</a:t>
            </a:r>
            <a:r>
              <a:rPr sz="1200" spc="-10" dirty="0">
                <a:solidFill>
                  <a:srgbClr val="292934"/>
                </a:solidFill>
                <a:latin typeface="Arial"/>
                <a:cs typeface="Arial"/>
              </a:rPr>
              <a:t>(подпись)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15645"/>
            <a:ext cx="54483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 dirty="0"/>
              <a:t>детей </a:t>
            </a:r>
            <a:r>
              <a:rPr dirty="0"/>
              <a:t>ветеранов</a:t>
            </a:r>
            <a:r>
              <a:rPr spc="-55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8650" y="730122"/>
            <a:ext cx="8538210" cy="4371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8784" marR="462280" algn="ctr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Согласие</a:t>
            </a:r>
            <a:r>
              <a:rPr sz="11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родителей (законных</a:t>
            </a:r>
            <a:r>
              <a:rPr sz="11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</a:t>
            </a:r>
            <a:r>
              <a:rPr sz="11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психологическое</a:t>
            </a:r>
            <a:r>
              <a:rPr sz="11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сопровождение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оказание</a:t>
            </a:r>
            <a:r>
              <a:rPr sz="11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психолого </a:t>
            </a:r>
            <a:r>
              <a:rPr sz="1100" b="1" spc="-50" dirty="0">
                <a:solidFill>
                  <a:srgbClr val="C00000"/>
                </a:solidFill>
                <a:latin typeface="Arial"/>
                <a:cs typeface="Arial"/>
              </a:rPr>
              <a:t>-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педагогической</a:t>
            </a:r>
            <a:r>
              <a:rPr sz="11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помощи</a:t>
            </a:r>
            <a:r>
              <a:rPr sz="11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детям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«Закон</a:t>
            </a:r>
            <a:r>
              <a:rPr sz="11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об</a:t>
            </a:r>
            <a:r>
              <a:rPr sz="11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образовании</a:t>
            </a:r>
            <a:r>
              <a:rPr sz="11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1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РФ»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№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 273-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ФЗ,</a:t>
            </a:r>
            <a:r>
              <a:rPr sz="11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ст.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 42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6260465" algn="l"/>
              </a:tabLst>
            </a:pPr>
            <a:r>
              <a:rPr sz="1050" dirty="0">
                <a:latin typeface="Microsoft Sans Serif"/>
                <a:cs typeface="Microsoft Sans Serif"/>
              </a:rPr>
              <a:t>Я, 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634365" algn="l"/>
                <a:tab pos="1289685" algn="l"/>
                <a:tab pos="2216785" algn="l"/>
                <a:tab pos="2733040" algn="l"/>
                <a:tab pos="4152265" algn="l"/>
                <a:tab pos="5490845" algn="l"/>
                <a:tab pos="6223635" algn="l"/>
                <a:tab pos="7988934" algn="l"/>
              </a:tabLst>
            </a:pPr>
            <a:r>
              <a:rPr sz="1050" spc="-25" dirty="0">
                <a:latin typeface="Microsoft Sans Serif"/>
                <a:cs typeface="Microsoft Sans Serif"/>
              </a:rPr>
              <a:t>даю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20" dirty="0">
                <a:latin typeface="Microsoft Sans Serif"/>
                <a:cs typeface="Microsoft Sans Serif"/>
              </a:rPr>
              <a:t>свое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согласие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25" dirty="0">
                <a:latin typeface="Microsoft Sans Serif"/>
                <a:cs typeface="Microsoft Sans Serif"/>
              </a:rPr>
              <a:t>на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психологическое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сопровождение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моего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несовершеннолетнего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ребенка</a:t>
            </a:r>
            <a:endParaRPr sz="105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tabLst>
                <a:tab pos="3980179" algn="l"/>
                <a:tab pos="8512175" algn="l"/>
              </a:tabLst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900" spc="500" dirty="0">
                <a:latin typeface="Times New Roman"/>
                <a:cs typeface="Times New Roman"/>
              </a:rPr>
              <a:t> </a:t>
            </a:r>
            <a:r>
              <a:rPr sz="900" i="1" dirty="0">
                <a:latin typeface="Arial"/>
                <a:cs typeface="Arial"/>
              </a:rPr>
              <a:t>(ФИО,</a:t>
            </a:r>
            <a:r>
              <a:rPr sz="900" i="1" spc="360" dirty="0">
                <a:latin typeface="Arial"/>
                <a:cs typeface="Arial"/>
              </a:rPr>
              <a:t>  </a:t>
            </a:r>
            <a:r>
              <a:rPr sz="900" i="1" dirty="0">
                <a:latin typeface="Arial"/>
                <a:cs typeface="Arial"/>
              </a:rPr>
              <a:t>ГОД</a:t>
            </a:r>
            <a:r>
              <a:rPr sz="900" i="1" spc="360" dirty="0">
                <a:latin typeface="Arial"/>
                <a:cs typeface="Arial"/>
              </a:rPr>
              <a:t>  </a:t>
            </a:r>
            <a:r>
              <a:rPr sz="900" i="1" dirty="0">
                <a:latin typeface="Arial"/>
                <a:cs typeface="Arial"/>
              </a:rPr>
              <a:t>РОЖДЕНИЯ</a:t>
            </a:r>
            <a:r>
              <a:rPr sz="1050" dirty="0">
                <a:latin typeface="Microsoft Sans Serif"/>
                <a:cs typeface="Microsoft Sans Serif"/>
              </a:rPr>
              <a:t>)</a:t>
            </a:r>
            <a:r>
              <a:rPr sz="1050" spc="370" dirty="0">
                <a:latin typeface="Microsoft Sans Serif"/>
                <a:cs typeface="Microsoft Sans Serif"/>
              </a:rPr>
              <a:t>  </a:t>
            </a:r>
            <a:r>
              <a:rPr sz="1050" dirty="0">
                <a:latin typeface="Microsoft Sans Serif"/>
                <a:cs typeface="Microsoft Sans Serif"/>
              </a:rPr>
              <a:t>обучающегося***</a:t>
            </a:r>
            <a:r>
              <a:rPr sz="1050" spc="700" dirty="0">
                <a:latin typeface="Microsoft Sans Serif"/>
                <a:cs typeface="Microsoft Sans Serif"/>
              </a:rPr>
              <a:t> 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50" spc="-10" dirty="0">
                <a:latin typeface="Microsoft Sans Serif"/>
                <a:cs typeface="Microsoft Sans Serif"/>
              </a:rPr>
              <a:t>(наименование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spc="-20" dirty="0">
                <a:latin typeface="Microsoft Sans Serif"/>
                <a:cs typeface="Microsoft Sans Serif"/>
              </a:rPr>
              <a:t>ОО).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50" spc="-10" dirty="0">
                <a:latin typeface="Microsoft Sans Serif"/>
                <a:cs typeface="Microsoft Sans Serif"/>
              </a:rPr>
              <a:t>Психологическое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сопровождение</a:t>
            </a:r>
            <a:r>
              <a:rPr sz="1050" spc="-3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ребенка</a:t>
            </a:r>
            <a:r>
              <a:rPr sz="1050" spc="-3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включает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себя:</a:t>
            </a:r>
            <a:endParaRPr sz="1050">
              <a:latin typeface="Microsoft Sans Serif"/>
              <a:cs typeface="Microsoft Sans Serif"/>
            </a:endParaRPr>
          </a:p>
          <a:p>
            <a:pPr marL="92710" indent="-80010">
              <a:lnSpc>
                <a:spcPct val="100000"/>
              </a:lnSpc>
              <a:buChar char="-"/>
              <a:tabLst>
                <a:tab pos="92710" algn="l"/>
              </a:tabLst>
            </a:pPr>
            <a:r>
              <a:rPr sz="1050" spc="-10" dirty="0">
                <a:latin typeface="Microsoft Sans Serif"/>
                <a:cs typeface="Microsoft Sans Serif"/>
              </a:rPr>
              <a:t>психологическую</a:t>
            </a:r>
            <a:r>
              <a:rPr sz="1050" spc="-4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диагностику;</a:t>
            </a:r>
            <a:endParaRPr sz="1050">
              <a:latin typeface="Microsoft Sans Serif"/>
              <a:cs typeface="Microsoft Sans Serif"/>
            </a:endParaRPr>
          </a:p>
          <a:p>
            <a:pPr marL="92710" indent="-80010">
              <a:lnSpc>
                <a:spcPct val="100000"/>
              </a:lnSpc>
              <a:buChar char="-"/>
              <a:tabLst>
                <a:tab pos="92710" algn="l"/>
              </a:tabLst>
            </a:pPr>
            <a:r>
              <a:rPr sz="1050" dirty="0">
                <a:latin typeface="Microsoft Sans Serif"/>
                <a:cs typeface="Microsoft Sans Serif"/>
              </a:rPr>
              <a:t>участие</a:t>
            </a:r>
            <a:r>
              <a:rPr sz="1050" spc="-10" dirty="0">
                <a:latin typeface="Microsoft Sans Serif"/>
                <a:cs typeface="Microsoft Sans Serif"/>
              </a:rPr>
              <a:t> ребенка</a:t>
            </a:r>
            <a:r>
              <a:rPr sz="1050" spc="-3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 </a:t>
            </a:r>
            <a:r>
              <a:rPr sz="1050" spc="-10" dirty="0">
                <a:latin typeface="Microsoft Sans Serif"/>
                <a:cs typeface="Microsoft Sans Serif"/>
              </a:rPr>
              <a:t>развивающих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занятиях;</a:t>
            </a:r>
            <a:endParaRPr sz="1050">
              <a:latin typeface="Microsoft Sans Serif"/>
              <a:cs typeface="Microsoft Sans Serif"/>
            </a:endParaRPr>
          </a:p>
          <a:p>
            <a:pPr marL="92710" indent="-80010">
              <a:lnSpc>
                <a:spcPct val="100000"/>
              </a:lnSpc>
              <a:buChar char="-"/>
              <a:tabLst>
                <a:tab pos="92710" algn="l"/>
              </a:tabLst>
            </a:pPr>
            <a:r>
              <a:rPr sz="1050" spc="-10" dirty="0">
                <a:latin typeface="Microsoft Sans Serif"/>
                <a:cs typeface="Microsoft Sans Serif"/>
              </a:rPr>
              <a:t>консультирование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родителей </a:t>
            </a:r>
            <a:r>
              <a:rPr sz="1050" spc="-10" dirty="0">
                <a:latin typeface="Microsoft Sans Serif"/>
                <a:cs typeface="Microsoft Sans Serif"/>
              </a:rPr>
              <a:t>(законных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представителей)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-</a:t>
            </a:r>
            <a:r>
              <a:rPr sz="1050" spc="1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по</a:t>
            </a:r>
            <a:r>
              <a:rPr sz="1050" spc="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запросу;</a:t>
            </a:r>
            <a:endParaRPr sz="1050">
              <a:latin typeface="Microsoft Sans Serif"/>
              <a:cs typeface="Microsoft Sans Serif"/>
            </a:endParaRPr>
          </a:p>
          <a:p>
            <a:pPr marL="92710" indent="-80010">
              <a:lnSpc>
                <a:spcPct val="100000"/>
              </a:lnSpc>
              <a:buChar char="-"/>
              <a:tabLst>
                <a:tab pos="92710" algn="l"/>
              </a:tabLst>
            </a:pPr>
            <a:r>
              <a:rPr sz="1050" dirty="0">
                <a:latin typeface="Microsoft Sans Serif"/>
                <a:cs typeface="Microsoft Sans Serif"/>
              </a:rPr>
              <a:t>при</a:t>
            </a:r>
            <a:r>
              <a:rPr sz="1050" spc="1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необходимости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-</a:t>
            </a:r>
            <a:r>
              <a:rPr sz="1050" spc="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посещение</a:t>
            </a:r>
            <a:r>
              <a:rPr sz="1050" spc="-10" dirty="0">
                <a:latin typeface="Microsoft Sans Serif"/>
                <a:cs typeface="Microsoft Sans Serif"/>
              </a:rPr>
              <a:t> ребенком</a:t>
            </a:r>
            <a:r>
              <a:rPr sz="1050" spc="10" dirty="0">
                <a:latin typeface="Microsoft Sans Serif"/>
                <a:cs typeface="Microsoft Sans Serif"/>
              </a:rPr>
              <a:t> </a:t>
            </a:r>
            <a:r>
              <a:rPr sz="1050" spc="-25" dirty="0">
                <a:latin typeface="Microsoft Sans Serif"/>
                <a:cs typeface="Microsoft Sans Serif"/>
              </a:rPr>
              <a:t>коррекционно-</a:t>
            </a:r>
            <a:r>
              <a:rPr sz="1050" spc="-10" dirty="0">
                <a:latin typeface="Microsoft Sans Serif"/>
                <a:cs typeface="Microsoft Sans Serif"/>
              </a:rPr>
              <a:t>развивающих занятий;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latin typeface="Microsoft Sans Serif"/>
                <a:cs typeface="Microsoft Sans Serif"/>
              </a:rPr>
              <a:t>Педагог</a:t>
            </a:r>
            <a:r>
              <a:rPr sz="1050" spc="-3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-</a:t>
            </a:r>
            <a:r>
              <a:rPr sz="1050" spc="-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психолог</a:t>
            </a:r>
            <a:r>
              <a:rPr sz="1050" spc="-4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обязуется:</a:t>
            </a:r>
            <a:endParaRPr sz="1050">
              <a:latin typeface="Microsoft Sans Serif"/>
              <a:cs typeface="Microsoft Sans Serif"/>
            </a:endParaRPr>
          </a:p>
          <a:p>
            <a:pPr marL="12700" marR="36195" indent="146050">
              <a:lnSpc>
                <a:spcPct val="100000"/>
              </a:lnSpc>
              <a:buChar char="-"/>
              <a:tabLst>
                <a:tab pos="158750" algn="l"/>
              </a:tabLst>
            </a:pPr>
            <a:r>
              <a:rPr sz="1050" dirty="0">
                <a:latin typeface="Microsoft Sans Serif"/>
                <a:cs typeface="Microsoft Sans Serif"/>
              </a:rPr>
              <a:t>предоставлять</a:t>
            </a:r>
            <a:r>
              <a:rPr sz="1050" spc="46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информацию</a:t>
            </a:r>
            <a:r>
              <a:rPr sz="1050" spc="459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</a:t>
            </a:r>
            <a:r>
              <a:rPr sz="1050" spc="459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результатах</a:t>
            </a:r>
            <a:r>
              <a:rPr sz="1050" spc="44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психологического</a:t>
            </a:r>
            <a:r>
              <a:rPr sz="1050" spc="46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обследования</a:t>
            </a:r>
            <a:r>
              <a:rPr sz="1050" spc="459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ребенка</a:t>
            </a:r>
            <a:r>
              <a:rPr sz="1050" spc="4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при</a:t>
            </a:r>
            <a:r>
              <a:rPr sz="1050" spc="4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обращении</a:t>
            </a:r>
            <a:r>
              <a:rPr sz="1050" spc="4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родителей</a:t>
            </a:r>
            <a:r>
              <a:rPr sz="1050" spc="45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(законных представителей);</a:t>
            </a:r>
            <a:endParaRPr sz="1050">
              <a:latin typeface="Microsoft Sans Serif"/>
              <a:cs typeface="Microsoft Sans Serif"/>
            </a:endParaRPr>
          </a:p>
          <a:p>
            <a:pPr marL="12700" marR="34925" indent="105410">
              <a:lnSpc>
                <a:spcPct val="100000"/>
              </a:lnSpc>
              <a:buChar char="-"/>
              <a:tabLst>
                <a:tab pos="118110" algn="l"/>
              </a:tabLst>
            </a:pPr>
            <a:r>
              <a:rPr sz="1050" dirty="0">
                <a:latin typeface="Microsoft Sans Serif"/>
                <a:cs typeface="Microsoft Sans Serif"/>
              </a:rPr>
              <a:t>не</a:t>
            </a:r>
            <a:r>
              <a:rPr sz="1050" spc="1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разглашать</a:t>
            </a:r>
            <a:r>
              <a:rPr sz="1050" spc="16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личную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информацию,</a:t>
            </a:r>
            <a:r>
              <a:rPr sz="1050" spc="1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полученную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</a:t>
            </a:r>
            <a:r>
              <a:rPr sz="1050" spc="13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процессе</a:t>
            </a:r>
            <a:r>
              <a:rPr sz="1050" spc="15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индивидуальной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беседы</a:t>
            </a:r>
            <a:r>
              <a:rPr sz="1050" spc="16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с</a:t>
            </a:r>
            <a:r>
              <a:rPr sz="1050" spc="14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ребенком</a:t>
            </a:r>
            <a:r>
              <a:rPr sz="1050" spc="15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его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родителями</a:t>
            </a:r>
            <a:r>
              <a:rPr sz="1050" spc="15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(законными представителями).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50" spc="-10" dirty="0">
                <a:latin typeface="Microsoft Sans Serif"/>
                <a:cs typeface="Microsoft Sans Serif"/>
              </a:rPr>
              <a:t>Конфиденциальность</a:t>
            </a:r>
            <a:r>
              <a:rPr sz="1050" spc="-5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может</a:t>
            </a:r>
            <a:r>
              <a:rPr sz="1050" spc="-1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быть</a:t>
            </a:r>
            <a:r>
              <a:rPr sz="1050" spc="-1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нарушена</a:t>
            </a:r>
            <a:r>
              <a:rPr sz="1050" spc="-3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следующих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ситуациях: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50" i="1" dirty="0">
                <a:latin typeface="Arial"/>
                <a:cs typeface="Arial"/>
              </a:rPr>
              <a:t>Если</a:t>
            </a:r>
            <a:r>
              <a:rPr sz="1050" i="1" spc="-5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ребенок</a:t>
            </a:r>
            <a:r>
              <a:rPr sz="1050" i="1" spc="-4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сообщит</a:t>
            </a:r>
            <a:r>
              <a:rPr sz="1050" i="1" spc="-5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о</a:t>
            </a:r>
            <a:r>
              <a:rPr sz="1050" i="1" spc="-2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намерении</a:t>
            </a:r>
            <a:r>
              <a:rPr sz="1050" i="1" spc="-2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нанести</a:t>
            </a:r>
            <a:r>
              <a:rPr sz="1050" i="1" spc="-1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серьезный</a:t>
            </a:r>
            <a:r>
              <a:rPr sz="1050" i="1" spc="-4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вред</a:t>
            </a:r>
            <a:r>
              <a:rPr sz="1050" i="1" spc="-3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себе</a:t>
            </a:r>
            <a:r>
              <a:rPr sz="1050" i="1" spc="-3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или</a:t>
            </a:r>
            <a:r>
              <a:rPr sz="1050" i="1" spc="-4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другим</a:t>
            </a:r>
            <a:r>
              <a:rPr sz="1050" i="1" spc="-40" dirty="0">
                <a:latin typeface="Arial"/>
                <a:cs typeface="Arial"/>
              </a:rPr>
              <a:t> </a:t>
            </a:r>
            <a:r>
              <a:rPr sz="1050" i="1" spc="-10" dirty="0">
                <a:latin typeface="Arial"/>
                <a:cs typeface="Arial"/>
              </a:rPr>
              <a:t>лицам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i="1" dirty="0">
                <a:latin typeface="Arial"/>
                <a:cs typeface="Arial"/>
              </a:rPr>
              <a:t>Если</a:t>
            </a:r>
            <a:r>
              <a:rPr sz="1050" i="1" spc="-4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ребенок</a:t>
            </a:r>
            <a:r>
              <a:rPr sz="1050" i="1" spc="-3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сообщит</a:t>
            </a:r>
            <a:r>
              <a:rPr sz="1050" i="1" spc="-5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о</a:t>
            </a:r>
            <a:r>
              <a:rPr sz="1050" i="1" spc="-2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жестоком</a:t>
            </a:r>
            <a:r>
              <a:rPr sz="1050" i="1" spc="-1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обращении</a:t>
            </a:r>
            <a:r>
              <a:rPr sz="1050" i="1" spc="-5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с</a:t>
            </a:r>
            <a:r>
              <a:rPr sz="1050" i="1" spc="-2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ним</a:t>
            </a:r>
            <a:r>
              <a:rPr sz="1050" i="1" spc="-2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или</a:t>
            </a:r>
            <a:r>
              <a:rPr sz="1050" i="1" spc="-30" dirty="0">
                <a:latin typeface="Arial"/>
                <a:cs typeface="Arial"/>
              </a:rPr>
              <a:t> </a:t>
            </a:r>
            <a:r>
              <a:rPr sz="1050" i="1" spc="-10" dirty="0">
                <a:latin typeface="Arial"/>
                <a:cs typeface="Arial"/>
              </a:rPr>
              <a:t>другими.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i="1" dirty="0">
                <a:latin typeface="Arial"/>
                <a:cs typeface="Arial"/>
              </a:rPr>
              <a:t>Если</a:t>
            </a:r>
            <a:r>
              <a:rPr sz="1050" i="1" spc="-4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материалы </a:t>
            </a:r>
            <a:r>
              <a:rPr sz="1050" i="1" spc="-10" dirty="0">
                <a:latin typeface="Arial"/>
                <a:cs typeface="Arial"/>
              </a:rPr>
              <a:t>индивидуальной</a:t>
            </a:r>
            <a:r>
              <a:rPr sz="1050" i="1" spc="-5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работы</a:t>
            </a:r>
            <a:r>
              <a:rPr sz="1050" i="1" spc="-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будут</a:t>
            </a:r>
            <a:r>
              <a:rPr sz="1050" i="1" spc="-55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затребованы</a:t>
            </a:r>
            <a:r>
              <a:rPr sz="1050" i="1" spc="-30" dirty="0">
                <a:latin typeface="Arial"/>
                <a:cs typeface="Arial"/>
              </a:rPr>
              <a:t> </a:t>
            </a:r>
            <a:r>
              <a:rPr sz="1050" i="1" dirty="0">
                <a:latin typeface="Arial"/>
                <a:cs typeface="Arial"/>
              </a:rPr>
              <a:t>правоохранительными</a:t>
            </a:r>
            <a:r>
              <a:rPr sz="1050" i="1" spc="-15" dirty="0">
                <a:latin typeface="Arial"/>
                <a:cs typeface="Arial"/>
              </a:rPr>
              <a:t> </a:t>
            </a:r>
            <a:r>
              <a:rPr sz="1050" i="1" spc="-10" dirty="0">
                <a:latin typeface="Arial"/>
                <a:cs typeface="Arial"/>
              </a:rPr>
              <a:t>органами.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dirty="0">
                <a:latin typeface="Microsoft Sans Serif"/>
                <a:cs typeface="Microsoft Sans Serif"/>
              </a:rPr>
              <a:t>О</a:t>
            </a:r>
            <a:r>
              <a:rPr sz="1050" spc="-1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таких</a:t>
            </a:r>
            <a:r>
              <a:rPr sz="1050" spc="-3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ситуациях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Вы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будете</a:t>
            </a:r>
            <a:r>
              <a:rPr sz="1050" spc="-10" dirty="0">
                <a:latin typeface="Microsoft Sans Serif"/>
                <a:cs typeface="Microsoft Sans Serif"/>
              </a:rPr>
              <a:t> информированы.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50" dirty="0">
                <a:latin typeface="Microsoft Sans Serif"/>
                <a:cs typeface="Microsoft Sans Serif"/>
              </a:rPr>
              <a:t>Родители</a:t>
            </a:r>
            <a:r>
              <a:rPr sz="1050" spc="-10" dirty="0">
                <a:latin typeface="Microsoft Sans Serif"/>
                <a:cs typeface="Microsoft Sans Serif"/>
              </a:rPr>
              <a:t> </a:t>
            </a:r>
            <a:r>
              <a:rPr sz="1050" spc="-20" dirty="0">
                <a:latin typeface="Microsoft Sans Serif"/>
                <a:cs typeface="Microsoft Sans Serif"/>
              </a:rPr>
              <a:t>(законные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представители)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имеют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право:</a:t>
            </a:r>
            <a:endParaRPr sz="1050">
              <a:latin typeface="Microsoft Sans Serif"/>
              <a:cs typeface="Microsoft Sans Serif"/>
            </a:endParaRPr>
          </a:p>
          <a:p>
            <a:pPr marL="92710" indent="-80010">
              <a:lnSpc>
                <a:spcPct val="100000"/>
              </a:lnSpc>
              <a:buChar char="-"/>
              <a:tabLst>
                <a:tab pos="92710" algn="l"/>
              </a:tabLst>
            </a:pPr>
            <a:r>
              <a:rPr sz="1050" dirty="0">
                <a:latin typeface="Microsoft Sans Serif"/>
                <a:cs typeface="Microsoft Sans Serif"/>
              </a:rPr>
              <a:t>обратиться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к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педагогу-</a:t>
            </a:r>
            <a:r>
              <a:rPr sz="1050" dirty="0">
                <a:latin typeface="Microsoft Sans Serif"/>
                <a:cs typeface="Microsoft Sans Serif"/>
              </a:rPr>
              <a:t>психологу</a:t>
            </a:r>
            <a:r>
              <a:rPr sz="1050" spc="-10" dirty="0">
                <a:latin typeface="Microsoft Sans Serif"/>
                <a:cs typeface="Microsoft Sans Serif"/>
              </a:rPr>
              <a:t> школы</a:t>
            </a:r>
            <a:r>
              <a:rPr sz="1050" spc="-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за</a:t>
            </a:r>
            <a:r>
              <a:rPr sz="1050" spc="1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консультацией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по</a:t>
            </a:r>
            <a:r>
              <a:rPr sz="1050" spc="-10" dirty="0">
                <a:latin typeface="Microsoft Sans Serif"/>
                <a:cs typeface="Microsoft Sans Serif"/>
              </a:rPr>
              <a:t> вопросам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развития,</a:t>
            </a:r>
            <a:r>
              <a:rPr sz="1050" spc="-2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воспитания</a:t>
            </a:r>
            <a:r>
              <a:rPr sz="1050" spc="-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</a:t>
            </a:r>
            <a:r>
              <a:rPr sz="1050" spc="-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обучения</a:t>
            </a:r>
            <a:r>
              <a:rPr sz="1050" spc="-2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ребенка;</a:t>
            </a:r>
            <a:endParaRPr sz="1050">
              <a:latin typeface="Microsoft Sans Serif"/>
              <a:cs typeface="Microsoft Sans Serif"/>
            </a:endParaRPr>
          </a:p>
          <a:p>
            <a:pPr marL="107950" indent="-95250">
              <a:lnSpc>
                <a:spcPct val="100000"/>
              </a:lnSpc>
              <a:buChar char="-"/>
              <a:tabLst>
                <a:tab pos="107950" algn="l"/>
              </a:tabLst>
            </a:pPr>
            <a:r>
              <a:rPr sz="1050" spc="-10" dirty="0">
                <a:latin typeface="Microsoft Sans Serif"/>
                <a:cs typeface="Microsoft Sans Serif"/>
              </a:rPr>
              <a:t>отказаться</a:t>
            </a:r>
            <a:r>
              <a:rPr sz="1050" spc="7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от</a:t>
            </a:r>
            <a:r>
              <a:rPr sz="1050" spc="5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психологического</a:t>
            </a:r>
            <a:r>
              <a:rPr sz="1050" spc="8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сопровождения</a:t>
            </a:r>
            <a:r>
              <a:rPr sz="1050" spc="8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ребенка</a:t>
            </a:r>
            <a:r>
              <a:rPr sz="1050" spc="8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(или</a:t>
            </a:r>
            <a:r>
              <a:rPr sz="1050" spc="7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отдельных</a:t>
            </a:r>
            <a:r>
              <a:rPr sz="1050" spc="7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его</a:t>
            </a:r>
            <a:r>
              <a:rPr sz="1050" spc="6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компонентов</a:t>
            </a:r>
            <a:r>
              <a:rPr sz="1050" spc="8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указанных</a:t>
            </a:r>
            <a:r>
              <a:rPr sz="1050" spc="7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выше),</a:t>
            </a:r>
            <a:r>
              <a:rPr sz="1050" spc="5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предоставив</a:t>
            </a:r>
            <a:r>
              <a:rPr sz="1050" spc="7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педагогу-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latin typeface="Microsoft Sans Serif"/>
                <a:cs typeface="Microsoft Sans Serif"/>
              </a:rPr>
              <a:t>психологу</a:t>
            </a:r>
            <a:r>
              <a:rPr sz="1050" spc="-5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школы</a:t>
            </a:r>
            <a:r>
              <a:rPr sz="1050" spc="-4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заявление</a:t>
            </a:r>
            <a:r>
              <a:rPr sz="1050" spc="-4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об</a:t>
            </a:r>
            <a:r>
              <a:rPr sz="1050" spc="-3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отказе</a:t>
            </a:r>
            <a:r>
              <a:rPr sz="1050" spc="-15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на</a:t>
            </a:r>
            <a:r>
              <a:rPr sz="1050" spc="-30" dirty="0">
                <a:latin typeface="Microsoft Sans Serif"/>
                <a:cs typeface="Microsoft Sans Serif"/>
              </a:rPr>
              <a:t> </a:t>
            </a:r>
            <a:r>
              <a:rPr sz="1050" dirty="0">
                <a:latin typeface="Microsoft Sans Serif"/>
                <a:cs typeface="Microsoft Sans Serif"/>
              </a:rPr>
              <a:t>имя</a:t>
            </a:r>
            <a:r>
              <a:rPr sz="1050" spc="-4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директора</a:t>
            </a:r>
            <a:r>
              <a:rPr sz="1050" spc="-35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школы.</a:t>
            </a:r>
            <a:endParaRPr sz="10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795655" algn="l"/>
                <a:tab pos="2585720" algn="l"/>
                <a:tab pos="3407410" algn="l"/>
                <a:tab pos="4293870" algn="l"/>
                <a:tab pos="6160770" algn="l"/>
              </a:tabLst>
            </a:pPr>
            <a:r>
              <a:rPr sz="1050" dirty="0">
                <a:latin typeface="Microsoft Sans Serif"/>
                <a:cs typeface="Microsoft Sans Serif"/>
              </a:rPr>
              <a:t>« 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50" dirty="0">
                <a:latin typeface="Microsoft Sans Serif"/>
                <a:cs typeface="Microsoft Sans Serif"/>
              </a:rPr>
              <a:t>»</a:t>
            </a:r>
            <a:r>
              <a:rPr sz="1050" spc="280" dirty="0">
                <a:latin typeface="Microsoft Sans Serif"/>
                <a:cs typeface="Microsoft Sans Serif"/>
              </a:rPr>
              <a:t> 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50" spc="-25" dirty="0">
                <a:latin typeface="Microsoft Sans Serif"/>
                <a:cs typeface="Microsoft Sans Serif"/>
              </a:rPr>
              <a:t>20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50" spc="-25" dirty="0">
                <a:latin typeface="Microsoft Sans Serif"/>
                <a:cs typeface="Microsoft Sans Serif"/>
              </a:rPr>
              <a:t>г.</a:t>
            </a:r>
            <a:r>
              <a:rPr sz="1050" dirty="0">
                <a:latin typeface="Microsoft Sans Serif"/>
                <a:cs typeface="Microsoft Sans Serif"/>
              </a:rPr>
              <a:t>	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50" spc="-10" dirty="0">
                <a:latin typeface="Microsoft Sans Serif"/>
                <a:cs typeface="Microsoft Sans Serif"/>
              </a:rPr>
              <a:t>(подпись)</a:t>
            </a:r>
            <a:endParaRPr sz="10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4008" y="102235"/>
            <a:ext cx="25349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b="1" i="1" dirty="0">
                <a:latin typeface="Arial"/>
                <a:cs typeface="Arial"/>
              </a:rPr>
              <a:t>***</a:t>
            </a:r>
            <a:r>
              <a:rPr sz="700" b="1" i="1" spc="17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если</a:t>
            </a:r>
            <a:r>
              <a:rPr sz="700" b="1" i="1" spc="19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согласие</a:t>
            </a:r>
            <a:r>
              <a:rPr sz="700" b="1" i="1" spc="20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берется</a:t>
            </a:r>
            <a:r>
              <a:rPr sz="700" b="1" i="1" spc="19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1</a:t>
            </a:r>
            <a:r>
              <a:rPr sz="700" b="1" i="1" spc="18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раз</a:t>
            </a:r>
            <a:r>
              <a:rPr sz="700" b="1" i="1" spc="19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-</a:t>
            </a:r>
            <a:r>
              <a:rPr sz="700" b="1" i="1" spc="20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при</a:t>
            </a:r>
            <a:r>
              <a:rPr sz="700" b="1" i="1" spc="190" dirty="0">
                <a:latin typeface="Arial"/>
                <a:cs typeface="Arial"/>
              </a:rPr>
              <a:t> </a:t>
            </a:r>
            <a:r>
              <a:rPr sz="700" b="1" i="1" spc="-10" dirty="0">
                <a:latin typeface="Arial"/>
                <a:cs typeface="Arial"/>
              </a:rPr>
              <a:t>поступлении</a:t>
            </a:r>
            <a:r>
              <a:rPr sz="700" b="1" i="1" spc="50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ребенка</a:t>
            </a:r>
            <a:r>
              <a:rPr sz="700" b="1" i="1" spc="-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в</a:t>
            </a:r>
            <a:r>
              <a:rPr sz="700" b="1" i="1" spc="-2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ОО, то</a:t>
            </a:r>
            <a:r>
              <a:rPr sz="700" b="1" i="1" spc="-3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указывать</a:t>
            </a:r>
            <a:r>
              <a:rPr sz="700" b="1" i="1" spc="-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группу не</a:t>
            </a:r>
            <a:r>
              <a:rPr sz="700" b="1" i="1" spc="-25" dirty="0">
                <a:latin typeface="Arial"/>
                <a:cs typeface="Arial"/>
              </a:rPr>
              <a:t> </a:t>
            </a:r>
            <a:r>
              <a:rPr sz="700" b="1" i="1" spc="-20" dirty="0">
                <a:latin typeface="Arial"/>
                <a:cs typeface="Arial"/>
              </a:rPr>
              <a:t>надо.</a:t>
            </a:r>
            <a:endParaRPr sz="7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tabLst>
                <a:tab pos="360045" algn="l"/>
                <a:tab pos="827405" algn="l"/>
                <a:tab pos="1412875" algn="l"/>
                <a:tab pos="1677035" algn="l"/>
                <a:tab pos="2021205" algn="l"/>
              </a:tabLst>
            </a:pPr>
            <a:r>
              <a:rPr sz="700" b="1" i="1" spc="-20" dirty="0">
                <a:latin typeface="Arial"/>
                <a:cs typeface="Arial"/>
              </a:rPr>
              <a:t>Если</a:t>
            </a:r>
            <a:r>
              <a:rPr sz="700" b="1" i="1" dirty="0">
                <a:latin typeface="Arial"/>
                <a:cs typeface="Arial"/>
              </a:rPr>
              <a:t>	</a:t>
            </a:r>
            <a:r>
              <a:rPr sz="700" b="1" i="1" spc="-10" dirty="0">
                <a:latin typeface="Arial"/>
                <a:cs typeface="Arial"/>
              </a:rPr>
              <a:t>берете</a:t>
            </a:r>
            <a:r>
              <a:rPr sz="700" b="1" i="1" dirty="0">
                <a:latin typeface="Arial"/>
                <a:cs typeface="Arial"/>
              </a:rPr>
              <a:t>	</a:t>
            </a:r>
            <a:r>
              <a:rPr sz="700" b="1" i="1" spc="-10" dirty="0">
                <a:latin typeface="Arial"/>
                <a:cs typeface="Arial"/>
              </a:rPr>
              <a:t>ежегодно,</a:t>
            </a:r>
            <a:r>
              <a:rPr sz="700" b="1" i="1" dirty="0">
                <a:latin typeface="Arial"/>
                <a:cs typeface="Arial"/>
              </a:rPr>
              <a:t>	</a:t>
            </a:r>
            <a:r>
              <a:rPr sz="700" b="1" i="1" spc="-25" dirty="0">
                <a:latin typeface="Arial"/>
                <a:cs typeface="Arial"/>
              </a:rPr>
              <a:t>то</a:t>
            </a:r>
            <a:r>
              <a:rPr sz="700" b="1" i="1" dirty="0">
                <a:latin typeface="Arial"/>
                <a:cs typeface="Arial"/>
              </a:rPr>
              <a:t>	</a:t>
            </a:r>
            <a:r>
              <a:rPr sz="700" b="1" i="1" spc="-20" dirty="0">
                <a:latin typeface="Arial"/>
                <a:cs typeface="Arial"/>
              </a:rPr>
              <a:t>надо</a:t>
            </a:r>
            <a:r>
              <a:rPr sz="700" b="1" i="1" dirty="0">
                <a:latin typeface="Arial"/>
                <a:cs typeface="Arial"/>
              </a:rPr>
              <a:t>	</a:t>
            </a:r>
            <a:r>
              <a:rPr sz="700" b="1" i="1" spc="-10" dirty="0">
                <a:latin typeface="Arial"/>
                <a:cs typeface="Arial"/>
              </a:rPr>
              <a:t>указывать</a:t>
            </a:r>
            <a:r>
              <a:rPr sz="700" b="1" i="1" spc="500" dirty="0">
                <a:latin typeface="Arial"/>
                <a:cs typeface="Arial"/>
              </a:rPr>
              <a:t> </a:t>
            </a:r>
            <a:r>
              <a:rPr sz="700" b="1" i="1" spc="-10" dirty="0">
                <a:latin typeface="Arial"/>
                <a:cs typeface="Arial"/>
              </a:rPr>
              <a:t>обучающегося</a:t>
            </a:r>
            <a:r>
              <a:rPr sz="700" b="1" i="1" spc="30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какого</a:t>
            </a:r>
            <a:r>
              <a:rPr sz="700" b="1" i="1" spc="2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курса,</a:t>
            </a:r>
            <a:r>
              <a:rPr sz="700" b="1" i="1" spc="5" dirty="0">
                <a:latin typeface="Arial"/>
                <a:cs typeface="Arial"/>
              </a:rPr>
              <a:t> </a:t>
            </a:r>
            <a:r>
              <a:rPr sz="700" b="1" i="1" spc="-10" dirty="0">
                <a:latin typeface="Arial"/>
                <a:cs typeface="Arial"/>
              </a:rPr>
              <a:t>специальности</a:t>
            </a:r>
            <a:r>
              <a:rPr sz="700" b="1" i="1" spc="55" dirty="0">
                <a:latin typeface="Arial"/>
                <a:cs typeface="Arial"/>
              </a:rPr>
              <a:t> </a:t>
            </a:r>
            <a:r>
              <a:rPr sz="700" b="1" i="1" dirty="0">
                <a:latin typeface="Arial"/>
                <a:cs typeface="Arial"/>
              </a:rPr>
              <a:t>и</a:t>
            </a:r>
            <a:r>
              <a:rPr sz="700" b="1" i="1" spc="-10" dirty="0">
                <a:latin typeface="Arial"/>
                <a:cs typeface="Arial"/>
              </a:rPr>
              <a:t> группы</a:t>
            </a:r>
            <a:endParaRPr sz="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15645"/>
            <a:ext cx="54483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 dirty="0"/>
              <a:t>детей </a:t>
            </a:r>
            <a:r>
              <a:rPr dirty="0"/>
              <a:t>ветеранов</a:t>
            </a:r>
            <a:r>
              <a:rPr spc="-55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8650" y="730122"/>
            <a:ext cx="8507730" cy="4218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Информированное</a:t>
            </a:r>
            <a:r>
              <a:rPr sz="11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согласие родителей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1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</a:t>
            </a:r>
            <a:endParaRPr sz="1100">
              <a:latin typeface="Arial"/>
              <a:cs typeface="Arial"/>
            </a:endParaRPr>
          </a:p>
          <a:p>
            <a:pPr marL="30480" algn="ctr">
              <a:lnSpc>
                <a:spcPct val="100000"/>
              </a:lnSpc>
              <a:tabLst>
                <a:tab pos="7881620" algn="l"/>
              </a:tabLst>
            </a:pP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психолого-педагогическое</a:t>
            </a:r>
            <a:r>
              <a:rPr sz="1100" b="1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сопровождение</a:t>
            </a:r>
            <a:r>
              <a:rPr sz="11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несовершеннолетнего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 обучающегося</a:t>
            </a:r>
            <a:r>
              <a:rPr sz="1100" b="1" spc="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100" b="1" spc="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u="sng" dirty="0">
                <a:solidFill>
                  <a:srgbClr val="C00000"/>
                </a:solidFill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педагогом-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психологом</a:t>
            </a:r>
            <a:r>
              <a:rPr sz="11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ОО***</a:t>
            </a:r>
            <a:endParaRPr sz="1100">
              <a:latin typeface="Arial"/>
              <a:cs typeface="Arial"/>
            </a:endParaRPr>
          </a:p>
          <a:p>
            <a:pPr marL="28575" algn="ctr">
              <a:lnSpc>
                <a:spcPct val="100000"/>
              </a:lnSpc>
              <a:tabLst>
                <a:tab pos="417830" algn="l"/>
                <a:tab pos="1109980" algn="l"/>
                <a:tab pos="1654175" algn="l"/>
                <a:tab pos="3964940" algn="l"/>
                <a:tab pos="5183505" algn="l"/>
              </a:tabLst>
            </a:pPr>
            <a:r>
              <a:rPr sz="1100" b="1" spc="-50" dirty="0">
                <a:solidFill>
                  <a:srgbClr val="C00000"/>
                </a:solidFill>
                <a:latin typeface="Arial"/>
                <a:cs typeface="Arial"/>
              </a:rPr>
              <a:t>«</a:t>
            </a:r>
            <a:r>
              <a:rPr sz="1100" u="sng" dirty="0">
                <a:solidFill>
                  <a:srgbClr val="C00000"/>
                </a:solidFill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» </a:t>
            </a:r>
            <a:r>
              <a:rPr sz="1100" u="sng" dirty="0">
                <a:solidFill>
                  <a:srgbClr val="C00000"/>
                </a:solidFill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20 </a:t>
            </a:r>
            <a:r>
              <a:rPr sz="1100" u="sng" dirty="0">
                <a:solidFill>
                  <a:srgbClr val="C00000"/>
                </a:solidFill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г.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spc="-25" dirty="0">
                <a:solidFill>
                  <a:srgbClr val="C00000"/>
                </a:solidFill>
                <a:latin typeface="Arial"/>
                <a:cs typeface="Arial"/>
              </a:rPr>
              <a:t>г.</a:t>
            </a:r>
            <a:r>
              <a:rPr sz="1100" u="sng" dirty="0">
                <a:solidFill>
                  <a:srgbClr val="C00000"/>
                </a:solidFill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367155" algn="l"/>
                <a:tab pos="1585595" algn="l"/>
                <a:tab pos="1786255" algn="l"/>
                <a:tab pos="2054860" algn="l"/>
                <a:tab pos="3129915" algn="l"/>
                <a:tab pos="4305935" algn="l"/>
                <a:tab pos="4440555" algn="l"/>
                <a:tab pos="5355590" algn="l"/>
                <a:tab pos="6489065" algn="l"/>
                <a:tab pos="7345045" algn="l"/>
                <a:tab pos="7752080" algn="l"/>
              </a:tabLst>
            </a:pPr>
            <a:r>
              <a:rPr sz="1000" dirty="0">
                <a:latin typeface="Microsoft Sans Serif"/>
                <a:cs typeface="Microsoft Sans Serif"/>
              </a:rPr>
              <a:t>Я,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					</a:t>
            </a:r>
            <a:r>
              <a:rPr sz="1000" i="1" dirty="0">
                <a:latin typeface="Arial"/>
                <a:cs typeface="Arial"/>
              </a:rPr>
              <a:t>(ФИО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родителя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(законного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представителя)</a:t>
            </a:r>
            <a:r>
              <a:rPr sz="1000" i="1" spc="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обучающегося), </a:t>
            </a:r>
            <a:r>
              <a:rPr sz="1000" dirty="0">
                <a:latin typeface="Microsoft Sans Serif"/>
                <a:cs typeface="Microsoft Sans Serif"/>
              </a:rPr>
              <a:t>паспорт</a:t>
            </a:r>
            <a:r>
              <a:rPr sz="1000" spc="720" dirty="0">
                <a:latin typeface="Microsoft Sans Serif"/>
                <a:cs typeface="Microsoft Sans Serif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sz="1000" spc="-20" dirty="0">
                <a:latin typeface="Microsoft Sans Serif"/>
                <a:cs typeface="Microsoft Sans Serif"/>
              </a:rPr>
              <a:t>серия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spc="5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номер,</a:t>
            </a:r>
            <a:r>
              <a:rPr sz="1000" spc="420" dirty="0">
                <a:latin typeface="Microsoft Sans Serif"/>
                <a:cs typeface="Microsoft Sans Serif"/>
              </a:rPr>
              <a:t>  </a:t>
            </a:r>
            <a:r>
              <a:rPr sz="1000" dirty="0">
                <a:latin typeface="Microsoft Sans Serif"/>
                <a:cs typeface="Microsoft Sans Serif"/>
              </a:rPr>
              <a:t>дата</a:t>
            </a:r>
            <a:r>
              <a:rPr sz="1000" spc="415" dirty="0">
                <a:latin typeface="Microsoft Sans Serif"/>
                <a:cs typeface="Microsoft Sans Serif"/>
              </a:rPr>
              <a:t>  </a:t>
            </a:r>
            <a:r>
              <a:rPr sz="1000" dirty="0">
                <a:latin typeface="Microsoft Sans Serif"/>
                <a:cs typeface="Microsoft Sans Serif"/>
              </a:rPr>
              <a:t>выдачи</a:t>
            </a:r>
            <a:r>
              <a:rPr sz="1000" spc="715" dirty="0">
                <a:latin typeface="Microsoft Sans Serif"/>
                <a:cs typeface="Microsoft Sans Serif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кем</a:t>
            </a:r>
            <a:r>
              <a:rPr sz="1000" spc="170" dirty="0">
                <a:latin typeface="Microsoft Sans Serif"/>
                <a:cs typeface="Microsoft Sans Serif"/>
              </a:rPr>
              <a:t>  </a:t>
            </a:r>
            <a:r>
              <a:rPr sz="1000" spc="-10" dirty="0">
                <a:latin typeface="Microsoft Sans Serif"/>
                <a:cs typeface="Microsoft Sans Serif"/>
              </a:rPr>
              <a:t>выдан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,</a:t>
            </a:r>
            <a:r>
              <a:rPr sz="1000" spc="195" dirty="0">
                <a:latin typeface="Microsoft Sans Serif"/>
                <a:cs typeface="Microsoft Sans Serif"/>
              </a:rPr>
              <a:t>  </a:t>
            </a:r>
            <a:r>
              <a:rPr sz="1000" dirty="0">
                <a:latin typeface="Microsoft Sans Serif"/>
                <a:cs typeface="Microsoft Sans Serif"/>
              </a:rPr>
              <a:t>зарегистрированный</a:t>
            </a:r>
            <a:r>
              <a:rPr sz="1000" spc="195" dirty="0">
                <a:latin typeface="Microsoft Sans Serif"/>
                <a:cs typeface="Microsoft Sans Serif"/>
              </a:rPr>
              <a:t>  </a:t>
            </a:r>
            <a:r>
              <a:rPr sz="1000" dirty="0">
                <a:latin typeface="Microsoft Sans Serif"/>
                <a:cs typeface="Microsoft Sans Serif"/>
              </a:rPr>
              <a:t>(ая)</a:t>
            </a:r>
            <a:r>
              <a:rPr sz="1000" spc="195" dirty="0">
                <a:latin typeface="Microsoft Sans Serif"/>
                <a:cs typeface="Microsoft Sans Serif"/>
              </a:rPr>
              <a:t>  </a:t>
            </a:r>
            <a:r>
              <a:rPr sz="1000" spc="-25" dirty="0">
                <a:latin typeface="Microsoft Sans Serif"/>
                <a:cs typeface="Microsoft Sans Serif"/>
              </a:rPr>
              <a:t>по </a:t>
            </a:r>
            <a:r>
              <a:rPr sz="1000" spc="-10" dirty="0">
                <a:latin typeface="Microsoft Sans Serif"/>
                <a:cs typeface="Microsoft Sans Serif"/>
              </a:rPr>
              <a:t>адресу: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проживающий</a:t>
            </a:r>
            <a:r>
              <a:rPr sz="1000" spc="484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(ая)</a:t>
            </a:r>
            <a:r>
              <a:rPr sz="1000" spc="484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по</a:t>
            </a:r>
            <a:r>
              <a:rPr sz="1000" spc="48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адресу: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,</a:t>
            </a:r>
            <a:r>
              <a:rPr sz="1000" spc="50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контактная</a:t>
            </a:r>
            <a:r>
              <a:rPr sz="1000" spc="50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информация:</a:t>
            </a:r>
            <a:r>
              <a:rPr sz="1000" spc="5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e-</a:t>
            </a:r>
            <a:r>
              <a:rPr sz="1000" dirty="0">
                <a:latin typeface="Microsoft Sans Serif"/>
                <a:cs typeface="Microsoft Sans Serif"/>
              </a:rPr>
              <a:t>mail</a:t>
            </a:r>
            <a:r>
              <a:rPr sz="1000" spc="500" dirty="0">
                <a:latin typeface="Microsoft Sans Serif"/>
                <a:cs typeface="Microsoft Sans Serif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spc="9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контактный </a:t>
            </a:r>
            <a:r>
              <a:rPr sz="1000" spc="-10" dirty="0">
                <a:latin typeface="Microsoft Sans Serif"/>
                <a:cs typeface="Microsoft Sans Serif"/>
              </a:rPr>
              <a:t>телефон: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		</a:t>
            </a:r>
            <a:r>
              <a:rPr sz="1000" dirty="0">
                <a:latin typeface="Microsoft Sans Serif"/>
                <a:cs typeface="Microsoft Sans Serif"/>
              </a:rPr>
              <a:t>являясь </a:t>
            </a:r>
            <a:r>
              <a:rPr sz="1000" spc="-10" dirty="0">
                <a:latin typeface="Microsoft Sans Serif"/>
                <a:cs typeface="Microsoft Sans Serif"/>
              </a:rPr>
              <a:t>законным </a:t>
            </a:r>
            <a:r>
              <a:rPr sz="1000" dirty="0">
                <a:latin typeface="Microsoft Sans Serif"/>
                <a:cs typeface="Microsoft Sans Serif"/>
              </a:rPr>
              <a:t>представителем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				</a:t>
            </a:r>
            <a:r>
              <a:rPr sz="1000" spc="-50" dirty="0">
                <a:latin typeface="Microsoft Sans Serif"/>
                <a:cs typeface="Microsoft Sans Serif"/>
              </a:rPr>
              <a:t>,</a:t>
            </a:r>
            <a:endParaRPr sz="1000">
              <a:latin typeface="Microsoft Sans Serif"/>
              <a:cs typeface="Microsoft Sans Serif"/>
            </a:endParaRPr>
          </a:p>
          <a:p>
            <a:pPr marL="12700" marR="6350" indent="34925">
              <a:lnSpc>
                <a:spcPct val="100000"/>
              </a:lnSpc>
              <a:tabLst>
                <a:tab pos="4780915" algn="l"/>
                <a:tab pos="6298565" algn="l"/>
              </a:tabLst>
            </a:pPr>
            <a:r>
              <a:rPr sz="1000" i="1" dirty="0">
                <a:latin typeface="Arial"/>
                <a:cs typeface="Arial"/>
              </a:rPr>
              <a:t>(ФИО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обучающегося,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степень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родства)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обучающегося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sz="1000" dirty="0">
                <a:latin typeface="Microsoft Sans Serif"/>
                <a:cs typeface="Microsoft Sans Serif"/>
              </a:rPr>
              <a:t>даю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свое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согласие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на его</a:t>
            </a:r>
            <a:r>
              <a:rPr sz="1000" spc="-10" dirty="0">
                <a:latin typeface="Microsoft Sans Serif"/>
                <a:cs typeface="Microsoft Sans Serif"/>
              </a:rPr>
              <a:t> психолого- </a:t>
            </a:r>
            <a:r>
              <a:rPr sz="1000" spc="-20" dirty="0">
                <a:latin typeface="Microsoft Sans Serif"/>
                <a:cs typeface="Microsoft Sans Serif"/>
              </a:rPr>
              <a:t>педагогическое</a:t>
            </a:r>
            <a:r>
              <a:rPr sz="1000" spc="7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сопровождение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педагогом-</a:t>
            </a:r>
            <a:r>
              <a:rPr sz="1000" spc="-10" dirty="0">
                <a:latin typeface="Microsoft Sans Serif"/>
                <a:cs typeface="Microsoft Sans Serif"/>
              </a:rPr>
              <a:t>психологом</a:t>
            </a:r>
            <a:r>
              <a:rPr sz="1000" spc="7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своего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Arial"/>
                <a:cs typeface="Arial"/>
              </a:rPr>
              <a:t>(степень родства.</a:t>
            </a:r>
            <a:r>
              <a:rPr sz="1000" i="1" spc="-1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ФИО обучающегося)</a:t>
            </a:r>
            <a:endParaRPr sz="10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Психолого-</a:t>
            </a:r>
            <a:r>
              <a:rPr sz="1000" dirty="0">
                <a:latin typeface="Microsoft Sans Serif"/>
                <a:cs typeface="Microsoft Sans Serif"/>
              </a:rPr>
              <a:t>педагогическое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сопровождение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обучающегося</a:t>
            </a:r>
            <a:r>
              <a:rPr sz="1000" spc="2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включает</a:t>
            </a:r>
            <a:r>
              <a:rPr sz="1000" spc="254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себя: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психологическую</a:t>
            </a:r>
            <a:r>
              <a:rPr sz="1000" spc="254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диагностику,</a:t>
            </a:r>
            <a:r>
              <a:rPr sz="1000" spc="2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профилактику,</a:t>
            </a:r>
            <a:r>
              <a:rPr sz="1000" spc="26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просвещение, коррекционные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мероприятия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</a:t>
            </a:r>
            <a:r>
              <a:rPr sz="1000" spc="6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период</a:t>
            </a:r>
            <a:r>
              <a:rPr sz="1000" spc="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образовательной</a:t>
            </a:r>
            <a:r>
              <a:rPr sz="1000" spc="7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деятельности</a:t>
            </a:r>
            <a:r>
              <a:rPr sz="1000" spc="6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воспитательного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процесса,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а</a:t>
            </a:r>
            <a:r>
              <a:rPr sz="1000" spc="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также</a:t>
            </a:r>
            <a:r>
              <a:rPr sz="1000" spc="6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период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адаптации,</a:t>
            </a:r>
            <a:r>
              <a:rPr sz="1000" spc="7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участие</a:t>
            </a:r>
            <a:r>
              <a:rPr sz="1000" spc="75" dirty="0">
                <a:latin typeface="Microsoft Sans Serif"/>
                <a:cs typeface="Microsoft Sans Serif"/>
              </a:rPr>
              <a:t> </a:t>
            </a:r>
            <a:r>
              <a:rPr sz="1000" spc="-50" dirty="0">
                <a:latin typeface="Microsoft Sans Serif"/>
                <a:cs typeface="Microsoft Sans Serif"/>
              </a:rPr>
              <a:t>в </a:t>
            </a:r>
            <a:r>
              <a:rPr sz="1000" dirty="0">
                <a:latin typeface="Microsoft Sans Serif"/>
                <a:cs typeface="Microsoft Sans Serif"/>
              </a:rPr>
              <a:t>групповых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развивающих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занятиях,</a:t>
            </a:r>
            <a:r>
              <a:rPr sz="1000" spc="-3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индивидуальные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занятия</a:t>
            </a:r>
            <a:r>
              <a:rPr sz="1000" spc="-4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ребенком,</a:t>
            </a:r>
            <a:r>
              <a:rPr sz="1000" spc="-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консультирование</a:t>
            </a:r>
            <a:r>
              <a:rPr sz="1000" dirty="0">
                <a:latin typeface="Microsoft Sans Serif"/>
                <a:cs typeface="Microsoft Sans Serif"/>
              </a:rPr>
              <a:t> родителей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(законных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представителей).</a:t>
            </a:r>
            <a:endParaRPr sz="10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000" dirty="0">
                <a:latin typeface="Microsoft Sans Serif"/>
                <a:cs typeface="Microsoft Sans Serif"/>
              </a:rPr>
              <a:t>При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проведении мероприятий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психолого-</a:t>
            </a:r>
            <a:r>
              <a:rPr sz="1000" spc="-20" dirty="0">
                <a:latin typeface="Microsoft Sans Serif"/>
                <a:cs typeface="Microsoft Sans Serif"/>
              </a:rPr>
              <a:t>педагогического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сопровождения, обучающегося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педагог–психолог:</a:t>
            </a:r>
            <a:endParaRPr sz="1000">
              <a:latin typeface="Microsoft Sans Serif"/>
              <a:cs typeface="Microsoft Sans Serif"/>
            </a:endParaRPr>
          </a:p>
          <a:p>
            <a:pPr marL="12700" marR="6350" indent="140970" algn="just">
              <a:lnSpc>
                <a:spcPct val="100000"/>
              </a:lnSpc>
              <a:buChar char="-"/>
              <a:tabLst>
                <a:tab pos="153670" algn="l"/>
              </a:tabLst>
            </a:pPr>
            <a:r>
              <a:rPr sz="1000" dirty="0">
                <a:latin typeface="Microsoft Sans Serif"/>
                <a:cs typeface="Microsoft Sans Serif"/>
              </a:rPr>
              <a:t>предоставляет</a:t>
            </a:r>
            <a:r>
              <a:rPr sz="1000" spc="4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информацию</a:t>
            </a:r>
            <a:r>
              <a:rPr sz="1000" spc="4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</a:t>
            </a:r>
            <a:r>
              <a:rPr sz="1000" spc="4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результатах</a:t>
            </a:r>
            <a:r>
              <a:rPr sz="1000" spc="4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психологического</a:t>
            </a:r>
            <a:r>
              <a:rPr sz="1000" spc="44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обследования,</a:t>
            </a:r>
            <a:r>
              <a:rPr sz="1000" spc="4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обучающегося</a:t>
            </a:r>
            <a:r>
              <a:rPr sz="1000" spc="44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при</a:t>
            </a:r>
            <a:r>
              <a:rPr sz="1000" spc="42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обращении</a:t>
            </a:r>
            <a:r>
              <a:rPr sz="1000" spc="44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родителей</a:t>
            </a:r>
            <a:r>
              <a:rPr sz="1000" spc="434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(законных представителей);</a:t>
            </a:r>
            <a:endParaRPr sz="1000">
              <a:latin typeface="Microsoft Sans Serif"/>
              <a:cs typeface="Microsoft Sans Serif"/>
            </a:endParaRPr>
          </a:p>
          <a:p>
            <a:pPr marL="121285" indent="-108585" algn="just">
              <a:lnSpc>
                <a:spcPct val="100000"/>
              </a:lnSpc>
              <a:buChar char="-"/>
              <a:tabLst>
                <a:tab pos="121285" algn="l"/>
              </a:tabLst>
            </a:pPr>
            <a:r>
              <a:rPr sz="1000" dirty="0">
                <a:latin typeface="Microsoft Sans Serif"/>
                <a:cs typeface="Microsoft Sans Serif"/>
              </a:rPr>
              <a:t>предоставляет</a:t>
            </a:r>
            <a:r>
              <a:rPr sz="1000" spc="204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информацию</a:t>
            </a:r>
            <a:r>
              <a:rPr sz="1000" spc="19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</a:t>
            </a:r>
            <a:r>
              <a:rPr sz="1000" spc="19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результатах</a:t>
            </a:r>
            <a:r>
              <a:rPr sz="1000" spc="204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психологического</a:t>
            </a:r>
            <a:r>
              <a:rPr sz="1000" spc="20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обследования,</a:t>
            </a:r>
            <a:r>
              <a:rPr sz="1000" spc="19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обучающегося</a:t>
            </a:r>
            <a:r>
              <a:rPr sz="1000" spc="20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при</a:t>
            </a:r>
            <a:r>
              <a:rPr sz="1000" spc="19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обращении</a:t>
            </a:r>
            <a:r>
              <a:rPr sz="1000" spc="19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педагогических</a:t>
            </a:r>
            <a:r>
              <a:rPr sz="1000" spc="204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работников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1302385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(наименование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ОО)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только 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согласия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родителей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(законных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представителей);</a:t>
            </a:r>
            <a:endParaRPr sz="1000">
              <a:latin typeface="Microsoft Sans Serif"/>
              <a:cs typeface="Microsoft Sans Serif"/>
            </a:endParaRPr>
          </a:p>
          <a:p>
            <a:pPr marL="89535" indent="-76835">
              <a:lnSpc>
                <a:spcPct val="100000"/>
              </a:lnSpc>
              <a:spcBef>
                <a:spcPts val="5"/>
              </a:spcBef>
              <a:buChar char="-"/>
              <a:tabLst>
                <a:tab pos="89535" algn="l"/>
                <a:tab pos="7313930" algn="l"/>
              </a:tabLst>
            </a:pPr>
            <a:r>
              <a:rPr sz="1000" spc="-10" dirty="0">
                <a:latin typeface="Microsoft Sans Serif"/>
                <a:cs typeface="Microsoft Sans Serif"/>
              </a:rPr>
              <a:t>разрабатывает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рекомендации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родителям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(законным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представителям),</a:t>
            </a:r>
            <a:r>
              <a:rPr sz="1000" spc="4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педагогическим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работникам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spc="-10" dirty="0">
                <a:latin typeface="Microsoft Sans Serif"/>
                <a:cs typeface="Microsoft Sans Serif"/>
              </a:rPr>
              <a:t>(наименование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25" dirty="0">
                <a:latin typeface="Microsoft Sans Serif"/>
                <a:cs typeface="Microsoft Sans Serif"/>
              </a:rPr>
              <a:t>ОО)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latin typeface="Microsoft Sans Serif"/>
                <a:cs typeface="Microsoft Sans Serif"/>
              </a:rPr>
              <a:t>для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осуществления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индивидуальной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работы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ребенком.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Конфиденциальность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педагогом-</a:t>
            </a:r>
            <a:r>
              <a:rPr sz="1000" spc="-10" dirty="0">
                <a:latin typeface="Microsoft Sans Serif"/>
                <a:cs typeface="Microsoft Sans Serif"/>
              </a:rPr>
              <a:t>психологом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может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быть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нарушена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следующих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случаях,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если: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-обучающийся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сообщит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намерении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нанести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серьезный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вред себе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или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другим</a:t>
            </a:r>
            <a:r>
              <a:rPr sz="1000" spc="3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лицам;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-обучающийся</a:t>
            </a:r>
            <a:r>
              <a:rPr sz="1000" spc="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сообщит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о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жестоком </a:t>
            </a:r>
            <a:r>
              <a:rPr sz="1000" dirty="0">
                <a:latin typeface="Microsoft Sans Serif"/>
                <a:cs typeface="Microsoft Sans Serif"/>
              </a:rPr>
              <a:t>обращении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ним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или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другими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лицами;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-</a:t>
            </a:r>
            <a:r>
              <a:rPr sz="1000" dirty="0">
                <a:latin typeface="Microsoft Sans Serif"/>
                <a:cs typeface="Microsoft Sans Serif"/>
              </a:rPr>
              <a:t>материалы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работы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будут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затребованы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правоохранительными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органами.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tabLst>
                <a:tab pos="1763395" algn="l"/>
                <a:tab pos="2496820" algn="l"/>
                <a:tab pos="4344670" algn="l"/>
                <a:tab pos="6137275" algn="l"/>
                <a:tab pos="6627495" algn="l"/>
                <a:tab pos="7776209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/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spc="-10" dirty="0">
                <a:latin typeface="Microsoft Sans Serif"/>
                <a:cs typeface="Microsoft Sans Serif"/>
              </a:rPr>
              <a:t>(подпись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родителей)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spc="-50" dirty="0">
                <a:latin typeface="Microsoft Sans Serif"/>
                <a:cs typeface="Microsoft Sans Serif"/>
              </a:rPr>
              <a:t>«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spc="-50" dirty="0">
                <a:latin typeface="Microsoft Sans Serif"/>
                <a:cs typeface="Microsoft Sans Serif"/>
              </a:rPr>
              <a:t>»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000" dirty="0">
                <a:latin typeface="Microsoft Sans Serif"/>
                <a:cs typeface="Microsoft Sans Serif"/>
              </a:rPr>
              <a:t>20</a:t>
            </a:r>
            <a:r>
              <a:rPr sz="1000" u="sng" spc="47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   </a:t>
            </a:r>
            <a:r>
              <a:rPr sz="1000" spc="-25" dirty="0">
                <a:latin typeface="Microsoft Sans Serif"/>
                <a:cs typeface="Microsoft Sans Serif"/>
              </a:rPr>
              <a:t>г.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0291" y="57403"/>
            <a:ext cx="2536825" cy="391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tabLst>
                <a:tab pos="454025" algn="l"/>
                <a:tab pos="1144905" algn="l"/>
                <a:tab pos="2335530" algn="l"/>
              </a:tabLst>
            </a:pPr>
            <a:r>
              <a:rPr sz="800" b="1" i="1" spc="-25" dirty="0">
                <a:latin typeface="Arial"/>
                <a:cs typeface="Arial"/>
              </a:rPr>
              <a:t>***</a:t>
            </a:r>
            <a:r>
              <a:rPr sz="800" b="1" i="1" dirty="0">
                <a:latin typeface="Arial"/>
                <a:cs typeface="Arial"/>
              </a:rPr>
              <a:t>	</a:t>
            </a:r>
            <a:r>
              <a:rPr sz="800" b="1" i="1" spc="-10" dirty="0">
                <a:latin typeface="Arial"/>
                <a:cs typeface="Arial"/>
              </a:rPr>
              <a:t>Может</a:t>
            </a:r>
            <a:r>
              <a:rPr sz="800" b="1" i="1" dirty="0">
                <a:latin typeface="Arial"/>
                <a:cs typeface="Arial"/>
              </a:rPr>
              <a:t>	</a:t>
            </a:r>
            <a:r>
              <a:rPr sz="800" b="1" i="1" spc="-10" dirty="0">
                <a:latin typeface="Arial"/>
                <a:cs typeface="Arial"/>
              </a:rPr>
              <a:t>использоваться</a:t>
            </a:r>
            <a:r>
              <a:rPr sz="800" b="1" i="1" dirty="0">
                <a:latin typeface="Arial"/>
                <a:cs typeface="Arial"/>
              </a:rPr>
              <a:t>	</a:t>
            </a:r>
            <a:r>
              <a:rPr sz="800" b="1" i="1" spc="-25" dirty="0">
                <a:latin typeface="Arial"/>
                <a:cs typeface="Arial"/>
              </a:rPr>
              <a:t>для</a:t>
            </a:r>
            <a:r>
              <a:rPr sz="800" b="1" i="1" dirty="0">
                <a:latin typeface="Arial"/>
                <a:cs typeface="Arial"/>
              </a:rPr>
              <a:t> образовательных</a:t>
            </a:r>
            <a:r>
              <a:rPr sz="800" b="1" i="1" spc="30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организаций</a:t>
            </a:r>
            <a:r>
              <a:rPr sz="800" b="1" i="1" spc="300" dirty="0">
                <a:latin typeface="Arial"/>
                <a:cs typeface="Arial"/>
              </a:rPr>
              <a:t> </a:t>
            </a:r>
            <a:r>
              <a:rPr sz="800" b="1" i="1" spc="-10" dirty="0">
                <a:latin typeface="Arial"/>
                <a:cs typeface="Arial"/>
              </a:rPr>
              <a:t>интернатного </a:t>
            </a:r>
            <a:r>
              <a:rPr sz="800" b="1" i="1" dirty="0">
                <a:latin typeface="Arial"/>
                <a:cs typeface="Arial"/>
              </a:rPr>
              <a:t>типа,</a:t>
            </a:r>
            <a:r>
              <a:rPr sz="800" b="1" i="1" spc="-25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кадетских</a:t>
            </a:r>
            <a:r>
              <a:rPr sz="800" b="1" i="1" spc="-10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корпусов</a:t>
            </a:r>
            <a:r>
              <a:rPr sz="800" b="1" i="1" spc="-30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и</a:t>
            </a:r>
            <a:r>
              <a:rPr sz="800" b="1" i="1" spc="-25" dirty="0">
                <a:latin typeface="Arial"/>
                <a:cs typeface="Arial"/>
              </a:rPr>
              <a:t> </a:t>
            </a:r>
            <a:r>
              <a:rPr sz="800" b="1" i="1" spc="-20" dirty="0">
                <a:latin typeface="Arial"/>
                <a:cs typeface="Arial"/>
              </a:rPr>
              <a:t>т.д.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84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 dirty="0"/>
              <a:t>детей </a:t>
            </a:r>
            <a:r>
              <a:rPr dirty="0"/>
              <a:t>ветеранов</a:t>
            </a:r>
            <a:r>
              <a:rPr spc="-55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00291" y="57403"/>
            <a:ext cx="234632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i="1" dirty="0">
                <a:latin typeface="Arial"/>
                <a:cs typeface="Arial"/>
              </a:rPr>
              <a:t>***</a:t>
            </a:r>
            <a:r>
              <a:rPr sz="800" b="1" i="1" spc="-25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при</a:t>
            </a:r>
            <a:r>
              <a:rPr sz="800" b="1" i="1" spc="-40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проведении</a:t>
            </a:r>
            <a:r>
              <a:rPr sz="800" b="1" i="1" spc="-5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родительского</a:t>
            </a:r>
            <a:r>
              <a:rPr sz="800" b="1" i="1" spc="-45" dirty="0">
                <a:latin typeface="Arial"/>
                <a:cs typeface="Arial"/>
              </a:rPr>
              <a:t> </a:t>
            </a:r>
            <a:r>
              <a:rPr sz="800" b="1" i="1" spc="-10" dirty="0">
                <a:latin typeface="Arial"/>
                <a:cs typeface="Arial"/>
              </a:rPr>
              <a:t>собрания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47437" y="1331062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>
                <a:moveTo>
                  <a:pt x="0" y="0"/>
                </a:moveTo>
                <a:lnTo>
                  <a:pt x="2000003" y="0"/>
                </a:lnTo>
              </a:path>
            </a:pathLst>
          </a:custGeom>
          <a:ln w="157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81000" y="842011"/>
          <a:ext cx="8545195" cy="39501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7410"/>
                <a:gridCol w="2137410"/>
                <a:gridCol w="2136775"/>
                <a:gridCol w="2133600"/>
              </a:tblGrid>
              <a:tr h="2882815">
                <a:tc gridSpan="4">
                  <a:txBody>
                    <a:bodyPr/>
                    <a:lstStyle/>
                    <a:p>
                      <a:pPr marL="312420" marR="298450" indent="-5080" algn="ctr">
                        <a:lnSpc>
                          <a:spcPts val="1240"/>
                        </a:lnSpc>
                        <a:spcBef>
                          <a:spcPts val="30"/>
                        </a:spcBef>
                        <a:tabLst>
                          <a:tab pos="4044950" algn="l"/>
                        </a:tabLst>
                      </a:pPr>
                      <a:r>
                        <a:rPr sz="1100" b="1" dirty="0"/>
                        <a:t>Согласие родителей (законных представителей) на психологическое </a:t>
                      </a:r>
                      <a:r>
                        <a:rPr sz="1100" b="1" dirty="0">
                          <a:latin typeface="+mj-lt"/>
                        </a:rPr>
                        <a:t>сопровождение и оказание психолого - педагогической </a:t>
                      </a:r>
                      <a:r>
                        <a:rPr sz="1100" b="1">
                          <a:latin typeface="+mj-lt"/>
                        </a:rPr>
                        <a:t>помощи </a:t>
                      </a:r>
                      <a:r>
                        <a:rPr sz="1100" b="1" smtClean="0">
                          <a:latin typeface="+mj-lt"/>
                        </a:rPr>
                        <a:t>обучающимся</a:t>
                      </a:r>
                      <a:r>
                        <a:rPr lang="ru-RU" sz="1100" b="1" dirty="0" smtClean="0">
                          <a:latin typeface="+mj-lt"/>
                        </a:rPr>
                        <a:t> _______________________</a:t>
                      </a:r>
                      <a:r>
                        <a:rPr sz="1100" b="1" smtClean="0">
                          <a:latin typeface="+mj-lt"/>
                        </a:rPr>
                        <a:t>группы</a:t>
                      </a:r>
                      <a:r>
                        <a:rPr sz="1100" b="1" dirty="0">
                          <a:latin typeface="+mj-lt"/>
                        </a:rPr>
                        <a:t>, курса, специальности, СПОО</a:t>
                      </a:r>
                      <a:endParaRPr sz="1100" b="1">
                        <a:latin typeface="+mj-lt"/>
                      </a:endParaRPr>
                    </a:p>
                    <a:p>
                      <a:pPr marL="1905" algn="ctr">
                        <a:lnSpc>
                          <a:spcPts val="1200"/>
                        </a:lnSpc>
                      </a:pPr>
                      <a:r>
                        <a:rPr sz="1100" b="1" dirty="0">
                          <a:latin typeface="+mj-lt"/>
                        </a:rPr>
                        <a:t>«Закон об образовании в РФ» № 273-ФЗ, ст. 42</a:t>
                      </a:r>
                      <a:endParaRPr sz="1100" b="1">
                        <a:latin typeface="+mj-lt"/>
                      </a:endParaRPr>
                    </a:p>
                    <a:p>
                      <a:pPr marL="95885">
                        <a:lnSpc>
                          <a:spcPts val="894"/>
                        </a:lnSpc>
                        <a:spcBef>
                          <a:spcPts val="865"/>
                        </a:spcBef>
                      </a:pPr>
                      <a:r>
                        <a:rPr sz="1000" dirty="0">
                          <a:latin typeface="+mj-lt"/>
                        </a:rPr>
                        <a:t>Психологическое сопровождение ребенка включает в себя:</a:t>
                      </a:r>
                      <a:endParaRPr sz="1000">
                        <a:latin typeface="+mj-lt"/>
                      </a:endParaRPr>
                    </a:p>
                    <a:p>
                      <a:pPr marL="198120" indent="-102235">
                        <a:lnSpc>
                          <a:spcPts val="890"/>
                        </a:lnSpc>
                        <a:buChar char="-"/>
                        <a:tabLst>
                          <a:tab pos="198120" algn="l"/>
                        </a:tabLst>
                      </a:pPr>
                      <a:r>
                        <a:rPr sz="1000" dirty="0">
                          <a:latin typeface="+mj-lt"/>
                        </a:rPr>
                        <a:t>психологическую диагностику;</a:t>
                      </a:r>
                      <a:endParaRPr sz="1000">
                        <a:latin typeface="+mj-lt"/>
                      </a:endParaRPr>
                    </a:p>
                    <a:p>
                      <a:pPr marL="200660" indent="-104775">
                        <a:lnSpc>
                          <a:spcPts val="890"/>
                        </a:lnSpc>
                        <a:buChar char="-"/>
                        <a:tabLst>
                          <a:tab pos="200660" algn="l"/>
                        </a:tabLst>
                      </a:pPr>
                      <a:r>
                        <a:rPr sz="1000" dirty="0">
                          <a:latin typeface="+mj-lt"/>
                        </a:rPr>
                        <a:t>участие ребенка в развивающих занятиях;</a:t>
                      </a:r>
                      <a:endParaRPr sz="1000">
                        <a:latin typeface="+mj-lt"/>
                      </a:endParaRPr>
                    </a:p>
                    <a:p>
                      <a:pPr marL="198120" indent="-102235">
                        <a:lnSpc>
                          <a:spcPts val="880"/>
                        </a:lnSpc>
                        <a:buChar char="-"/>
                        <a:tabLst>
                          <a:tab pos="198120" algn="l"/>
                        </a:tabLst>
                      </a:pPr>
                      <a:r>
                        <a:rPr sz="1000" dirty="0">
                          <a:latin typeface="+mj-lt"/>
                        </a:rPr>
                        <a:t>консультирование родителей (законных представителей) - по запросу;</a:t>
                      </a:r>
                      <a:endParaRPr sz="1000">
                        <a:latin typeface="+mj-lt"/>
                      </a:endParaRPr>
                    </a:p>
                    <a:p>
                      <a:pPr marL="95885" marR="2176780" indent="102235">
                        <a:lnSpc>
                          <a:spcPts val="890"/>
                        </a:lnSpc>
                        <a:spcBef>
                          <a:spcPts val="25"/>
                        </a:spcBef>
                        <a:buChar char="-"/>
                        <a:tabLst>
                          <a:tab pos="198120" algn="l"/>
                        </a:tabLst>
                      </a:pPr>
                      <a:r>
                        <a:rPr sz="1000" dirty="0">
                          <a:latin typeface="+mj-lt"/>
                        </a:rPr>
                        <a:t>при необходимости - посещение ребенком коррекционно-развивающих занятий; Педагог - психолог обязуется:</a:t>
                      </a:r>
                      <a:endParaRPr sz="1000">
                        <a:latin typeface="+mj-lt"/>
                      </a:endParaRPr>
                    </a:p>
                    <a:p>
                      <a:pPr marL="268605" indent="-172720">
                        <a:lnSpc>
                          <a:spcPts val="850"/>
                        </a:lnSpc>
                        <a:buChar char="-"/>
                        <a:tabLst>
                          <a:tab pos="268605" algn="l"/>
                        </a:tabLst>
                      </a:pPr>
                      <a:r>
                        <a:rPr sz="1000" dirty="0">
                          <a:latin typeface="+mj-lt"/>
                        </a:rPr>
                        <a:t>предоставлять  информацию  о  результатах  психологического  обследования  ребенка  при  обращении</a:t>
                      </a:r>
                      <a:endParaRPr sz="1000">
                        <a:latin typeface="+mj-lt"/>
                      </a:endParaRPr>
                    </a:p>
                    <a:p>
                      <a:pPr marL="95885">
                        <a:lnSpc>
                          <a:spcPts val="890"/>
                        </a:lnSpc>
                      </a:pPr>
                      <a:r>
                        <a:rPr sz="1000" dirty="0">
                          <a:latin typeface="+mj-lt"/>
                        </a:rPr>
                        <a:t>родителей (законных представителей);</a:t>
                      </a:r>
                      <a:endParaRPr sz="1000">
                        <a:latin typeface="+mj-lt"/>
                      </a:endParaRPr>
                    </a:p>
                    <a:p>
                      <a:pPr marL="95885" marR="97790" indent="132080">
                        <a:lnSpc>
                          <a:spcPts val="890"/>
                        </a:lnSpc>
                        <a:spcBef>
                          <a:spcPts val="30"/>
                        </a:spcBef>
                        <a:buChar char="-"/>
                        <a:tabLst>
                          <a:tab pos="227965" algn="l"/>
                        </a:tabLst>
                      </a:pPr>
                      <a:r>
                        <a:rPr sz="1000" dirty="0">
                          <a:latin typeface="+mj-lt"/>
                        </a:rPr>
                        <a:t>не разглашать личную информацию, полученную в процессе индивидуальной беседы с ребенком и его родителями (законными представителями).</a:t>
                      </a:r>
                      <a:endParaRPr sz="1000">
                        <a:latin typeface="+mj-lt"/>
                      </a:endParaRPr>
                    </a:p>
                    <a:p>
                      <a:pPr marL="95885">
                        <a:lnSpc>
                          <a:spcPts val="840"/>
                        </a:lnSpc>
                      </a:pPr>
                      <a:r>
                        <a:rPr sz="1000" dirty="0">
                          <a:latin typeface="+mj-lt"/>
                        </a:rPr>
                        <a:t>Конфиденциальность может быть нарушена в следующих ситуациях:</a:t>
                      </a:r>
                      <a:endParaRPr sz="1000">
                        <a:latin typeface="+mj-lt"/>
                      </a:endParaRPr>
                    </a:p>
                    <a:p>
                      <a:pPr marL="95885" marR="2033270">
                        <a:lnSpc>
                          <a:spcPts val="89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latin typeface="+mj-lt"/>
                        </a:rPr>
                        <a:t>Если ребенок сообщит о намерении нанести серьезный вред себе или другим лицам Если ребенок сообщит о жестоком обращении с ним или другими.</a:t>
                      </a:r>
                      <a:endParaRPr sz="1000">
                        <a:latin typeface="+mj-lt"/>
                      </a:endParaRPr>
                    </a:p>
                    <a:p>
                      <a:pPr marL="95885">
                        <a:lnSpc>
                          <a:spcPts val="850"/>
                        </a:lnSpc>
                      </a:pPr>
                      <a:r>
                        <a:rPr sz="1000" dirty="0">
                          <a:latin typeface="+mj-lt"/>
                        </a:rPr>
                        <a:t>Если материалы индивидуальной работы будут затребованы правоохранительными органами.</a:t>
                      </a:r>
                      <a:endParaRPr sz="1000">
                        <a:latin typeface="+mj-lt"/>
                      </a:endParaRPr>
                    </a:p>
                    <a:p>
                      <a:pPr marL="95885" marR="4614545">
                        <a:lnSpc>
                          <a:spcPts val="88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+mj-lt"/>
                        </a:rPr>
                        <a:t>О таких ситуациях Вы будете информированы. Родители (законные представители) имеют право:</a:t>
                      </a:r>
                      <a:endParaRPr sz="1000">
                        <a:latin typeface="+mj-lt"/>
                      </a:endParaRPr>
                    </a:p>
                    <a:p>
                      <a:pPr marL="213360" indent="-117475">
                        <a:lnSpc>
                          <a:spcPts val="855"/>
                        </a:lnSpc>
                        <a:buChar char="-"/>
                        <a:tabLst>
                          <a:tab pos="213360" algn="l"/>
                        </a:tabLst>
                      </a:pPr>
                      <a:r>
                        <a:rPr sz="1000" dirty="0">
                          <a:latin typeface="+mj-lt"/>
                        </a:rPr>
                        <a:t>обратиться к педагогу-психологу школы за консультацией по вопросам развития, воспитания и обучения</a:t>
                      </a:r>
                      <a:endParaRPr sz="1000">
                        <a:latin typeface="+mj-lt"/>
                      </a:endParaRPr>
                    </a:p>
                    <a:p>
                      <a:pPr marL="95885">
                        <a:lnSpc>
                          <a:spcPts val="885"/>
                        </a:lnSpc>
                      </a:pPr>
                      <a:r>
                        <a:rPr sz="1000" dirty="0">
                          <a:latin typeface="+mj-lt"/>
                        </a:rPr>
                        <a:t>ребенка;</a:t>
                      </a:r>
                      <a:endParaRPr sz="1000">
                        <a:latin typeface="+mj-lt"/>
                      </a:endParaRPr>
                    </a:p>
                    <a:p>
                      <a:pPr marL="95885" marR="90805" indent="153670">
                        <a:lnSpc>
                          <a:spcPts val="890"/>
                        </a:lnSpc>
                        <a:spcBef>
                          <a:spcPts val="30"/>
                        </a:spcBef>
                        <a:buChar char="-"/>
                        <a:tabLst>
                          <a:tab pos="249554" algn="l"/>
                        </a:tabLst>
                      </a:pPr>
                      <a:r>
                        <a:rPr sz="1000" dirty="0">
                          <a:latin typeface="+mj-lt"/>
                        </a:rPr>
                        <a:t>отказаться  от  психологического  сопровождения  ребенка  (или  отдельных  его  компонентов  указанных выше), предоставив педагогу-психологу школы заявление об отказе на имя </a:t>
                      </a:r>
                      <a:r>
                        <a:rPr sz="1000">
                          <a:latin typeface="+mj-lt"/>
                        </a:rPr>
                        <a:t>директора </a:t>
                      </a:r>
                      <a:r>
                        <a:rPr sz="1000" smtClean="0">
                          <a:latin typeface="+mj-lt"/>
                        </a:rPr>
                        <a:t>шко.</a:t>
                      </a:r>
                      <a:endParaRPr sz="1000">
                        <a:latin typeface="+mj-lt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9553">
                <a:tc rowSpan="2">
                  <a:txBody>
                    <a:bodyPr/>
                    <a:lstStyle/>
                    <a:p>
                      <a:pPr marL="90488" marR="450850" indent="0" algn="ctr">
                        <a:lnSpc>
                          <a:spcPts val="890"/>
                        </a:lnSpc>
                        <a:spcBef>
                          <a:spcPts val="15"/>
                        </a:spcBef>
                      </a:pPr>
                      <a:r>
                        <a:rPr sz="1000" b="1" dirty="0"/>
                        <a:t>ФИО родителя </a:t>
                      </a:r>
                      <a:r>
                        <a:rPr sz="1000" b="1"/>
                        <a:t>(</a:t>
                      </a:r>
                      <a:r>
                        <a:rPr sz="1000" b="1" smtClean="0"/>
                        <a:t>законного</a:t>
                      </a:r>
                      <a:r>
                        <a:rPr lang="ru-RU" sz="1000" b="1" dirty="0" smtClean="0"/>
                        <a:t> </a:t>
                      </a:r>
                      <a:r>
                        <a:rPr sz="1000" b="1" smtClean="0"/>
                        <a:t>представителя</a:t>
                      </a:r>
                      <a:r>
                        <a:rPr sz="1000" b="1" dirty="0"/>
                        <a:t>)</a:t>
                      </a:r>
                      <a:endParaRPr sz="1000" b="1"/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05459">
                        <a:lnSpc>
                          <a:spcPts val="880"/>
                        </a:lnSpc>
                      </a:pPr>
                      <a:r>
                        <a:rPr sz="750" b="1" spc="515" dirty="0">
                          <a:latin typeface="Times New Roman"/>
                          <a:cs typeface="Times New Roman"/>
                        </a:rPr>
                        <a:t>ФИО</a:t>
                      </a:r>
                      <a:r>
                        <a:rPr sz="750" b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b="1" spc="315" dirty="0">
                          <a:latin typeface="Times New Roman"/>
                          <a:cs typeface="Times New Roman"/>
                        </a:rPr>
                        <a:t>ребенка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3200" marR="122555" indent="-73025" algn="ctr">
                        <a:lnSpc>
                          <a:spcPts val="890"/>
                        </a:lnSpc>
                      </a:pPr>
                      <a:r>
                        <a:rPr sz="900" b="1" dirty="0">
                          <a:latin typeface="+mj-lt"/>
                        </a:rPr>
                        <a:t>Даю согласие на психологическое сопровождение и оказание психолого - педагогической помощи</a:t>
                      </a:r>
                      <a:endParaRPr sz="900" b="1">
                        <a:latin typeface="+mj-l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06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25"/>
                        </a:lnSpc>
                      </a:pPr>
                      <a:r>
                        <a:rPr sz="750" b="1" i="1" spc="335" dirty="0">
                          <a:latin typeface="Times New Roman"/>
                          <a:cs typeface="Times New Roman"/>
                        </a:rPr>
                        <a:t>Подпись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825"/>
                        </a:lnSpc>
                      </a:pPr>
                      <a:r>
                        <a:rPr sz="750" b="1" i="1" spc="375" dirty="0">
                          <a:latin typeface="Times New Roman"/>
                          <a:cs typeface="Times New Roman"/>
                        </a:rPr>
                        <a:t>Дата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8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84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 dirty="0"/>
              <a:t>детей </a:t>
            </a:r>
            <a:r>
              <a:rPr dirty="0"/>
              <a:t>ветеранов</a:t>
            </a:r>
            <a:r>
              <a:rPr spc="-55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8650" y="855726"/>
            <a:ext cx="8543290" cy="3698192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783329" marR="321945" indent="-3491229">
              <a:lnSpc>
                <a:spcPct val="80000"/>
              </a:lnSpc>
              <a:spcBef>
                <a:spcPts val="530"/>
              </a:spcBef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Согласие</a:t>
            </a:r>
            <a:r>
              <a:rPr sz="18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8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психолого-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педагогическую,</a:t>
            </a:r>
            <a:r>
              <a:rPr sz="18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Arial"/>
                <a:cs typeface="Arial"/>
              </a:rPr>
              <a:t>медицинскую</a:t>
            </a:r>
            <a:r>
              <a:rPr sz="18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8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Arial"/>
                <a:cs typeface="Arial"/>
              </a:rPr>
              <a:t>социальную помощь</a:t>
            </a:r>
            <a:endParaRPr sz="1800">
              <a:latin typeface="Arial"/>
              <a:cs typeface="Arial"/>
            </a:endParaRPr>
          </a:p>
          <a:p>
            <a:pPr marL="12700" marR="41275">
              <a:lnSpc>
                <a:spcPct val="80000"/>
              </a:lnSpc>
              <a:spcBef>
                <a:spcPts val="10"/>
              </a:spcBef>
              <a:tabLst>
                <a:tab pos="5592445" algn="l"/>
              </a:tabLst>
            </a:pPr>
            <a:r>
              <a:rPr sz="1200" b="1" i="1" spc="-25" dirty="0">
                <a:latin typeface="Times New Roman"/>
                <a:cs typeface="Times New Roman"/>
              </a:rPr>
              <a:t>Я,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dirty="0">
                <a:latin typeface="Times New Roman"/>
                <a:cs typeface="Times New Roman"/>
              </a:rPr>
              <a:t>(Ф.И.О.),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место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проживания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(с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указанием индекса):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010"/>
              </a:lnSpc>
              <a:tabLst>
                <a:tab pos="8529955" algn="l"/>
              </a:tabLst>
            </a:pPr>
            <a:r>
              <a:rPr sz="1200" dirty="0">
                <a:latin typeface="Times New Roman"/>
                <a:cs typeface="Times New Roman"/>
              </a:rPr>
              <a:t>настоящим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даю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согласие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оказание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мне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психолого-</a:t>
            </a:r>
            <a:r>
              <a:rPr sz="1200" dirty="0">
                <a:latin typeface="Times New Roman"/>
                <a:cs typeface="Times New Roman"/>
              </a:rPr>
              <a:t>педагогической,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медицинской</a:t>
            </a:r>
            <a:r>
              <a:rPr sz="1200" i="1" spc="9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социальной</a:t>
            </a:r>
            <a:r>
              <a:rPr sz="1200" i="1" spc="9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помощи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200" smtClean="0">
              <a:latin typeface="Times New Roman"/>
              <a:cs typeface="Times New Roman"/>
            </a:endParaRPr>
          </a:p>
          <a:p>
            <a:pPr marL="12700" algn="just">
              <a:lnSpc>
                <a:spcPts val="1150"/>
              </a:lnSpc>
              <a:tabLst>
                <a:tab pos="6784975" algn="l"/>
              </a:tabLst>
            </a:pPr>
            <a:r>
              <a:rPr sz="1200" smtClean="0">
                <a:latin typeface="Times New Roman"/>
                <a:cs typeface="Times New Roman"/>
              </a:rPr>
              <a:t>(</a:t>
            </a:r>
            <a:r>
              <a:rPr lang="ru-RU" sz="1200" dirty="0" smtClean="0">
                <a:latin typeface="Times New Roman"/>
                <a:cs typeface="Times New Roman"/>
              </a:rPr>
              <a:t>О</a:t>
            </a:r>
            <a:r>
              <a:rPr sz="1200" smtClean="0">
                <a:latin typeface="Times New Roman"/>
                <a:cs typeface="Times New Roman"/>
              </a:rPr>
              <a:t>О),</a:t>
            </a:r>
            <a:r>
              <a:rPr sz="1200" spc="-5" smtClean="0">
                <a:latin typeface="Times New Roman"/>
                <a:cs typeface="Times New Roman"/>
              </a:rPr>
              <a:t> </a:t>
            </a:r>
            <a:r>
              <a:rPr sz="1200" spc="-10" smtClean="0">
                <a:latin typeface="Times New Roman"/>
                <a:cs typeface="Times New Roman"/>
              </a:rPr>
              <a:t>находящимся </a:t>
            </a:r>
            <a:r>
              <a:rPr sz="1200" smtClean="0">
                <a:latin typeface="Times New Roman"/>
                <a:cs typeface="Times New Roman"/>
              </a:rPr>
              <a:t>по</a:t>
            </a:r>
            <a:r>
              <a:rPr sz="1200" spc="-20" smtClean="0">
                <a:latin typeface="Times New Roman"/>
                <a:cs typeface="Times New Roman"/>
              </a:rPr>
              <a:t> </a:t>
            </a:r>
            <a:r>
              <a:rPr sz="1200" smtClean="0">
                <a:latin typeface="Times New Roman"/>
                <a:cs typeface="Times New Roman"/>
              </a:rPr>
              <a:t>адресу: </a:t>
            </a:r>
            <a:r>
              <a:rPr sz="1200" u="sng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spc="-50" smtClean="0">
                <a:latin typeface="Times New Roman"/>
                <a:cs typeface="Times New Roman"/>
              </a:rPr>
              <a:t>.</a:t>
            </a:r>
            <a:endParaRPr sz="1200" smtClean="0">
              <a:latin typeface="Times New Roman"/>
              <a:cs typeface="Times New Roman"/>
            </a:endParaRPr>
          </a:p>
          <a:p>
            <a:pPr marL="12700" marR="38735" algn="just">
              <a:lnSpc>
                <a:spcPct val="80000"/>
              </a:lnSpc>
              <a:spcBef>
                <a:spcPts val="145"/>
              </a:spcBef>
            </a:pPr>
            <a:r>
              <a:rPr sz="1200" smtClean="0">
                <a:latin typeface="Times New Roman"/>
                <a:cs typeface="Times New Roman"/>
              </a:rPr>
              <a:t>Согласно</a:t>
            </a:r>
            <a:r>
              <a:rPr sz="1200" spc="484" smtClean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статьи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№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42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Федерального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закона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№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273–ФЗ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«Об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образовании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Российской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Федерации»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психолого- педагогическая, медицинская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социальная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помощь </a:t>
            </a:r>
            <a:r>
              <a:rPr sz="1200" spc="-10" dirty="0">
                <a:latin typeface="Times New Roman"/>
                <a:cs typeface="Times New Roman"/>
              </a:rPr>
              <a:t>включает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себя:</a:t>
            </a:r>
            <a:endParaRPr sz="1200">
              <a:latin typeface="Times New Roman"/>
              <a:cs typeface="Times New Roman"/>
            </a:endParaRPr>
          </a:p>
          <a:p>
            <a:pPr marL="12700" marR="38735" indent="172720" algn="just">
              <a:lnSpc>
                <a:spcPct val="80000"/>
              </a:lnSpc>
              <a:buAutoNum type="arabicParenR"/>
              <a:tabLst>
                <a:tab pos="185420" algn="l"/>
              </a:tabLst>
            </a:pPr>
            <a:r>
              <a:rPr sz="1200" spc="-25" dirty="0">
                <a:latin typeface="Times New Roman"/>
                <a:cs typeface="Times New Roman"/>
              </a:rPr>
              <a:t>психолого-</a:t>
            </a:r>
            <a:r>
              <a:rPr sz="1200" dirty="0">
                <a:latin typeface="Times New Roman"/>
                <a:cs typeface="Times New Roman"/>
              </a:rPr>
              <a:t>педагогическое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консультирование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обучающихся,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родителей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(законных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представителей)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педагогических работников;</a:t>
            </a:r>
            <a:endParaRPr sz="1200">
              <a:latin typeface="Times New Roman"/>
              <a:cs typeface="Times New Roman"/>
            </a:endParaRPr>
          </a:p>
          <a:p>
            <a:pPr marL="176530" indent="-163830" algn="just">
              <a:lnSpc>
                <a:spcPts val="1010"/>
              </a:lnSpc>
              <a:buAutoNum type="arabicParenR"/>
              <a:tabLst>
                <a:tab pos="176530" algn="l"/>
              </a:tabLst>
            </a:pPr>
            <a:r>
              <a:rPr sz="1200" spc="-10" dirty="0">
                <a:latin typeface="Times New Roman"/>
                <a:cs typeface="Times New Roman"/>
              </a:rPr>
              <a:t>коррекционно-развивающие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компенсирующие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занятия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обучающимися,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логопедическую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помощь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обучающимся;</a:t>
            </a:r>
            <a:endParaRPr sz="1200">
              <a:latin typeface="Times New Roman"/>
              <a:cs typeface="Times New Roman"/>
            </a:endParaRPr>
          </a:p>
          <a:p>
            <a:pPr marL="176530" indent="-163830" algn="just">
              <a:lnSpc>
                <a:spcPts val="1155"/>
              </a:lnSpc>
              <a:buAutoNum type="arabicParenR"/>
              <a:tabLst>
                <a:tab pos="176530" algn="l"/>
              </a:tabLst>
            </a:pPr>
            <a:r>
              <a:rPr sz="1200" spc="-10" dirty="0">
                <a:latin typeface="Times New Roman"/>
                <a:cs typeface="Times New Roman"/>
              </a:rPr>
              <a:t>комплекс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реабилитационных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других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медицинских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мероприятий;</a:t>
            </a:r>
            <a:endParaRPr sz="1200">
              <a:latin typeface="Times New Roman"/>
              <a:cs typeface="Times New Roman"/>
            </a:endParaRPr>
          </a:p>
          <a:p>
            <a:pPr marL="176530" indent="-163830" algn="just">
              <a:lnSpc>
                <a:spcPts val="1155"/>
              </a:lnSpc>
              <a:buAutoNum type="arabicParenR"/>
              <a:tabLst>
                <a:tab pos="176530" algn="l"/>
              </a:tabLst>
            </a:pPr>
            <a:r>
              <a:rPr sz="1200" dirty="0">
                <a:latin typeface="Times New Roman"/>
                <a:cs typeface="Times New Roman"/>
              </a:rPr>
              <a:t>помощь </a:t>
            </a:r>
            <a:r>
              <a:rPr sz="1200" spc="-10" dirty="0">
                <a:latin typeface="Times New Roman"/>
                <a:cs typeface="Times New Roman"/>
              </a:rPr>
              <a:t>обучающимся</a:t>
            </a:r>
            <a:r>
              <a:rPr sz="1200" dirty="0">
                <a:latin typeface="Times New Roman"/>
                <a:cs typeface="Times New Roman"/>
              </a:rPr>
              <a:t> в</a:t>
            </a:r>
            <a:r>
              <a:rPr sz="1200" spc="-10" dirty="0">
                <a:latin typeface="Times New Roman"/>
                <a:cs typeface="Times New Roman"/>
              </a:rPr>
              <a:t> профориентации,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получении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профессии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социальной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адаптации.</a:t>
            </a:r>
            <a:endParaRPr sz="1200">
              <a:latin typeface="Times New Roman"/>
              <a:cs typeface="Times New Roman"/>
            </a:endParaRPr>
          </a:p>
          <a:p>
            <a:pPr marL="12700" marR="40005" algn="just">
              <a:lnSpc>
                <a:spcPts val="1150"/>
              </a:lnSpc>
              <a:spcBef>
                <a:spcPts val="135"/>
              </a:spcBef>
            </a:pPr>
            <a:endParaRPr lang="ru-RU" sz="1200" dirty="0" smtClean="0">
              <a:latin typeface="Times New Roman"/>
              <a:cs typeface="Times New Roman"/>
            </a:endParaRPr>
          </a:p>
          <a:p>
            <a:pPr marL="12700" marR="40005" algn="just">
              <a:lnSpc>
                <a:spcPts val="1150"/>
              </a:lnSpc>
              <a:spcBef>
                <a:spcPts val="135"/>
              </a:spcBef>
            </a:pPr>
            <a:r>
              <a:rPr sz="1200" smtClean="0">
                <a:latin typeface="Times New Roman"/>
                <a:cs typeface="Times New Roman"/>
              </a:rPr>
              <a:t>Настоящее</a:t>
            </a:r>
            <a:r>
              <a:rPr sz="1200" spc="45" smtClean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согласие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вступает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силу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дня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подписания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действует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течение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всего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периода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обучения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учреждении</a:t>
            </a:r>
            <a:r>
              <a:rPr sz="1200" spc="-10">
                <a:latin typeface="Times New Roman"/>
                <a:cs typeface="Times New Roman"/>
              </a:rPr>
              <a:t>. </a:t>
            </a:r>
            <a:endParaRPr lang="ru-RU" sz="1200" spc="-10" dirty="0" smtClean="0">
              <a:latin typeface="Times New Roman"/>
              <a:cs typeface="Times New Roman"/>
            </a:endParaRPr>
          </a:p>
          <a:p>
            <a:pPr marL="12700" marR="40005" algn="just">
              <a:lnSpc>
                <a:spcPts val="1150"/>
              </a:lnSpc>
              <a:spcBef>
                <a:spcPts val="135"/>
              </a:spcBef>
            </a:pPr>
            <a:endParaRPr lang="ru-RU" sz="1200" spc="-10" dirty="0">
              <a:latin typeface="Times New Roman"/>
              <a:cs typeface="Times New Roman"/>
            </a:endParaRPr>
          </a:p>
          <a:p>
            <a:pPr marL="12700" marR="40005" algn="just">
              <a:lnSpc>
                <a:spcPts val="1150"/>
              </a:lnSpc>
              <a:spcBef>
                <a:spcPts val="135"/>
              </a:spcBef>
            </a:pPr>
            <a:r>
              <a:rPr sz="1200" smtClean="0">
                <a:latin typeface="Times New Roman"/>
                <a:cs typeface="Times New Roman"/>
              </a:rPr>
              <a:t>Согласие</a:t>
            </a:r>
            <a:r>
              <a:rPr sz="1200" spc="100" smtClean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может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быть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отозвано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путем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предоставления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образовательное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учреждение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заявления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письменной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форме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в </a:t>
            </a:r>
            <a:r>
              <a:rPr sz="1200" dirty="0">
                <a:latin typeface="Times New Roman"/>
                <a:cs typeface="Times New Roman"/>
              </a:rPr>
              <a:t>соответствии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требованиями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законодательства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Российской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Федерации.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80"/>
              </a:spcBef>
              <a:tabLst>
                <a:tab pos="3051175" algn="l"/>
              </a:tabLst>
            </a:pPr>
            <a:r>
              <a:rPr sz="1200" dirty="0">
                <a:latin typeface="Times New Roman"/>
                <a:cs typeface="Times New Roman"/>
              </a:rPr>
              <a:t>Дата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заполнения: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</a:t>
            </a:r>
            <a:r>
              <a:rPr sz="1200" u="sng" spc="4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</a:t>
            </a:r>
            <a:r>
              <a:rPr sz="1200" spc="-50" dirty="0">
                <a:latin typeface="Times New Roman"/>
                <a:cs typeface="Times New Roman"/>
              </a:rPr>
              <a:t>»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u="sng" spc="3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</a:t>
            </a:r>
            <a:r>
              <a:rPr sz="1200" spc="-25" dirty="0">
                <a:latin typeface="Times New Roman"/>
                <a:cs typeface="Times New Roman"/>
              </a:rPr>
              <a:t>г.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865"/>
              </a:spcBef>
              <a:tabLst>
                <a:tab pos="1198245" algn="l"/>
                <a:tab pos="3409315" algn="l"/>
              </a:tabLst>
            </a:pPr>
            <a:r>
              <a:rPr sz="1200" spc="-50" dirty="0">
                <a:latin typeface="Times New Roman"/>
                <a:cs typeface="Times New Roman"/>
              </a:rPr>
              <a:t>/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/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 marL="391795">
              <a:lnSpc>
                <a:spcPts val="1295"/>
              </a:lnSpc>
              <a:tabLst>
                <a:tab pos="3256279" algn="l"/>
              </a:tabLst>
            </a:pPr>
            <a:r>
              <a:rPr sz="1200" spc="-10" dirty="0">
                <a:latin typeface="Times New Roman"/>
                <a:cs typeface="Times New Roman"/>
              </a:rPr>
              <a:t>(подпись)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(Ф.И.О.)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0291" y="57403"/>
            <a:ext cx="13182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i="1" dirty="0">
                <a:latin typeface="Arial"/>
                <a:cs typeface="Arial"/>
              </a:rPr>
              <a:t>*****после</a:t>
            </a:r>
            <a:r>
              <a:rPr sz="800" b="1" i="1" spc="-25" dirty="0">
                <a:latin typeface="Arial"/>
                <a:cs typeface="Arial"/>
              </a:rPr>
              <a:t> </a:t>
            </a:r>
            <a:r>
              <a:rPr sz="800" b="1" i="1" dirty="0">
                <a:latin typeface="Arial"/>
                <a:cs typeface="Arial"/>
              </a:rPr>
              <a:t>15</a:t>
            </a:r>
            <a:r>
              <a:rPr sz="800" b="1" i="1" spc="-20" dirty="0">
                <a:latin typeface="Arial"/>
                <a:cs typeface="Arial"/>
              </a:rPr>
              <a:t> </a:t>
            </a:r>
            <a:r>
              <a:rPr sz="800" b="1" i="1" spc="-10" dirty="0">
                <a:latin typeface="Arial"/>
                <a:cs typeface="Arial"/>
              </a:rPr>
              <a:t>лет…………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83060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9380" algn="ctr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Направления</a:t>
            </a:r>
            <a:r>
              <a:rPr spc="-5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tx2">
                    <a:lumMod val="75000"/>
                  </a:schemeClr>
                </a:solidFill>
              </a:rPr>
              <a:t>организации</a:t>
            </a:r>
            <a:r>
              <a:rPr spc="-5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25" dirty="0">
                <a:solidFill>
                  <a:schemeClr val="tx2">
                    <a:lumMod val="75000"/>
                  </a:schemeClr>
                </a:solidFill>
              </a:rPr>
              <a:t>психолого-</a:t>
            </a: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педагогического</a:t>
            </a:r>
          </a:p>
          <a:p>
            <a:pPr marL="119380" algn="ctr">
              <a:lnSpc>
                <a:spcPct val="100000"/>
              </a:lnSpc>
            </a:pP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сопровождения</a:t>
            </a:r>
            <a:r>
              <a:rPr spc="-15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детей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5317997" y="812418"/>
            <a:ext cx="3683000" cy="1790064"/>
            <a:chOff x="5317997" y="812418"/>
            <a:chExt cx="3683000" cy="1790064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" name="object 6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3682492" y="0"/>
                  </a:moveTo>
                  <a:lnTo>
                    <a:pt x="0" y="0"/>
                  </a:lnTo>
                  <a:lnTo>
                    <a:pt x="0" y="1789810"/>
                  </a:lnTo>
                  <a:lnTo>
                    <a:pt x="3682492" y="1789810"/>
                  </a:lnTo>
                  <a:lnTo>
                    <a:pt x="3682492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0" y="1789810"/>
                  </a:moveTo>
                  <a:lnTo>
                    <a:pt x="3682492" y="1789810"/>
                  </a:lnTo>
                  <a:lnTo>
                    <a:pt x="3682492" y="0"/>
                  </a:lnTo>
                  <a:lnTo>
                    <a:pt x="0" y="0"/>
                  </a:lnTo>
                  <a:lnTo>
                    <a:pt x="0" y="1789810"/>
                  </a:lnTo>
                  <a:close/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76212" y="812419"/>
            <a:ext cx="2281555" cy="18697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60"/>
              </a:spcBef>
            </a:pPr>
            <a:endParaRPr sz="1200" smtClean="0">
              <a:latin typeface="Times New Roman"/>
              <a:cs typeface="Times New Roman"/>
            </a:endParaRPr>
          </a:p>
          <a:p>
            <a:pPr marL="435609" marR="429895" indent="-635" algn="ctr">
              <a:lnSpc>
                <a:spcPts val="138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мониторинга психологического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состояния</a:t>
            </a:r>
            <a:r>
              <a:rPr sz="1200" b="1" i="1" spc="-7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r>
              <a:rPr sz="12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endParaRPr lang="ru-RU" sz="1200" b="1" spc="-25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6026" y="812419"/>
            <a:ext cx="2263775" cy="18027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Times New Roman"/>
              <a:cs typeface="Times New Roman"/>
            </a:endParaRPr>
          </a:p>
          <a:p>
            <a:pPr marL="635" algn="ctr">
              <a:lnSpc>
                <a:spcPts val="141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Реализация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069" marR="44450" indent="-635" algn="ctr">
              <a:lnSpc>
                <a:spcPct val="95900"/>
              </a:lnSpc>
              <a:spcBef>
                <a:spcPts val="30"/>
              </a:spcBef>
            </a:pP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основных</a:t>
            </a:r>
            <a:r>
              <a:rPr sz="1200" b="1" i="1" spc="-5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направлений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психолого-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педагогического сопровождения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sz="1200" b="1" spc="5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период</a:t>
            </a:r>
            <a:r>
              <a:rPr sz="1200" b="1" spc="-5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обучения</a:t>
            </a:r>
            <a:endParaRPr lang="ru-RU" sz="1200" b="1" spc="-10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069" marR="44450" indent="-635" algn="ctr">
              <a:lnSpc>
                <a:spcPct val="95900"/>
              </a:lnSpc>
              <a:spcBef>
                <a:spcPts val="30"/>
              </a:spcBef>
            </a:pPr>
            <a:endParaRPr lang="ru-RU" sz="1200" b="1" spc="-1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069" marR="44450" indent="-635" algn="ctr">
              <a:lnSpc>
                <a:spcPct val="95900"/>
              </a:lnSpc>
              <a:spcBef>
                <a:spcPts val="30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81141" y="984630"/>
            <a:ext cx="316928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R="5080" algn="ctr">
              <a:lnSpc>
                <a:spcPts val="1380"/>
              </a:lnSpc>
              <a:spcBef>
                <a:spcPts val="195"/>
              </a:spcBef>
              <a:tabLst>
                <a:tab pos="1504315" algn="l"/>
              </a:tabLst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</a:t>
            </a:r>
            <a:r>
              <a:rPr sz="12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мероприятий, направленных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формирование</a:t>
            </a:r>
            <a:r>
              <a:rPr sz="1200" b="1" spc="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организации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57697" y="1510410"/>
            <a:ext cx="341566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560830" marR="5080" indent="-1561465">
              <a:lnSpc>
                <a:spcPts val="1380"/>
              </a:lnSpc>
              <a:spcBef>
                <a:spcPts val="195"/>
              </a:spcBef>
              <a:tabLst>
                <a:tab pos="1249045" algn="l"/>
                <a:tab pos="2781935" algn="l"/>
              </a:tabLst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 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4021" y="1860880"/>
            <a:ext cx="2804795" cy="55943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R="5080" algn="ctr">
              <a:lnSpc>
                <a:spcPts val="1380"/>
              </a:lnSpc>
              <a:spcBef>
                <a:spcPts val="195"/>
              </a:spcBef>
            </a:pP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sz="1200" b="1" i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i="1" spc="-4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sz="1200" b="1" i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психологического</a:t>
            </a:r>
            <a:r>
              <a:rPr sz="1200" b="1" i="1" spc="-5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sz="1200" b="1" i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sz="12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6855" y="2900502"/>
            <a:ext cx="2222500" cy="1790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109855" rIns="0" bIns="0" rtlCol="0">
            <a:spAutoFit/>
          </a:bodyPr>
          <a:lstStyle/>
          <a:p>
            <a:pPr marL="89535" marR="83185" indent="-1905" algn="ctr">
              <a:lnSpc>
                <a:spcPts val="1380"/>
              </a:lnSpc>
              <a:spcBef>
                <a:spcPts val="865"/>
              </a:spcBef>
            </a:pP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Оказание</a:t>
            </a:r>
            <a:r>
              <a:rPr sz="1200" b="1" i="1" spc="3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экстренной психологической</a:t>
            </a:r>
            <a:r>
              <a:rPr sz="1200" b="1" i="1" spc="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помощи, психологической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02565" marR="196215" algn="ctr">
              <a:lnSpc>
                <a:spcPts val="1380"/>
              </a:lnSpc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коррекции</a:t>
            </a:r>
            <a:r>
              <a:rPr sz="1200" b="1" i="1" spc="-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поддержки детям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146050" marR="140335" indent="635" algn="ctr">
              <a:lnSpc>
                <a:spcPts val="138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членам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их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семей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очном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дистанционном режиме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07258" y="2900502"/>
            <a:ext cx="2361565" cy="17129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977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" algn="ctr">
              <a:lnSpc>
                <a:spcPts val="141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367665" marR="359410" indent="-1270" algn="ctr">
              <a:lnSpc>
                <a:spcPct val="95900"/>
              </a:lnSpc>
              <a:spcBef>
                <a:spcPts val="30"/>
              </a:spcBef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сетевого</a:t>
            </a:r>
            <a:r>
              <a:rPr sz="1200" b="1" i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и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межведомственного взаимодействия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ts val="1380"/>
              </a:lnSpc>
              <a:spcBef>
                <a:spcPts val="35"/>
              </a:spcBef>
            </a:pP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оказания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необходимой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помощи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поддержки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r>
              <a:rPr sz="12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ts val="1380"/>
              </a:lnSpc>
              <a:spcBef>
                <a:spcPts val="35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66639" y="2900502"/>
            <a:ext cx="3623310" cy="16305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95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Times New Roman"/>
              <a:cs typeface="Times New Roman"/>
            </a:endParaRPr>
          </a:p>
          <a:p>
            <a:pPr marL="1905" algn="ctr">
              <a:lnSpc>
                <a:spcPts val="1410"/>
              </a:lnSpc>
              <a:spcBef>
                <a:spcPts val="5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Обеспечение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540" algn="ctr">
              <a:lnSpc>
                <a:spcPts val="1380"/>
              </a:lnSpc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информирования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319405" marR="269240" algn="ctr">
              <a:lnSpc>
                <a:spcPts val="1380"/>
              </a:lnSpc>
              <a:spcBef>
                <a:spcPts val="65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sz="12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СВО,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членов</a:t>
            </a:r>
            <a:r>
              <a:rPr sz="1200" b="1" spc="-6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их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семей,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педагогических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работников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705" marR="44450" algn="ctr">
              <a:lnSpc>
                <a:spcPts val="138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 организации</a:t>
            </a:r>
            <a:r>
              <a:rPr sz="1200" b="1" spc="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возможности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4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ресурсах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получения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3175" algn="ctr">
              <a:lnSpc>
                <a:spcPts val="1315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помощи,</a:t>
            </a:r>
            <a:r>
              <a:rPr sz="1200" b="1" spc="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психолого-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педагогической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540" algn="ctr">
              <a:lnSpc>
                <a:spcPts val="141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поддержки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84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Проведение</a:t>
            </a:r>
            <a:r>
              <a:rPr spc="-25" dirty="0"/>
              <a:t> </a:t>
            </a:r>
            <a:r>
              <a:rPr spc="-10" dirty="0"/>
              <a:t>мониторинга</a:t>
            </a:r>
            <a:r>
              <a:rPr spc="10" dirty="0"/>
              <a:t> </a:t>
            </a:r>
            <a:r>
              <a:rPr spc="-20" dirty="0"/>
              <a:t>психологического</a:t>
            </a:r>
            <a:r>
              <a:rPr spc="-25" dirty="0"/>
              <a:t> </a:t>
            </a:r>
            <a:r>
              <a:rPr spc="-10" dirty="0"/>
              <a:t>состояния</a:t>
            </a:r>
            <a:r>
              <a:rPr dirty="0"/>
              <a:t> </a:t>
            </a:r>
            <a:r>
              <a:rPr spc="-10" dirty="0"/>
              <a:t>детей </a:t>
            </a:r>
            <a:r>
              <a:rPr dirty="0"/>
              <a:t>ветеранов</a:t>
            </a:r>
            <a:r>
              <a:rPr spc="-55" dirty="0"/>
              <a:t> </a:t>
            </a:r>
            <a:r>
              <a:rPr spc="-10" dirty="0"/>
              <a:t>(участников)</a:t>
            </a:r>
            <a:r>
              <a:rPr spc="-40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1350" y="3085464"/>
            <a:ext cx="6225540" cy="0"/>
          </a:xfrm>
          <a:custGeom>
            <a:avLst/>
            <a:gdLst/>
            <a:ahLst/>
            <a:cxnLst/>
            <a:rect l="l" t="t" r="r" b="b"/>
            <a:pathLst>
              <a:path w="6225540">
                <a:moveTo>
                  <a:pt x="0" y="0"/>
                </a:moveTo>
                <a:lnTo>
                  <a:pt x="6225540" y="0"/>
                </a:lnTo>
              </a:path>
            </a:pathLst>
          </a:custGeom>
          <a:ln w="96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1350" y="3451225"/>
            <a:ext cx="4964430" cy="0"/>
          </a:xfrm>
          <a:custGeom>
            <a:avLst/>
            <a:gdLst/>
            <a:ahLst/>
            <a:cxnLst/>
            <a:rect l="l" t="t" r="r" b="b"/>
            <a:pathLst>
              <a:path w="4964430">
                <a:moveTo>
                  <a:pt x="0" y="0"/>
                </a:moveTo>
                <a:lnTo>
                  <a:pt x="4964125" y="0"/>
                </a:lnTo>
              </a:path>
            </a:pathLst>
          </a:custGeom>
          <a:ln w="96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650" y="730122"/>
            <a:ext cx="8509635" cy="39094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ОТКАЗ</a:t>
            </a:r>
            <a:r>
              <a:rPr sz="11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РОДИТЕЛЯ</a:t>
            </a:r>
            <a:r>
              <a:rPr sz="11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(законного</a:t>
            </a:r>
            <a:r>
              <a:rPr sz="1100" b="1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представителя)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1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ПРЕДОСТАВЛЕНИЯ</a:t>
            </a:r>
            <a:r>
              <a:rPr sz="1100" b="1" spc="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ПСИХОЛОГО-ПЕДАГОГИЧЕСКОЙ</a:t>
            </a:r>
            <a:r>
              <a:rPr sz="11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C00000"/>
                </a:solidFill>
                <a:latin typeface="Arial"/>
                <a:cs typeface="Arial"/>
              </a:rPr>
              <a:t>ПОМОЩИ</a:t>
            </a:r>
            <a:r>
              <a:rPr sz="11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00000"/>
                </a:solidFill>
                <a:latin typeface="Arial"/>
                <a:cs typeface="Arial"/>
              </a:rPr>
              <a:t>ОБУЧАЮЩИМСЯ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Arial"/>
              <a:cs typeface="Arial"/>
            </a:endParaRPr>
          </a:p>
          <a:p>
            <a:pPr marL="12700" marR="7620" algn="just">
              <a:lnSpc>
                <a:spcPct val="100000"/>
              </a:lnSpc>
              <a:tabLst>
                <a:tab pos="1815464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(наименование</a:t>
            </a:r>
            <a:r>
              <a:rPr sz="1200" spc="2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ОО)</a:t>
            </a:r>
            <a:r>
              <a:rPr sz="1200" spc="2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2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соответствии</a:t>
            </a:r>
            <a:r>
              <a:rPr sz="1200" spc="2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2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ч.12</a:t>
            </a:r>
            <a:r>
              <a:rPr sz="1200" spc="2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ст.8</a:t>
            </a:r>
            <a:r>
              <a:rPr sz="1200" spc="2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Федерального</a:t>
            </a:r>
            <a:r>
              <a:rPr sz="1200" spc="2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закона</a:t>
            </a:r>
            <a:r>
              <a:rPr sz="1200" spc="20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«Об</a:t>
            </a:r>
            <a:r>
              <a:rPr sz="1200" spc="2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образовании</a:t>
            </a:r>
            <a:r>
              <a:rPr sz="1200" spc="2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 Российской</a:t>
            </a:r>
            <a:r>
              <a:rPr sz="1200" spc="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Федерации»</a:t>
            </a:r>
            <a:r>
              <a:rPr sz="1200" spc="17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№273-ФЗ</a:t>
            </a:r>
            <a:r>
              <a:rPr sz="1200" spc="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</a:t>
            </a:r>
            <a:r>
              <a:rPr sz="1200" spc="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26.12.2012</a:t>
            </a:r>
            <a:r>
              <a:rPr sz="1200" spc="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г.</a:t>
            </a:r>
            <a:r>
              <a:rPr sz="1200" spc="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реализует</a:t>
            </a:r>
            <a:r>
              <a:rPr sz="1200" spc="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полномочия</a:t>
            </a:r>
            <a:r>
              <a:rPr sz="1200" spc="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органов</a:t>
            </a:r>
            <a:r>
              <a:rPr sz="1200" spc="165" dirty="0">
                <a:latin typeface="Microsoft Sans Serif"/>
                <a:cs typeface="Microsoft Sans Serif"/>
              </a:rPr>
              <a:t> </a:t>
            </a:r>
            <a:r>
              <a:rPr sz="1200">
                <a:latin typeface="Microsoft Sans Serif"/>
                <a:cs typeface="Microsoft Sans Serif"/>
              </a:rPr>
              <a:t>власти</a:t>
            </a:r>
            <a:r>
              <a:rPr sz="1200" spc="170">
                <a:latin typeface="Microsoft Sans Serif"/>
                <a:cs typeface="Microsoft Sans Serif"/>
              </a:rPr>
              <a:t> </a:t>
            </a:r>
            <a:r>
              <a:rPr lang="ru-RU" sz="1200" dirty="0" smtClean="0">
                <a:latin typeface="Microsoft Sans Serif"/>
                <a:cs typeface="Microsoft Sans Serif"/>
              </a:rPr>
              <a:t>Чувашской Республики </a:t>
            </a:r>
            <a:r>
              <a:rPr sz="1200" spc="-50" smtClean="0">
                <a:latin typeface="Microsoft Sans Serif"/>
                <a:cs typeface="Microsoft Sans Serif"/>
              </a:rPr>
              <a:t>в </a:t>
            </a:r>
            <a:r>
              <a:rPr sz="1200" spc="-10" dirty="0">
                <a:latin typeface="Microsoft Sans Serif"/>
                <a:cs typeface="Microsoft Sans Serif"/>
              </a:rPr>
              <a:t>организации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предоставления </a:t>
            </a:r>
            <a:r>
              <a:rPr sz="1200" spc="-20" dirty="0">
                <a:latin typeface="Microsoft Sans Serif"/>
                <a:cs typeface="Microsoft Sans Serif"/>
              </a:rPr>
              <a:t>психолого-педагогической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помощи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обучающимся.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tabLst>
                <a:tab pos="5567045" algn="l"/>
              </a:tabLst>
            </a:pP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 соответствии</a:t>
            </a:r>
            <a:r>
              <a:rPr sz="1200" dirty="0">
                <a:latin typeface="Microsoft Sans Serif"/>
                <a:cs typeface="Microsoft Sans Serif"/>
              </a:rPr>
              <a:t> с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ч.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1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ст.42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Федерального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закона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«Об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образовании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Российской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Федерации»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№273-</a:t>
            </a:r>
            <a:r>
              <a:rPr sz="1200" spc="-75" dirty="0">
                <a:latin typeface="Microsoft Sans Serif"/>
                <a:cs typeface="Microsoft Sans Serif"/>
              </a:rPr>
              <a:t>ФЗ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26.12.2012 </a:t>
            </a:r>
            <a:r>
              <a:rPr sz="1200" spc="-25" dirty="0">
                <a:latin typeface="Microsoft Sans Serif"/>
                <a:cs typeface="Microsoft Sans Serif"/>
              </a:rPr>
              <a:t>г. </a:t>
            </a:r>
            <a:r>
              <a:rPr sz="1200" dirty="0">
                <a:latin typeface="Microsoft Sans Serif"/>
                <a:cs typeface="Microsoft Sans Serif"/>
              </a:rPr>
              <a:t>такую</a:t>
            </a:r>
            <a:r>
              <a:rPr sz="1200" spc="35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помощь</a:t>
            </a:r>
            <a:r>
              <a:rPr sz="1200" spc="34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осуществляет</a:t>
            </a:r>
            <a:r>
              <a:rPr sz="1200" spc="350" dirty="0">
                <a:latin typeface="Microsoft Sans Serif"/>
                <a:cs typeface="Microsoft Sans Serif"/>
              </a:rPr>
              <a:t>  </a:t>
            </a:r>
            <a:r>
              <a:rPr sz="1200" spc="-30" dirty="0">
                <a:latin typeface="Microsoft Sans Serif"/>
                <a:cs typeface="Microsoft Sans Serif"/>
              </a:rPr>
              <a:t>педагог-</a:t>
            </a:r>
            <a:r>
              <a:rPr sz="1200" dirty="0">
                <a:latin typeface="Microsoft Sans Serif"/>
                <a:cs typeface="Microsoft Sans Serif"/>
              </a:rPr>
              <a:t>психолог</a:t>
            </a:r>
            <a:r>
              <a:rPr sz="1200" spc="850" dirty="0">
                <a:latin typeface="Microsoft Sans Serif"/>
                <a:cs typeface="Microsoft Sans Serif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(наименование</a:t>
            </a:r>
            <a:r>
              <a:rPr sz="1200" spc="21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ОО)</a:t>
            </a:r>
            <a:r>
              <a:rPr sz="1200" spc="21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по</a:t>
            </a:r>
            <a:r>
              <a:rPr sz="1200" spc="21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следующим </a:t>
            </a:r>
            <a:r>
              <a:rPr sz="1200" spc="-10" dirty="0">
                <a:latin typeface="Microsoft Sans Serif"/>
                <a:cs typeface="Microsoft Sans Serif"/>
              </a:rPr>
              <a:t>направлениям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деятельности: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просвещение,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профилактику,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диагностику,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консультирование,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развитие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коррекцию.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R="6985" algn="r">
              <a:lnSpc>
                <a:spcPct val="100000"/>
              </a:lnSpc>
            </a:pP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соответствии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ч.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3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ст.</a:t>
            </a:r>
            <a:r>
              <a:rPr sz="1200" spc="3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42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Федерального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закона</a:t>
            </a:r>
            <a:r>
              <a:rPr sz="1200" spc="3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«Об</a:t>
            </a:r>
            <a:r>
              <a:rPr sz="1200" spc="3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образовании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Российской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Федерации»</a:t>
            </a:r>
            <a:r>
              <a:rPr sz="1200" spc="345" dirty="0">
                <a:latin typeface="Microsoft Sans Serif"/>
                <a:cs typeface="Microsoft Sans Serif"/>
              </a:rPr>
              <a:t> </a:t>
            </a:r>
            <a:r>
              <a:rPr sz="1200" spc="80" dirty="0">
                <a:latin typeface="Microsoft Sans Serif"/>
                <a:cs typeface="Microsoft Sans Serif"/>
              </a:rPr>
              <a:t>№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273-</a:t>
            </a:r>
            <a:r>
              <a:rPr sz="1200" dirty="0">
                <a:latin typeface="Microsoft Sans Serif"/>
                <a:cs typeface="Microsoft Sans Serif"/>
              </a:rPr>
              <a:t>ФЗ,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я,</a:t>
            </a:r>
            <a:endParaRPr sz="1200">
              <a:latin typeface="Microsoft Sans Serif"/>
              <a:cs typeface="Microsoft Sans Serif"/>
            </a:endParaRPr>
          </a:p>
          <a:p>
            <a:pPr marL="12700" marR="5080" indent="6746240" algn="r">
              <a:lnSpc>
                <a:spcPct val="100000"/>
              </a:lnSpc>
              <a:tabLst>
                <a:tab pos="1205865" algn="l"/>
                <a:tab pos="1975485" algn="l"/>
                <a:tab pos="3033395" algn="l"/>
                <a:tab pos="3329304" algn="l"/>
                <a:tab pos="4623435" algn="l"/>
                <a:tab pos="6621780" algn="l"/>
                <a:tab pos="7332345" algn="l"/>
                <a:tab pos="7799705" algn="l"/>
                <a:tab pos="792924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(Ф.И.О.</a:t>
            </a:r>
            <a:r>
              <a:rPr sz="1200">
                <a:latin typeface="Microsoft Sans Serif"/>
                <a:cs typeface="Microsoft Sans Serif"/>
              </a:rPr>
              <a:t>	</a:t>
            </a:r>
            <a:r>
              <a:rPr lang="ru-RU" sz="1200" dirty="0" smtClean="0">
                <a:latin typeface="Microsoft Sans Serif"/>
                <a:cs typeface="Microsoft Sans Serif"/>
              </a:rPr>
              <a:t> </a:t>
            </a:r>
            <a:r>
              <a:rPr sz="1200" spc="-30" smtClean="0">
                <a:latin typeface="Microsoft Sans Serif"/>
                <a:cs typeface="Microsoft Sans Serif"/>
              </a:rPr>
              <a:t>законного </a:t>
            </a:r>
            <a:r>
              <a:rPr sz="1200" spc="-10" dirty="0">
                <a:latin typeface="Microsoft Sans Serif"/>
                <a:cs typeface="Microsoft Sans Serif"/>
              </a:rPr>
              <a:t>представителя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ребенка)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отказываюсь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5" dirty="0">
                <a:latin typeface="Microsoft Sans Serif"/>
                <a:cs typeface="Microsoft Sans Serif"/>
              </a:rPr>
              <a:t>от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предоставления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психолого-</a:t>
            </a:r>
            <a:r>
              <a:rPr sz="1200" spc="-10" dirty="0">
                <a:latin typeface="Microsoft Sans Serif"/>
                <a:cs typeface="Microsoft Sans Serif"/>
              </a:rPr>
              <a:t>педагогической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помощи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моему</a:t>
            </a:r>
            <a:r>
              <a:rPr sz="1200" dirty="0">
                <a:latin typeface="Microsoft Sans Serif"/>
                <a:cs typeface="Microsoft Sans Serif"/>
              </a:rPr>
              <a:t>		</a:t>
            </a:r>
            <a:r>
              <a:rPr sz="1200" spc="-25" dirty="0">
                <a:latin typeface="Microsoft Sans Serif"/>
                <a:cs typeface="Microsoft Sans Serif"/>
              </a:rPr>
              <a:t>ребенку</a:t>
            </a:r>
            <a:endParaRPr sz="1200">
              <a:latin typeface="Microsoft Sans Serif"/>
              <a:cs typeface="Microsoft Sans Serif"/>
            </a:endParaRPr>
          </a:p>
          <a:p>
            <a:pPr marR="7620" algn="r">
              <a:lnSpc>
                <a:spcPct val="100000"/>
              </a:lnSpc>
              <a:tabLst>
                <a:tab pos="827405" algn="l"/>
                <a:tab pos="1757680" algn="l"/>
                <a:tab pos="312928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(Ф.И.О.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ребенка)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обучающемуся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0" dirty="0">
                <a:latin typeface="Microsoft Sans Serif"/>
                <a:cs typeface="Microsoft Sans Serif"/>
              </a:rPr>
              <a:t>в</a:t>
            </a:r>
            <a:endParaRPr sz="12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200" spc="-20" dirty="0">
                <a:latin typeface="Microsoft Sans Serif"/>
                <a:cs typeface="Microsoft Sans Serif"/>
              </a:rPr>
              <a:t>вышеуказанном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образовательном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учреждении.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dirty="0">
                <a:latin typeface="Microsoft Sans Serif"/>
                <a:cs typeface="Microsoft Sans Serif"/>
              </a:rPr>
              <a:t>Я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проинформирован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полном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объѐме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процедуре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видах</a:t>
            </a:r>
            <a:r>
              <a:rPr sz="1200" spc="-20" dirty="0">
                <a:latin typeface="Microsoft Sans Serif"/>
                <a:cs typeface="Microsoft Sans Serif"/>
              </a:rPr>
              <a:t> психолого-педагогической</a:t>
            </a:r>
            <a:r>
              <a:rPr sz="1200" dirty="0">
                <a:latin typeface="Microsoft Sans Serif"/>
                <a:cs typeface="Microsoft Sans Serif"/>
              </a:rPr>
              <a:t> помощи,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также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том,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что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несу </a:t>
            </a:r>
            <a:r>
              <a:rPr sz="1200" dirty="0">
                <a:latin typeface="Microsoft Sans Serif"/>
                <a:cs typeface="Microsoft Sans Serif"/>
              </a:rPr>
              <a:t>ответственность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за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последствия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такого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отказа</a:t>
            </a:r>
            <a:r>
              <a:rPr sz="1200">
                <a:latin typeface="Microsoft Sans Serif"/>
                <a:cs typeface="Microsoft Sans Serif"/>
              </a:rPr>
              <a:t>.</a:t>
            </a:r>
            <a:r>
              <a:rPr sz="1200" spc="55">
                <a:latin typeface="Microsoft Sans Serif"/>
                <a:cs typeface="Microsoft Sans Serif"/>
              </a:rPr>
              <a:t> </a:t>
            </a:r>
            <a:endParaRPr lang="ru-RU" sz="1200" spc="55" dirty="0" smtClean="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mtClean="0">
                <a:latin typeface="Microsoft Sans Serif"/>
                <a:cs typeface="Microsoft Sans Serif"/>
              </a:rPr>
              <a:t>Отказ</a:t>
            </a:r>
            <a:r>
              <a:rPr sz="1200" spc="60" smtClean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может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быть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отозван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мною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любое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время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основании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моего письменного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заявления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согласии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предоставление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такой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помощи.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8650" y="4693411"/>
            <a:ext cx="15754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62100" algn="l"/>
              </a:tabLst>
            </a:pPr>
            <a:r>
              <a:rPr sz="1100" dirty="0">
                <a:latin typeface="Microsoft Sans Serif"/>
                <a:cs typeface="Microsoft Sans Serif"/>
              </a:rPr>
              <a:t>Дата 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43483" y="4693411"/>
            <a:ext cx="29343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55139" algn="l"/>
                <a:tab pos="2921000" algn="l"/>
              </a:tabLst>
            </a:pPr>
            <a:r>
              <a:rPr sz="1100" dirty="0">
                <a:latin typeface="Microsoft Sans Serif"/>
                <a:cs typeface="Microsoft Sans Serif"/>
              </a:rPr>
              <a:t>Подпись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родителя 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100" spc="-50" dirty="0">
                <a:latin typeface="Microsoft Sans Serif"/>
                <a:cs typeface="Microsoft Sans Serif"/>
              </a:rPr>
              <a:t>/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2400" y="133350"/>
            <a:ext cx="8815832" cy="48145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Муниципальное 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бюджетное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общеобразовательное учреждение</a:t>
            </a:r>
            <a:r>
              <a:rPr sz="1000" b="1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«Средняя</a:t>
            </a:r>
            <a:r>
              <a:rPr sz="1000" b="1" spc="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школа</a:t>
            </a:r>
            <a:r>
              <a:rPr sz="10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ХХХХХХХ»</a:t>
            </a:r>
            <a:endParaRPr sz="1000">
              <a:latin typeface="Times New Roman"/>
              <a:cs typeface="Times New Roman"/>
            </a:endParaRPr>
          </a:p>
          <a:p>
            <a:pPr marR="1905" algn="ctr">
              <a:lnSpc>
                <a:spcPct val="100000"/>
              </a:lnSpc>
            </a:pP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------------------------------------------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spc="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10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</a:t>
            </a:r>
            <a:r>
              <a:rPr sz="10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-------</a:t>
            </a:r>
            <a:r>
              <a:rPr sz="1000" b="1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--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ПРИКАЗ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7089140" algn="l"/>
              </a:tabLst>
            </a:pPr>
            <a:r>
              <a:rPr sz="1200" b="1" smtClean="0">
                <a:solidFill>
                  <a:srgbClr val="292934"/>
                </a:solidFill>
                <a:latin typeface="Times New Roman"/>
                <a:cs typeface="Times New Roman"/>
              </a:rPr>
              <a:t>«</a:t>
            </a:r>
            <a:r>
              <a:rPr lang="ru-RU" sz="1200" b="1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___</a:t>
            </a:r>
            <a:r>
              <a:rPr sz="1200" b="1" smtClean="0">
                <a:solidFill>
                  <a:srgbClr val="292934"/>
                </a:solidFill>
                <a:latin typeface="Times New Roman"/>
                <a:cs typeface="Times New Roman"/>
              </a:rPr>
              <a:t>»</a:t>
            </a:r>
            <a:r>
              <a:rPr sz="1200" b="1" spc="-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>
                <a:solidFill>
                  <a:srgbClr val="292934"/>
                </a:solidFill>
                <a:latin typeface="Times New Roman"/>
                <a:cs typeface="Times New Roman"/>
              </a:rPr>
              <a:t>сентября</a:t>
            </a:r>
            <a:r>
              <a:rPr sz="1200" b="1" spc="-2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mtClean="0">
                <a:solidFill>
                  <a:srgbClr val="292934"/>
                </a:solidFill>
                <a:latin typeface="Times New Roman"/>
                <a:cs typeface="Times New Roman"/>
              </a:rPr>
              <a:t>202</a:t>
            </a:r>
            <a:r>
              <a:rPr lang="ru-RU" sz="1200" b="1" dirty="0" smtClean="0">
                <a:solidFill>
                  <a:srgbClr val="292934"/>
                </a:solidFill>
                <a:latin typeface="Times New Roman"/>
                <a:cs typeface="Times New Roman"/>
              </a:rPr>
              <a:t>_</a:t>
            </a:r>
            <a:r>
              <a:rPr sz="1200" b="1" spc="-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20" dirty="0">
                <a:solidFill>
                  <a:srgbClr val="292934"/>
                </a:solidFill>
                <a:latin typeface="Times New Roman"/>
                <a:cs typeface="Times New Roman"/>
              </a:rPr>
              <a:t>года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	</a:t>
            </a:r>
            <a:r>
              <a:rPr sz="1200" b="1">
                <a:solidFill>
                  <a:srgbClr val="292934"/>
                </a:solidFill>
                <a:latin typeface="Times New Roman"/>
                <a:cs typeface="Times New Roman"/>
              </a:rPr>
              <a:t>№</a:t>
            </a:r>
            <a:r>
              <a:rPr sz="1200" b="1" spc="-2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lang="ru-RU" sz="1200" b="1" spc="-25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____</a:t>
            </a:r>
            <a:endParaRPr sz="12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endParaRPr lang="ru-RU" sz="1200" b="1" dirty="0" smtClean="0">
              <a:solidFill>
                <a:srgbClr val="292934"/>
              </a:solidFill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b="1" smtClean="0">
                <a:solidFill>
                  <a:srgbClr val="292934"/>
                </a:solidFill>
                <a:latin typeface="Times New Roman"/>
                <a:cs typeface="Times New Roman"/>
              </a:rPr>
              <a:t>Об</a:t>
            </a:r>
            <a:r>
              <a:rPr sz="1200" b="1" spc="-2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организации</a:t>
            </a:r>
            <a:r>
              <a:rPr sz="1200" b="1" spc="-4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сопровождения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 детей</a:t>
            </a:r>
            <a:r>
              <a:rPr sz="1200" b="1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ветеранов</a:t>
            </a:r>
            <a:r>
              <a:rPr sz="1200" b="1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(участников)</a:t>
            </a:r>
            <a:r>
              <a:rPr sz="1200" b="1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специальной</a:t>
            </a:r>
            <a:r>
              <a:rPr sz="1200" b="1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военной</a:t>
            </a:r>
            <a:r>
              <a:rPr sz="1200" b="1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операции,</a:t>
            </a:r>
            <a:r>
              <a:rPr sz="1200" b="1" spc="-5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</a:t>
            </a:r>
            <a:r>
              <a:rPr sz="1200" b="1" spc="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целях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 оказания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таким</a:t>
            </a:r>
            <a:r>
              <a:rPr sz="1200" b="1" spc="-5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детям</a:t>
            </a:r>
            <a:r>
              <a:rPr sz="1200" b="1" spc="-20" dirty="0">
                <a:solidFill>
                  <a:srgbClr val="292934"/>
                </a:solidFill>
                <a:latin typeface="Times New Roman"/>
                <a:cs typeface="Times New Roman"/>
              </a:rPr>
              <a:t> необходимой</a:t>
            </a:r>
            <a:r>
              <a:rPr sz="1200" b="1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помощи,</a:t>
            </a:r>
            <a:r>
              <a:rPr sz="12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200" b="1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том</a:t>
            </a:r>
            <a:r>
              <a:rPr sz="1200" b="1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92934"/>
                </a:solidFill>
                <a:latin typeface="Times New Roman"/>
                <a:cs typeface="Times New Roman"/>
              </a:rPr>
              <a:t>числе</a:t>
            </a:r>
            <a:r>
              <a:rPr sz="1200" b="1" spc="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психологической</a:t>
            </a:r>
            <a:endParaRPr sz="1200">
              <a:latin typeface="Times New Roman"/>
              <a:cs typeface="Times New Roman"/>
            </a:endParaRPr>
          </a:p>
          <a:p>
            <a:pPr marL="12700" marR="5080" indent="258763" algn="just">
              <a:lnSpc>
                <a:spcPct val="101000"/>
              </a:lnSpc>
              <a:spcBef>
                <a:spcPts val="190"/>
              </a:spcBef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соответствии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с</a:t>
            </a:r>
            <a:r>
              <a:rPr sz="1000" spc="11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__________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от</a:t>
            </a:r>
            <a:r>
              <a:rPr sz="1000" spc="10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17</a:t>
            </a:r>
            <a:r>
              <a:rPr sz="1000" spc="1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февраля</a:t>
            </a:r>
            <a:r>
              <a:rPr sz="1000" spc="1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2023</a:t>
            </a:r>
            <a:r>
              <a:rPr sz="1000" spc="11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г.</a:t>
            </a:r>
            <a:r>
              <a:rPr sz="1000" spc="1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№</a:t>
            </a:r>
            <a:r>
              <a:rPr sz="1000" spc="1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C00000"/>
                </a:solidFill>
                <a:latin typeface="Times New Roman"/>
                <a:cs typeface="Times New Roman"/>
              </a:rPr>
              <a:t>81-</a:t>
            </a:r>
            <a:r>
              <a:rPr sz="1000" dirty="0">
                <a:solidFill>
                  <a:srgbClr val="C00000"/>
                </a:solidFill>
                <a:latin typeface="Times New Roman"/>
                <a:cs typeface="Times New Roman"/>
              </a:rPr>
              <a:t>р</a:t>
            </a:r>
            <a:r>
              <a:rPr sz="1000" spc="1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«Об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утверждении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плана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мероприятий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(дорожной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карте)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комплексной</a:t>
            </a:r>
            <a:r>
              <a:rPr sz="1000" spc="9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реабилитации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социальной</a:t>
            </a:r>
            <a:r>
              <a:rPr sz="1000" spc="9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адаптации</a:t>
            </a:r>
            <a:r>
              <a:rPr sz="1000" spc="9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граждан,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принимавших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участие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10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специальной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военной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операции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территориях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Украины,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Донецкой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Народной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Республики,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Луганской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Народной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Республики,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Запорожской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области,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Херсонской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области»,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письма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Министерства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Просвещения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РФ,</a:t>
            </a:r>
            <a:r>
              <a:rPr sz="1000" spc="-4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Министерства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науки</a:t>
            </a:r>
            <a:r>
              <a:rPr sz="1000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высшего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образования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РФ</a:t>
            </a:r>
            <a:r>
              <a:rPr sz="1000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от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11.08.2023</a:t>
            </a:r>
            <a:r>
              <a:rPr sz="1000" spc="-5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года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№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АБ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–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3386/07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ПРИКАЗЫВАЮ:</a:t>
            </a:r>
            <a:endParaRPr sz="10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Организовать</a:t>
            </a:r>
            <a:r>
              <a:rPr sz="1000" spc="1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сопровождение</a:t>
            </a:r>
            <a:r>
              <a:rPr sz="1000" spc="15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детей</a:t>
            </a:r>
            <a:r>
              <a:rPr sz="1000" spc="1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ветеранов</a:t>
            </a:r>
            <a:r>
              <a:rPr sz="1000" spc="1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(участников)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специальной</a:t>
            </a:r>
            <a:r>
              <a:rPr sz="1000" spc="1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военной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операции,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целях</a:t>
            </a:r>
            <a:r>
              <a:rPr sz="1000" spc="1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оказания</a:t>
            </a:r>
            <a:r>
              <a:rPr sz="1000" spc="1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таким</a:t>
            </a:r>
            <a:r>
              <a:rPr sz="1000" spc="1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детям</a:t>
            </a:r>
            <a:r>
              <a:rPr sz="1000" spc="1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необходимой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помощи,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том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числе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психологической.</a:t>
            </a:r>
            <a:endParaRPr sz="1000">
              <a:latin typeface="Times New Roman"/>
              <a:cs typeface="Times New Roman"/>
            </a:endParaRPr>
          </a:p>
          <a:p>
            <a:pPr marL="241300" marR="5715" indent="-228600" algn="just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Утвердить Алгоритм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сопровождения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МБООУ</a:t>
            </a:r>
            <a:r>
              <a:rPr sz="1000" spc="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«Средняя школа ХХХХХХХ» детей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ветеранов (участников)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специальной военной операции,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</a:t>
            </a:r>
            <a:r>
              <a:rPr sz="1000" spc="50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соответствующих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организациях,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целях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оказания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таким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детям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необходимой</a:t>
            </a:r>
            <a:r>
              <a:rPr sz="1000" spc="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помощи,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том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числе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психологической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(далее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–Алгоритм).</a:t>
            </a:r>
            <a:endParaRPr sz="1000">
              <a:latin typeface="Times New Roman"/>
              <a:cs typeface="Times New Roman"/>
            </a:endParaRPr>
          </a:p>
          <a:p>
            <a:pPr marL="12700" marR="5080" indent="235585" algn="just">
              <a:lnSpc>
                <a:spcPct val="100000"/>
              </a:lnSpc>
              <a:buAutoNum type="arabicPeriod"/>
              <a:tabLst>
                <a:tab pos="248285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Назначить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ННННННННННННННН ответственным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за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организацию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работы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реализации Алгоритма, предоставления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информации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мониторинга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оказания психологической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помощи</a:t>
            </a:r>
            <a:r>
              <a:rPr sz="1000" spc="2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обучающимся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детям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участников</a:t>
            </a:r>
            <a:r>
              <a:rPr sz="1000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(ветеранов)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СВО,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а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также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их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родителям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(законным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представителям)</a:t>
            </a:r>
            <a:r>
              <a:rPr sz="1000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до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00.00</a:t>
            </a:r>
            <a:r>
              <a:rPr sz="1000" spc="-4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00.00.</a:t>
            </a:r>
            <a:endParaRPr sz="1000">
              <a:latin typeface="Times New Roman"/>
              <a:cs typeface="Times New Roman"/>
            </a:endParaRPr>
          </a:p>
          <a:p>
            <a:pPr marL="295910" indent="-251460" algn="just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95910" algn="l"/>
              </a:tabLst>
            </a:pP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Поручить:</a:t>
            </a:r>
            <a:endParaRPr sz="1000">
              <a:latin typeface="Times New Roman"/>
              <a:cs typeface="Times New Roman"/>
            </a:endParaRPr>
          </a:p>
          <a:p>
            <a:pPr marL="12700" marR="4445" lvl="1" indent="74295" algn="just">
              <a:lnSpc>
                <a:spcPct val="100000"/>
              </a:lnSpc>
              <a:buChar char="-"/>
              <a:tabLst>
                <a:tab pos="86995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ОООООО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до 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.09.202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обеспечить года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размещение на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официальном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сайте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ОО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госпабликах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социальных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сетях информацию и</a:t>
            </a:r>
            <a:r>
              <a:rPr sz="1000" spc="2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 возможности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ресурсах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получения</a:t>
            </a:r>
            <a:r>
              <a:rPr sz="1000" spc="8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психологической</a:t>
            </a:r>
            <a:r>
              <a:rPr sz="1000" spc="9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помощи,</a:t>
            </a:r>
            <a:r>
              <a:rPr sz="1000" spc="9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психолого-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педагогической</a:t>
            </a:r>
            <a:r>
              <a:rPr sz="1000" spc="7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поддержки</a:t>
            </a:r>
            <a:r>
              <a:rPr sz="1000" spc="8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</a:t>
            </a:r>
            <a:r>
              <a:rPr sz="1000" spc="7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базе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МБООУ</a:t>
            </a:r>
            <a:r>
              <a:rPr sz="1000" spc="9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«Средняя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школа</a:t>
            </a:r>
            <a:r>
              <a:rPr sz="1000" spc="7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ХХХХХХХ»</a:t>
            </a:r>
            <a:r>
              <a:rPr sz="1000" spc="6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(контактная</a:t>
            </a:r>
            <a:r>
              <a:rPr sz="1000" spc="9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информация,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график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работы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д.р.),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на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уровне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муниципалитета</a:t>
            </a:r>
            <a:r>
              <a:rPr sz="1000" spc="-10">
                <a:solidFill>
                  <a:srgbClr val="292934"/>
                </a:solidFill>
                <a:latin typeface="Times New Roman"/>
                <a:cs typeface="Times New Roman"/>
              </a:rPr>
              <a:t>,</a:t>
            </a:r>
            <a:r>
              <a:rPr sz="1000" spc="45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ре</a:t>
            </a:r>
            <a:r>
              <a:rPr lang="ru-RU" sz="1000" dirty="0" err="1" smtClean="0">
                <a:solidFill>
                  <a:srgbClr val="292934"/>
                </a:solidFill>
                <a:latin typeface="Times New Roman"/>
                <a:cs typeface="Times New Roman"/>
              </a:rPr>
              <a:t>спублики</a:t>
            </a:r>
            <a:r>
              <a:rPr sz="1000" spc="1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РФ,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дальнейшее</a:t>
            </a:r>
            <a:r>
              <a:rPr sz="1000" spc="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оперативное</a:t>
            </a:r>
            <a:r>
              <a:rPr sz="1000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обновление;</a:t>
            </a:r>
            <a:endParaRPr sz="1000">
              <a:latin typeface="Times New Roman"/>
              <a:cs typeface="Times New Roman"/>
            </a:endParaRPr>
          </a:p>
          <a:p>
            <a:pPr marL="12700" marR="3175" lvl="1" indent="74295" algn="just">
              <a:lnSpc>
                <a:spcPct val="100000"/>
              </a:lnSpc>
              <a:buChar char="-"/>
              <a:tabLst>
                <a:tab pos="86995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заместителю</a:t>
            </a:r>
            <a:r>
              <a:rPr sz="1000" spc="7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ВР</a:t>
            </a:r>
            <a:r>
              <a:rPr sz="1000" spc="8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ГГГГГГГГ,</a:t>
            </a:r>
            <a:r>
              <a:rPr sz="1000" spc="7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социальному</a:t>
            </a:r>
            <a:r>
              <a:rPr sz="1000" spc="7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педагогу</a:t>
            </a:r>
            <a:r>
              <a:rPr sz="1000" spc="8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ГГГГГГГГГГГ,</a:t>
            </a:r>
            <a:r>
              <a:rPr sz="1000" spc="7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педагогу-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психологу</a:t>
            </a:r>
            <a:r>
              <a:rPr sz="1000" spc="7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ЩЩЩЩЩЩЩЩ</a:t>
            </a:r>
            <a:r>
              <a:rPr sz="1000" spc="8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организовать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проведение</a:t>
            </a:r>
            <a:r>
              <a:rPr sz="1000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до</a:t>
            </a:r>
            <a:r>
              <a:rPr sz="1000" spc="8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___</a:t>
            </a:r>
            <a:r>
              <a:rPr sz="1000" spc="6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сентября</a:t>
            </a:r>
            <a:r>
              <a:rPr sz="1000" spc="75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20" smtClean="0">
                <a:solidFill>
                  <a:srgbClr val="292934"/>
                </a:solidFill>
                <a:latin typeface="Times New Roman"/>
                <a:cs typeface="Times New Roman"/>
              </a:rPr>
              <a:t>202</a:t>
            </a:r>
            <a:r>
              <a:rPr lang="ru-RU" sz="1000" spc="-2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pc="-2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года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мониторинг</a:t>
            </a:r>
            <a:r>
              <a:rPr sz="1000" spc="1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психологического</a:t>
            </a:r>
            <a:r>
              <a:rPr sz="1000" spc="1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состояния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(далее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–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Мониторинг)</a:t>
            </a:r>
            <a:r>
              <a:rPr sz="1000" spc="1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детей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ветеранов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(участников)</a:t>
            </a:r>
            <a:r>
              <a:rPr sz="1000" spc="11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СВО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</a:t>
            </a:r>
            <a:r>
              <a:rPr sz="1000" spc="1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целью</a:t>
            </a:r>
            <a:r>
              <a:rPr sz="1000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выявления</a:t>
            </a:r>
            <a:r>
              <a:rPr sz="1000" spc="10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обучающихся,</a:t>
            </a:r>
            <a:r>
              <a:rPr sz="1000" spc="1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нуждающиеся</a:t>
            </a:r>
            <a:r>
              <a:rPr sz="1000" spc="14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5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 повышенном</a:t>
            </a:r>
            <a:r>
              <a:rPr sz="1000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психолого-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педагогическом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внимании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(ПППВ);</a:t>
            </a:r>
            <a:endParaRPr sz="1000">
              <a:latin typeface="Times New Roman"/>
              <a:cs typeface="Times New Roman"/>
            </a:endParaRPr>
          </a:p>
          <a:p>
            <a:pPr marL="86995" lvl="1" indent="-74295" algn="just">
              <a:lnSpc>
                <a:spcPct val="100000"/>
              </a:lnSpc>
              <a:buChar char="-"/>
              <a:tabLst>
                <a:tab pos="86995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педагогу</a:t>
            </a:r>
            <a:r>
              <a:rPr sz="1000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–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психологу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ЩЩЩЩЩЩЩ,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социальному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педагогу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ГГГГГГГГГГГ</a:t>
            </a:r>
            <a:r>
              <a:rPr sz="1000" spc="2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срок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до</a:t>
            </a:r>
            <a:r>
              <a:rPr sz="1000" spc="-15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pc="-2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сентября</a:t>
            </a:r>
            <a:r>
              <a:rPr sz="1000" spc="-2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202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pc="-2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года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предоставить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заместителю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ВР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для</a:t>
            </a: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согласования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предложения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для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составления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индивидуальных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программ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сопровождения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(далее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–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ИПС)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группы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ППВ</a:t>
            </a:r>
            <a:r>
              <a:rPr sz="1000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данной</a:t>
            </a:r>
            <a:r>
              <a:rPr sz="1000" spc="-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категории:</a:t>
            </a:r>
            <a:endParaRPr sz="1000">
              <a:latin typeface="Times New Roman"/>
              <a:cs typeface="Times New Roman"/>
            </a:endParaRPr>
          </a:p>
          <a:p>
            <a:pPr marL="12700" marR="5715" lvl="1" indent="74295" algn="just">
              <a:lnSpc>
                <a:spcPct val="100000"/>
              </a:lnSpc>
              <a:buChar char="-"/>
              <a:tabLst>
                <a:tab pos="86995" algn="l"/>
              </a:tabLst>
            </a:pP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заместителю</a:t>
            </a:r>
            <a:r>
              <a:rPr sz="1000" spc="4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4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ВР</a:t>
            </a:r>
            <a:r>
              <a:rPr sz="1000" spc="4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</a:t>
            </a:r>
            <a:r>
              <a:rPr sz="1000" spc="4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провести</a:t>
            </a:r>
            <a:r>
              <a:rPr sz="1000" spc="42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___</a:t>
            </a:r>
            <a:r>
              <a:rPr sz="1000" spc="430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292934"/>
                </a:solidFill>
                <a:latin typeface="Times New Roman"/>
                <a:cs typeface="Times New Roman"/>
              </a:rPr>
              <a:t>сентября</a:t>
            </a:r>
            <a:r>
              <a:rPr sz="1000" spc="415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mtClean="0">
                <a:solidFill>
                  <a:srgbClr val="292934"/>
                </a:solidFill>
                <a:latin typeface="Times New Roman"/>
                <a:cs typeface="Times New Roman"/>
              </a:rPr>
              <a:t>202</a:t>
            </a:r>
            <a:r>
              <a:rPr lang="ru-RU" sz="1000" dirty="0" smtClean="0">
                <a:solidFill>
                  <a:srgbClr val="292934"/>
                </a:solidFill>
                <a:latin typeface="Times New Roman"/>
                <a:cs typeface="Times New Roman"/>
              </a:rPr>
              <a:t>__</a:t>
            </a:r>
            <a:r>
              <a:rPr sz="1000" spc="425" smtClean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года</a:t>
            </a:r>
            <a:r>
              <a:rPr sz="1000" spc="4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совещание</a:t>
            </a:r>
            <a:r>
              <a:rPr sz="1000" spc="43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</a:t>
            </a:r>
            <a:r>
              <a:rPr sz="1000" spc="4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участием</a:t>
            </a:r>
            <a:r>
              <a:rPr sz="1000" spc="434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социального</a:t>
            </a:r>
            <a:r>
              <a:rPr sz="1000" spc="44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педагога</a:t>
            </a:r>
            <a:r>
              <a:rPr sz="1000" spc="4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ГГГГГГГГГГГ,</a:t>
            </a:r>
            <a:r>
              <a:rPr sz="1000" spc="4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педагога-психолога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ЩЩЩЩЩЩЩЩ,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классными</a:t>
            </a:r>
            <a:r>
              <a:rPr sz="1000" spc="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руководителями</a:t>
            </a:r>
            <a:r>
              <a:rPr sz="1000" spc="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ознакомлению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с</a:t>
            </a:r>
            <a:r>
              <a:rPr sz="1000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мероприятиями</a:t>
            </a:r>
            <a:r>
              <a:rPr sz="1000" spc="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утверждения</a:t>
            </a:r>
            <a:r>
              <a:rPr sz="1000" spc="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ИПС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обучающихся</a:t>
            </a:r>
            <a:r>
              <a:rPr sz="1000" spc="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группы</a:t>
            </a:r>
            <a:r>
              <a:rPr sz="1000" spc="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ППВ</a:t>
            </a:r>
            <a:r>
              <a:rPr sz="1000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92934"/>
                </a:solidFill>
                <a:latin typeface="Times New Roman"/>
                <a:cs typeface="Times New Roman"/>
              </a:rPr>
              <a:t>данной</a:t>
            </a:r>
            <a:r>
              <a:rPr sz="1000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92934"/>
                </a:solidFill>
                <a:latin typeface="Times New Roman"/>
                <a:cs typeface="Times New Roman"/>
              </a:rPr>
              <a:t>категории.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50" dirty="0">
                <a:solidFill>
                  <a:srgbClr val="292934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74331" y="225901"/>
            <a:ext cx="1391285" cy="463550"/>
            <a:chOff x="7674331" y="225901"/>
            <a:chExt cx="1391285" cy="4635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92533" y="448639"/>
              <a:ext cx="1372455" cy="24042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74331" y="225901"/>
              <a:ext cx="1219524" cy="19717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29564" y="215645"/>
            <a:ext cx="6047436" cy="457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812289" algn="l"/>
              </a:tabLst>
            </a:pPr>
            <a:r>
              <a:rPr sz="1400" b="1" spc="-10" smtClean="0">
                <a:latin typeface="Arial"/>
                <a:cs typeface="Arial"/>
              </a:rPr>
              <a:t>Мониторинг</a:t>
            </a:r>
            <a:r>
              <a:rPr lang="ru-RU" sz="1400" b="1" spc="-10" dirty="0" smtClean="0">
                <a:latin typeface="Arial"/>
                <a:cs typeface="Arial"/>
              </a:rPr>
              <a:t>   </a:t>
            </a:r>
            <a:r>
              <a:rPr sz="1400" b="1" spc="-20" smtClean="0">
                <a:latin typeface="Arial"/>
                <a:cs typeface="Arial"/>
              </a:rPr>
              <a:t>психологического</a:t>
            </a:r>
            <a:r>
              <a:rPr lang="ru-RU" sz="1400" b="1" spc="-20" dirty="0" smtClean="0">
                <a:latin typeface="Arial"/>
                <a:cs typeface="Arial"/>
              </a:rPr>
              <a:t> состояния детей </a:t>
            </a:r>
            <a:r>
              <a:rPr sz="1400" b="1" spc="-20" smtClean="0">
                <a:latin typeface="Arial"/>
                <a:cs typeface="Arial"/>
              </a:rPr>
              <a:t> </a:t>
            </a:r>
            <a:endParaRPr lang="ru-RU" sz="1400" b="1" spc="-2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812289" algn="l"/>
              </a:tabLst>
            </a:pPr>
            <a:r>
              <a:rPr sz="1400" b="1" smtClean="0">
                <a:latin typeface="Arial"/>
                <a:cs typeface="Arial"/>
              </a:rPr>
              <a:t>ветеранов</a:t>
            </a:r>
            <a:r>
              <a:rPr sz="1400" b="1" spc="-55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2236" y="1065403"/>
            <a:ext cx="8357870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ts val="2080"/>
              </a:lnSpc>
              <a:spcBef>
                <a:spcPts val="100"/>
              </a:spcBef>
              <a:buFont typeface="Wingdings"/>
              <a:buChar char=""/>
              <a:tabLst>
                <a:tab pos="298450" algn="l"/>
              </a:tabLst>
            </a:pPr>
            <a:r>
              <a:rPr sz="1800" b="1" dirty="0">
                <a:latin typeface="Arial"/>
                <a:cs typeface="Arial"/>
              </a:rPr>
              <a:t>КТО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СУБЪЕКТ: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ts val="1515"/>
              </a:lnSpc>
            </a:pPr>
            <a:r>
              <a:rPr sz="1400" b="1" spc="-10" dirty="0">
                <a:latin typeface="Arial"/>
                <a:cs typeface="Arial"/>
              </a:rPr>
              <a:t>обучающихся,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чьи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родители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(законные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представители)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являются</a:t>
            </a:r>
            <a:endParaRPr sz="1400">
              <a:latin typeface="Arial"/>
              <a:cs typeface="Arial"/>
            </a:endParaRPr>
          </a:p>
          <a:p>
            <a:pPr marR="5715" algn="r">
              <a:lnSpc>
                <a:spcPts val="1400"/>
              </a:lnSpc>
            </a:pPr>
            <a:r>
              <a:rPr sz="1400" b="1" spc="-10" dirty="0">
                <a:latin typeface="Arial"/>
                <a:cs typeface="Arial"/>
              </a:rPr>
              <a:t>ветеранами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(участниками)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  <a:p>
            <a:pPr marL="299720" indent="-285750">
              <a:lnSpc>
                <a:spcPts val="1845"/>
              </a:lnSpc>
              <a:buFont typeface="Wingdings"/>
              <a:buChar char=""/>
              <a:tabLst>
                <a:tab pos="299720" algn="l"/>
              </a:tabLst>
            </a:pPr>
            <a:r>
              <a:rPr sz="1700" b="1" dirty="0">
                <a:solidFill>
                  <a:srgbClr val="C00000"/>
                </a:solidFill>
                <a:latin typeface="Arial"/>
                <a:cs typeface="Arial"/>
              </a:rPr>
              <a:t>КТО</a:t>
            </a:r>
            <a:r>
              <a:rPr sz="17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C00000"/>
                </a:solidFill>
                <a:latin typeface="Arial"/>
                <a:cs typeface="Arial"/>
              </a:rPr>
              <a:t>ПРОВОДИТ: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9564" y="2516251"/>
            <a:ext cx="2238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8450" algn="l"/>
              </a:tabLst>
            </a:pP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КАК</a:t>
            </a:r>
            <a:r>
              <a:rPr sz="1800" b="1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6FC0"/>
                </a:solidFill>
                <a:latin typeface="Arial"/>
                <a:cs typeface="Arial"/>
              </a:rPr>
              <a:t>ПРОВОДИМ: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62400" y="1809750"/>
            <a:ext cx="4830445" cy="125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985" algn="r">
              <a:lnSpc>
                <a:spcPts val="1405"/>
              </a:lnSpc>
              <a:spcBef>
                <a:spcPts val="95"/>
              </a:spcBef>
            </a:pP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воспитатели</a:t>
            </a:r>
            <a:r>
              <a:rPr sz="13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дошкольных</a:t>
            </a:r>
            <a:r>
              <a:rPr sz="13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образовательных</a:t>
            </a:r>
            <a:r>
              <a:rPr sz="13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организаций,</a:t>
            </a:r>
            <a:endParaRPr sz="1300">
              <a:latin typeface="Arial"/>
              <a:cs typeface="Arial"/>
            </a:endParaRPr>
          </a:p>
          <a:p>
            <a:pPr marR="6350" algn="r">
              <a:lnSpc>
                <a:spcPts val="1250"/>
              </a:lnSpc>
            </a:pP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классные</a:t>
            </a:r>
            <a:r>
              <a:rPr sz="13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>
                <a:solidFill>
                  <a:srgbClr val="C00000"/>
                </a:solidFill>
                <a:latin typeface="Arial"/>
                <a:cs typeface="Arial"/>
              </a:rPr>
              <a:t>руководители</a:t>
            </a:r>
            <a:r>
              <a:rPr sz="1300" b="1" spc="-10" smtClean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lang="ru-RU" sz="1300" b="1" spc="-1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mtClean="0">
                <a:solidFill>
                  <a:srgbClr val="C00000"/>
                </a:solidFill>
                <a:latin typeface="Arial"/>
                <a:cs typeface="Arial"/>
              </a:rPr>
              <a:t>кураторы</a:t>
            </a:r>
            <a:r>
              <a:rPr sz="1300" b="1" spc="-8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групп,</a:t>
            </a:r>
            <a:endParaRPr sz="1300">
              <a:latin typeface="Arial"/>
              <a:cs typeface="Arial"/>
            </a:endParaRPr>
          </a:p>
          <a:p>
            <a:pPr marR="5080" algn="r">
              <a:lnSpc>
                <a:spcPts val="1250"/>
              </a:lnSpc>
            </a:pP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заместители</a:t>
            </a:r>
            <a:r>
              <a:rPr sz="13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деканов</a:t>
            </a:r>
            <a:r>
              <a:rPr sz="13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3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воспитательной</a:t>
            </a:r>
            <a:r>
              <a:rPr sz="13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работе,</a:t>
            </a:r>
            <a:endParaRPr sz="1300">
              <a:latin typeface="Arial"/>
              <a:cs typeface="Arial"/>
            </a:endParaRPr>
          </a:p>
          <a:p>
            <a:pPr marR="5080" algn="r">
              <a:lnSpc>
                <a:spcPts val="1405"/>
              </a:lnSpc>
            </a:pP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педагог-психолог</a:t>
            </a:r>
            <a:endParaRPr sz="1300">
              <a:latin typeface="Arial"/>
              <a:cs typeface="Arial"/>
            </a:endParaRPr>
          </a:p>
          <a:p>
            <a:pPr marL="180975" marR="49530" algn="r">
              <a:lnSpc>
                <a:spcPct val="104099"/>
              </a:lnSpc>
              <a:spcBef>
                <a:spcPts val="850"/>
              </a:spcBef>
            </a:pPr>
            <a:r>
              <a:rPr sz="1000" b="1" smtClean="0">
                <a:solidFill>
                  <a:srgbClr val="006FC0"/>
                </a:solidFill>
                <a:latin typeface="Arial"/>
                <a:cs typeface="Arial"/>
              </a:rPr>
              <a:t>по</a:t>
            </a:r>
            <a:r>
              <a:rPr sz="1000" b="1" spc="-30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006FC0"/>
                </a:solidFill>
                <a:latin typeface="Arial"/>
                <a:cs typeface="Arial"/>
              </a:rPr>
              <a:t>мере</a:t>
            </a:r>
            <a:r>
              <a:rPr sz="10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smtClean="0">
                <a:solidFill>
                  <a:srgbClr val="006FC0"/>
                </a:solidFill>
                <a:latin typeface="Arial"/>
                <a:cs typeface="Arial"/>
              </a:rPr>
              <a:t>поступления</a:t>
            </a:r>
            <a:r>
              <a:rPr lang="ru-RU" sz="1000" b="1" dirty="0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smtClean="0">
                <a:solidFill>
                  <a:srgbClr val="006FC0"/>
                </a:solidFill>
                <a:latin typeface="Arial"/>
                <a:cs typeface="Arial"/>
              </a:rPr>
              <a:t>детей</a:t>
            </a:r>
            <a:r>
              <a:rPr sz="1000" b="1" spc="-40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100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6FC0"/>
                </a:solidFill>
                <a:latin typeface="Arial"/>
                <a:cs typeface="Arial"/>
              </a:rPr>
              <a:t>контингент</a:t>
            </a:r>
            <a:r>
              <a:rPr sz="1000" b="1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06FC0"/>
                </a:solidFill>
                <a:latin typeface="Arial"/>
                <a:cs typeface="Arial"/>
              </a:rPr>
              <a:t>ОО, </a:t>
            </a:r>
            <a:r>
              <a:rPr sz="10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1000" b="1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6FC0"/>
                </a:solidFill>
                <a:latin typeface="Arial"/>
                <a:cs typeface="Arial"/>
              </a:rPr>
              <a:t>постоянной</a:t>
            </a:r>
            <a:r>
              <a:rPr sz="1000" b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006FC0"/>
                </a:solidFill>
                <a:latin typeface="Arial"/>
                <a:cs typeface="Arial"/>
              </a:rPr>
              <a:t>основе</a:t>
            </a:r>
            <a:r>
              <a:rPr sz="1000" b="1" smtClean="0">
                <a:solidFill>
                  <a:srgbClr val="006FC0"/>
                </a:solidFill>
                <a:latin typeface="Arial"/>
                <a:cs typeface="Arial"/>
              </a:rPr>
              <a:t>:</a:t>
            </a:r>
            <a:r>
              <a:rPr lang="ru-RU" sz="1000" b="1" dirty="0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</a:p>
          <a:p>
            <a:pPr marL="180975" marR="49530" algn="r">
              <a:lnSpc>
                <a:spcPct val="104099"/>
              </a:lnSpc>
              <a:spcBef>
                <a:spcPts val="850"/>
              </a:spcBef>
            </a:pPr>
            <a:r>
              <a:rPr lang="ru-RU" sz="1000" b="1" spc="-25" dirty="0" smtClean="0">
                <a:solidFill>
                  <a:srgbClr val="006FC0"/>
                </a:solidFill>
                <a:latin typeface="Arial"/>
                <a:cs typeface="Arial"/>
              </a:rPr>
              <a:t>Далее - </a:t>
            </a:r>
            <a:r>
              <a:rPr sz="1000" b="1" spc="-25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сентябрь-декабрь-</a:t>
            </a:r>
            <a:r>
              <a:rPr sz="1000" b="1" i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май</a:t>
            </a:r>
            <a:endParaRPr sz="100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9564" y="3153536"/>
            <a:ext cx="2266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8450" algn="l"/>
              </a:tabLst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ЧТО</a:t>
            </a:r>
            <a:r>
              <a:rPr sz="1800" b="1" spc="-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ПРОВОДИМ: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79908" y="3181350"/>
            <a:ext cx="8655050" cy="14952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53670" algn="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0AF50"/>
                </a:solidFill>
                <a:latin typeface="Arial"/>
                <a:cs typeface="Arial"/>
              </a:rPr>
              <a:t>мониторинг</a:t>
            </a:r>
            <a:r>
              <a:rPr sz="1400" b="1" spc="-1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00AF50"/>
                </a:solidFill>
                <a:latin typeface="Arial"/>
                <a:cs typeface="Arial"/>
              </a:rPr>
              <a:t>психологического</a:t>
            </a:r>
            <a:r>
              <a:rPr sz="1400" b="1" spc="-5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AF50"/>
                </a:solidFill>
                <a:latin typeface="Arial"/>
                <a:cs typeface="Arial"/>
              </a:rPr>
              <a:t>состояния</a:t>
            </a:r>
            <a:r>
              <a:rPr sz="1400" b="1" spc="-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rgbClr val="00AF50"/>
                </a:solidFill>
                <a:latin typeface="Arial"/>
                <a:cs typeface="Arial"/>
              </a:rPr>
              <a:t>детей</a:t>
            </a:r>
            <a:r>
              <a:rPr sz="1400" b="1" spc="-5">
                <a:solidFill>
                  <a:srgbClr val="00AF50"/>
                </a:solidFill>
                <a:latin typeface="Arial"/>
                <a:cs typeface="Arial"/>
              </a:rPr>
              <a:t> </a:t>
            </a:r>
            <a:endParaRPr lang="ru-RU" sz="1400" b="1" spc="-5" dirty="0" smtClean="0">
              <a:solidFill>
                <a:srgbClr val="00AF50"/>
              </a:solidFill>
              <a:latin typeface="Arial"/>
              <a:cs typeface="Arial"/>
            </a:endParaRPr>
          </a:p>
          <a:p>
            <a:pPr marR="153670" algn="r">
              <a:lnSpc>
                <a:spcPct val="100000"/>
              </a:lnSpc>
              <a:spcBef>
                <a:spcPts val="100"/>
              </a:spcBef>
            </a:pPr>
            <a:r>
              <a:rPr lang="ru-RU" sz="1400" b="1" spc="-10" dirty="0" smtClean="0">
                <a:solidFill>
                  <a:srgbClr val="00AF50"/>
                </a:solidFill>
                <a:latin typeface="Arial"/>
                <a:cs typeface="Arial"/>
              </a:rPr>
              <a:t>в</a:t>
            </a:r>
            <a:r>
              <a:rPr sz="1400" b="1" spc="-10" smtClean="0">
                <a:solidFill>
                  <a:srgbClr val="00AF50"/>
                </a:solidFill>
                <a:latin typeface="Arial"/>
                <a:cs typeface="Arial"/>
              </a:rPr>
              <a:t>етеранов</a:t>
            </a:r>
            <a:r>
              <a:rPr lang="ru-RU" sz="1400" b="1" spc="-10" dirty="0" smtClean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400" b="1" spc="-10" smtClean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sz="1400" b="1" spc="-10" dirty="0">
                <a:solidFill>
                  <a:srgbClr val="00AF50"/>
                </a:solidFill>
                <a:latin typeface="Arial"/>
                <a:cs typeface="Arial"/>
              </a:rPr>
              <a:t>участников</a:t>
            </a:r>
            <a:r>
              <a:rPr sz="1400" b="1" spc="-10">
                <a:solidFill>
                  <a:srgbClr val="00AF50"/>
                </a:solidFill>
                <a:latin typeface="Arial"/>
                <a:cs typeface="Arial"/>
              </a:rPr>
              <a:t>)</a:t>
            </a:r>
            <a:r>
              <a:rPr sz="1400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400" b="1" spc="-25" smtClean="0">
                <a:solidFill>
                  <a:srgbClr val="00AF50"/>
                </a:solidFill>
                <a:latin typeface="Arial"/>
                <a:cs typeface="Arial"/>
              </a:rPr>
              <a:t>СВО</a:t>
            </a:r>
            <a:endParaRPr lang="ru-RU" sz="1400" b="1" spc="-25" dirty="0" smtClean="0">
              <a:solidFill>
                <a:srgbClr val="00AF50"/>
              </a:solidFill>
              <a:latin typeface="Arial"/>
              <a:cs typeface="Arial"/>
            </a:endParaRPr>
          </a:p>
          <a:p>
            <a:pPr marR="153035" algn="r">
              <a:lnSpc>
                <a:spcPct val="100000"/>
              </a:lnSpc>
              <a:spcBef>
                <a:spcPts val="90"/>
              </a:spcBef>
            </a:pPr>
            <a:endParaRPr lang="ru-RU" sz="1400" b="1" spc="-25" dirty="0">
              <a:solidFill>
                <a:srgbClr val="00AF50"/>
              </a:solidFill>
              <a:latin typeface="Arial"/>
              <a:cs typeface="Arial"/>
            </a:endParaRPr>
          </a:p>
          <a:p>
            <a:pPr marR="153035" algn="r">
              <a:lnSpc>
                <a:spcPct val="100000"/>
              </a:lnSpc>
              <a:spcBef>
                <a:spcPts val="9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Обучающиеся,</a:t>
            </a:r>
            <a:r>
              <a:rPr sz="1600" b="1" i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нуждающиеся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в повышенном</a:t>
            </a:r>
            <a:r>
              <a:rPr sz="1600" b="1" i="1" spc="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психолого-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педагогическом</a:t>
            </a:r>
            <a:r>
              <a:rPr sz="1600" b="1" i="1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внимании</a:t>
            </a:r>
            <a:r>
              <a:rPr sz="1600" b="1" i="1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(ПППВ)</a:t>
            </a:r>
            <a:endParaRPr sz="16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05663" y="867536"/>
            <a:ext cx="200660" cy="3178175"/>
            <a:chOff x="205663" y="867536"/>
            <a:chExt cx="200660" cy="3178175"/>
          </a:xfrm>
        </p:grpSpPr>
        <p:sp>
          <p:nvSpPr>
            <p:cNvPr id="31" name="object 31"/>
            <p:cNvSpPr/>
            <p:nvPr/>
          </p:nvSpPr>
          <p:spPr>
            <a:xfrm>
              <a:off x="218363" y="880236"/>
              <a:ext cx="175260" cy="3152775"/>
            </a:xfrm>
            <a:custGeom>
              <a:avLst/>
              <a:gdLst/>
              <a:ahLst/>
              <a:cxnLst/>
              <a:rect l="l" t="t" r="r" b="b"/>
              <a:pathLst>
                <a:path w="175260" h="3152775">
                  <a:moveTo>
                    <a:pt x="131343" y="0"/>
                  </a:moveTo>
                  <a:lnTo>
                    <a:pt x="43776" y="0"/>
                  </a:lnTo>
                  <a:lnTo>
                    <a:pt x="43776" y="3065106"/>
                  </a:lnTo>
                  <a:lnTo>
                    <a:pt x="0" y="3065106"/>
                  </a:lnTo>
                  <a:lnTo>
                    <a:pt x="87566" y="3152673"/>
                  </a:lnTo>
                  <a:lnTo>
                    <a:pt x="175133" y="3065106"/>
                  </a:lnTo>
                  <a:lnTo>
                    <a:pt x="131343" y="3065106"/>
                  </a:lnTo>
                  <a:lnTo>
                    <a:pt x="13134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18363" y="880236"/>
              <a:ext cx="175260" cy="3152775"/>
            </a:xfrm>
            <a:custGeom>
              <a:avLst/>
              <a:gdLst/>
              <a:ahLst/>
              <a:cxnLst/>
              <a:rect l="l" t="t" r="r" b="b"/>
              <a:pathLst>
                <a:path w="175260" h="3152775">
                  <a:moveTo>
                    <a:pt x="0" y="3065106"/>
                  </a:moveTo>
                  <a:lnTo>
                    <a:pt x="43776" y="3065106"/>
                  </a:lnTo>
                  <a:lnTo>
                    <a:pt x="43776" y="0"/>
                  </a:lnTo>
                  <a:lnTo>
                    <a:pt x="131343" y="0"/>
                  </a:lnTo>
                  <a:lnTo>
                    <a:pt x="131343" y="3065106"/>
                  </a:lnTo>
                  <a:lnTo>
                    <a:pt x="175133" y="3065106"/>
                  </a:lnTo>
                  <a:lnTo>
                    <a:pt x="87566" y="3152673"/>
                  </a:lnTo>
                  <a:lnTo>
                    <a:pt x="0" y="3065106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84584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/>
              <a:t>детей </a:t>
            </a:r>
            <a:r>
              <a:rPr lang="ru-RU" spc="-20" dirty="0" smtClean="0"/>
              <a:t/>
            </a:r>
            <a:br>
              <a:rPr lang="ru-RU" spc="-20" dirty="0" smtClean="0"/>
            </a:br>
            <a:r>
              <a:rPr smtClean="0"/>
              <a:t>ветеранов</a:t>
            </a:r>
            <a:r>
              <a:rPr spc="-50" smtClean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32028" y="866394"/>
            <a:ext cx="4725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Сбор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информации</a:t>
            </a:r>
            <a:r>
              <a:rPr sz="1200" b="1" spc="2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2028" y="1049273"/>
            <a:ext cx="8659572" cy="161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100"/>
              </a:spcBef>
              <a:buFont typeface="Microsoft Sans Serif"/>
              <a:buChar char="-"/>
              <a:tabLst>
                <a:tab pos="186690" algn="l"/>
              </a:tabLst>
            </a:pP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психо-неврологический</a:t>
            </a:r>
            <a:r>
              <a:rPr sz="1200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2060"/>
                </a:solidFill>
                <a:latin typeface="Arial"/>
                <a:cs typeface="Arial"/>
              </a:rPr>
              <a:t>анамнез</a:t>
            </a:r>
            <a:r>
              <a:rPr sz="120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smtClean="0">
                <a:solidFill>
                  <a:srgbClr val="002060"/>
                </a:solidFill>
                <a:latin typeface="Arial"/>
                <a:cs typeface="Arial"/>
              </a:rPr>
              <a:t>ребенка</a:t>
            </a:r>
            <a:r>
              <a:rPr lang="ru-RU" sz="1200" spc="-10" dirty="0" smtClean="0">
                <a:solidFill>
                  <a:srgbClr val="002060"/>
                </a:solidFill>
                <a:latin typeface="Arial"/>
                <a:cs typeface="Arial"/>
              </a:rPr>
              <a:t>;</a:t>
            </a:r>
            <a:endParaRPr sz="1200">
              <a:solidFill>
                <a:srgbClr val="002060"/>
              </a:solidFill>
              <a:latin typeface="Arial"/>
              <a:cs typeface="Arial"/>
            </a:endParaRPr>
          </a:p>
          <a:p>
            <a:pPr marL="186690" indent="-173990">
              <a:lnSpc>
                <a:spcPct val="100000"/>
              </a:lnSpc>
              <a:buFont typeface="Microsoft Sans Serif"/>
              <a:buChar char="-"/>
              <a:tabLst>
                <a:tab pos="186690" algn="l"/>
              </a:tabLst>
            </a:pP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особенности</a:t>
            </a:r>
            <a:r>
              <a:rPr sz="1200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развития,</a:t>
            </a:r>
            <a:r>
              <a:rPr sz="1200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воспитания,</a:t>
            </a:r>
            <a:r>
              <a:rPr sz="1200" spc="-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обучения,</a:t>
            </a:r>
            <a:r>
              <a:rPr sz="1200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>
                <a:solidFill>
                  <a:srgbClr val="002060"/>
                </a:solidFill>
                <a:latin typeface="Arial"/>
                <a:cs typeface="Arial"/>
              </a:rPr>
              <a:t>социализации</a:t>
            </a:r>
            <a:r>
              <a:rPr sz="120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smtClean="0">
                <a:solidFill>
                  <a:srgbClr val="002060"/>
                </a:solidFill>
                <a:latin typeface="Arial"/>
                <a:cs typeface="Arial"/>
              </a:rPr>
              <a:t>ребенка</a:t>
            </a:r>
            <a:r>
              <a:rPr lang="ru-RU" sz="1200" spc="-10" dirty="0" smtClean="0">
                <a:solidFill>
                  <a:srgbClr val="002060"/>
                </a:solidFill>
                <a:latin typeface="Arial"/>
                <a:cs typeface="Arial"/>
              </a:rPr>
              <a:t>;</a:t>
            </a:r>
            <a:endParaRPr sz="1200">
              <a:solidFill>
                <a:srgbClr val="002060"/>
              </a:solidFill>
              <a:latin typeface="Arial"/>
              <a:cs typeface="Arial"/>
            </a:endParaRPr>
          </a:p>
          <a:p>
            <a:pPr marL="186690" indent="-173990">
              <a:lnSpc>
                <a:spcPct val="100000"/>
              </a:lnSpc>
              <a:buFont typeface="Microsoft Sans Serif"/>
              <a:buChar char="-"/>
              <a:tabLst>
                <a:tab pos="186690" algn="l"/>
              </a:tabLst>
            </a:pP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ранее</a:t>
            </a:r>
            <a:r>
              <a:rPr sz="1200" spc="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выявленные</a:t>
            </a:r>
            <a:r>
              <a:rPr sz="1200" spc="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20">
                <a:solidFill>
                  <a:srgbClr val="002060"/>
                </a:solidFill>
                <a:latin typeface="Arial"/>
                <a:cs typeface="Arial"/>
              </a:rPr>
              <a:t>психолого-</a:t>
            </a:r>
            <a:r>
              <a:rPr sz="1200" spc="-10">
                <a:solidFill>
                  <a:srgbClr val="002060"/>
                </a:solidFill>
                <a:latin typeface="Arial"/>
                <a:cs typeface="Arial"/>
              </a:rPr>
              <a:t>педагогические</a:t>
            </a:r>
            <a:r>
              <a:rPr sz="1200" spc="-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smtClean="0">
                <a:solidFill>
                  <a:srgbClr val="002060"/>
                </a:solidFill>
                <a:latin typeface="Arial"/>
                <a:cs typeface="Arial"/>
              </a:rPr>
              <a:t>проблемы</a:t>
            </a:r>
            <a:r>
              <a:rPr lang="ru-RU" sz="1200" spc="-10" dirty="0" smtClean="0">
                <a:solidFill>
                  <a:srgbClr val="002060"/>
                </a:solidFill>
                <a:latin typeface="Arial"/>
                <a:cs typeface="Arial"/>
              </a:rPr>
              <a:t>;</a:t>
            </a:r>
            <a:endParaRPr sz="1200">
              <a:solidFill>
                <a:srgbClr val="002060"/>
              </a:solidFill>
              <a:latin typeface="Arial"/>
              <a:cs typeface="Arial"/>
            </a:endParaRPr>
          </a:p>
          <a:p>
            <a:pPr marL="184785" marR="5080" indent="-172720">
              <a:lnSpc>
                <a:spcPct val="100000"/>
              </a:lnSpc>
              <a:buFont typeface="Microsoft Sans Serif"/>
              <a:buChar char="-"/>
              <a:tabLst>
                <a:tab pos="184785" algn="l"/>
                <a:tab pos="186055" algn="l"/>
              </a:tabLst>
            </a:pP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	структура</a:t>
            </a:r>
            <a:r>
              <a:rPr sz="1200" spc="3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1200" spc="3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социально-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психологические</a:t>
            </a:r>
            <a:r>
              <a:rPr sz="1200" spc="3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особенности</a:t>
            </a:r>
            <a:r>
              <a:rPr sz="1200" spc="3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семьи,</a:t>
            </a:r>
            <a:r>
              <a:rPr sz="1200" spc="3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1200" spc="3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которой</a:t>
            </a:r>
            <a:r>
              <a:rPr sz="1200" spc="3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проживает</a:t>
            </a:r>
            <a:r>
              <a:rPr sz="1200" spc="3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ребенок количество</a:t>
            </a:r>
            <a:r>
              <a:rPr sz="1200" spc="-4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членов</a:t>
            </a:r>
            <a:r>
              <a:rPr sz="1200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семьи,</a:t>
            </a:r>
            <a:r>
              <a:rPr sz="1200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значимые</a:t>
            </a:r>
            <a:r>
              <a:rPr sz="1200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люди</a:t>
            </a:r>
            <a:r>
              <a:rPr sz="1200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для</a:t>
            </a:r>
            <a:r>
              <a:rPr sz="1200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ребенка</a:t>
            </a:r>
            <a:r>
              <a:rPr sz="1200" spc="-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не</a:t>
            </a:r>
            <a:r>
              <a:rPr sz="1200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включѐнные</a:t>
            </a:r>
            <a:r>
              <a:rPr sz="1200" spc="-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1200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структуру</a:t>
            </a:r>
            <a:r>
              <a:rPr sz="1200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семьи</a:t>
            </a:r>
            <a:r>
              <a:rPr sz="1200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1200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>
                <a:solidFill>
                  <a:srgbClr val="002060"/>
                </a:solidFill>
                <a:latin typeface="Arial"/>
                <a:cs typeface="Arial"/>
              </a:rPr>
              <a:t>т.д</a:t>
            </a:r>
            <a:r>
              <a:rPr sz="1200" spc="-10" smtClean="0">
                <a:solidFill>
                  <a:srgbClr val="002060"/>
                </a:solidFill>
                <a:latin typeface="Arial"/>
                <a:cs typeface="Arial"/>
              </a:rPr>
              <a:t>.)</a:t>
            </a:r>
            <a:r>
              <a:rPr lang="ru-RU" sz="1200" spc="-10" dirty="0" smtClean="0">
                <a:solidFill>
                  <a:srgbClr val="002060"/>
                </a:solidFill>
                <a:latin typeface="Arial"/>
                <a:cs typeface="Arial"/>
              </a:rPr>
              <a:t>;</a:t>
            </a:r>
            <a:endParaRPr sz="1200">
              <a:solidFill>
                <a:srgbClr val="002060"/>
              </a:solidFill>
              <a:latin typeface="Arial"/>
              <a:cs typeface="Arial"/>
            </a:endParaRPr>
          </a:p>
          <a:p>
            <a:pPr marL="186690" indent="-173990">
              <a:lnSpc>
                <a:spcPct val="100000"/>
              </a:lnSpc>
              <a:buFont typeface="Microsoft Sans Serif"/>
              <a:buChar char="-"/>
              <a:tabLst>
                <a:tab pos="186690" algn="l"/>
              </a:tabLst>
            </a:pP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отношение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ребенка</a:t>
            </a:r>
            <a:r>
              <a:rPr sz="1200" spc="-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к</a:t>
            </a:r>
            <a:r>
              <a:rPr sz="1200" spc="2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2060"/>
                </a:solidFill>
                <a:latin typeface="Arial"/>
                <a:cs typeface="Arial"/>
              </a:rPr>
              <a:t>участнику</a:t>
            </a:r>
            <a:r>
              <a:rPr sz="1200" spc="-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2060"/>
                </a:solidFill>
                <a:latin typeface="Arial"/>
                <a:cs typeface="Arial"/>
              </a:rPr>
              <a:t>(ветерану)</a:t>
            </a:r>
            <a:r>
              <a:rPr sz="1200" spc="-20" dirty="0">
                <a:solidFill>
                  <a:srgbClr val="002060"/>
                </a:solidFill>
                <a:latin typeface="Arial"/>
                <a:cs typeface="Arial"/>
              </a:rPr>
              <a:t> СВО:</a:t>
            </a:r>
            <a:endParaRPr sz="1200">
              <a:solidFill>
                <a:srgbClr val="002060"/>
              </a:solidFill>
              <a:latin typeface="Arial"/>
              <a:cs typeface="Arial"/>
            </a:endParaRPr>
          </a:p>
          <a:p>
            <a:pPr marL="641985" lvl="1" indent="-172085">
              <a:lnSpc>
                <a:spcPct val="100000"/>
              </a:lnSpc>
              <a:spcBef>
                <a:spcPts val="10"/>
              </a:spcBef>
              <a:buChar char="-"/>
              <a:tabLst>
                <a:tab pos="641985" algn="l"/>
              </a:tabLst>
            </a:pPr>
            <a:r>
              <a:rPr sz="1000" dirty="0">
                <a:solidFill>
                  <a:srgbClr val="002060"/>
                </a:solidFill>
                <a:latin typeface="Microsoft Sans Serif"/>
                <a:cs typeface="Microsoft Sans Serif"/>
              </a:rPr>
              <a:t>знает</a:t>
            </a:r>
            <a:r>
              <a:rPr sz="10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</a:t>
            </a:r>
            <a:r>
              <a:rPr sz="10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где</a:t>
            </a:r>
            <a:r>
              <a:rPr sz="10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сейчас</a:t>
            </a:r>
            <a:r>
              <a:rPr sz="10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находится</a:t>
            </a:r>
            <a:endParaRPr sz="10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641985" lvl="1" indent="-172085">
              <a:lnSpc>
                <a:spcPts val="1195"/>
              </a:lnSpc>
              <a:buChar char="-"/>
              <a:tabLst>
                <a:tab pos="641985" algn="l"/>
              </a:tabLst>
            </a:pPr>
            <a:r>
              <a:rPr sz="10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как</a:t>
            </a:r>
            <a:r>
              <a:rPr sz="10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отреагировал,</a:t>
            </a:r>
            <a:r>
              <a:rPr sz="10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как</a:t>
            </a:r>
            <a:r>
              <a:rPr sz="10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сейчас</a:t>
            </a:r>
            <a:r>
              <a:rPr sz="10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реагирует</a:t>
            </a:r>
            <a:endParaRPr sz="100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86690" indent="-173990">
              <a:lnSpc>
                <a:spcPts val="1435"/>
              </a:lnSpc>
              <a:buFont typeface="Microsoft Sans Serif"/>
              <a:buChar char="-"/>
              <a:tabLst>
                <a:tab pos="186690" algn="l"/>
              </a:tabLst>
            </a:pP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протокольные</a:t>
            </a:r>
            <a:r>
              <a:rPr sz="12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данные: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95135" y="2727325"/>
          <a:ext cx="8761094" cy="2234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0365"/>
                <a:gridCol w="2920365"/>
                <a:gridCol w="2920364"/>
              </a:tblGrid>
              <a:tr h="259079">
                <a:tc>
                  <a:txBody>
                    <a:bodyPr/>
                    <a:lstStyle/>
                    <a:p>
                      <a:pPr marL="104775">
                        <a:lnSpc>
                          <a:spcPts val="1295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Необщительность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 группе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сверстников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Замкнутость,</a:t>
                      </a:r>
                      <a:r>
                        <a:rPr sz="11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скрытность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Нездоровый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неопрятный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внешний</a:t>
                      </a:r>
                      <a:r>
                        <a:rPr sz="11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вид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L="104775" marR="60960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857885" algn="l"/>
                          <a:tab pos="181927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Отказ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посещать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образовательную организацию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Психосоматическая</a:t>
                      </a:r>
                      <a:r>
                        <a:rPr sz="11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симптоматика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Конфликтность,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агрессивность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04775" marR="58419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1174750" algn="l"/>
                          <a:tab pos="2044064" algn="l"/>
                          <a:tab pos="236537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Появившиеся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учебной деятельности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18034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Повторяющиеся</a:t>
                      </a:r>
                      <a:r>
                        <a:rPr sz="11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воспоминания,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кошмары,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связанные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психотравмирующейситуацией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Игнорирование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поручений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педагогов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104775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Нетипичные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эмоциональные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реакции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Раздражительность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Вызывающее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04775" marR="654685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Избегающее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поведение,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связанное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с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травмирующимфактором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7785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Замедленный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наоборот</a:t>
                      </a:r>
                      <a:r>
                        <a:rPr sz="11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ускоренный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темп речи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795" marR="59690">
                        <a:lnSpc>
                          <a:spcPts val="14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Эмоциональная</a:t>
                      </a:r>
                      <a:r>
                        <a:rPr sz="1200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неустойчивость:</a:t>
                      </a:r>
                      <a:r>
                        <a:rPr sz="1200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частая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смена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настроения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104775">
                        <a:lnSpc>
                          <a:spcPts val="13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Подавленность,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апатия,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пассивность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6096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Зависимость</a:t>
                      </a:r>
                      <a:r>
                        <a:rPr sz="11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гаджетов</a:t>
                      </a:r>
                      <a:r>
                        <a:rPr sz="11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(в</a:t>
                      </a:r>
                      <a:r>
                        <a:rPr sz="11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ущерб</a:t>
                      </a:r>
                      <a:r>
                        <a:rPr sz="11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другим видамдеятельности)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Экстремальный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досуг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marL="104775">
                        <a:lnSpc>
                          <a:spcPts val="13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Желание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все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находиться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взрослым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3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Плохое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самочувствие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Подавленность,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отрешенность,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апатия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83822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/>
              <a:t>детей </a:t>
            </a:r>
            <a:r>
              <a:rPr lang="ru-RU" spc="-20" dirty="0" smtClean="0"/>
              <a:t/>
            </a:r>
            <a:br>
              <a:rPr lang="ru-RU" spc="-20" dirty="0" smtClean="0"/>
            </a:br>
            <a:r>
              <a:rPr smtClean="0"/>
              <a:t>ветеранов</a:t>
            </a:r>
            <a:r>
              <a:rPr spc="-50" smtClean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32028" y="866394"/>
            <a:ext cx="4725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Сбор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информации</a:t>
            </a:r>
            <a:r>
              <a:rPr sz="1200" b="1" spc="2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200" spc="130" dirty="0">
                <a:solidFill>
                  <a:srgbClr val="C00000"/>
                </a:solidFill>
                <a:latin typeface="Microsoft Sans Serif"/>
                <a:cs typeface="Microsoft Sans Serif"/>
              </a:rPr>
              <a:t> 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протокольные</a:t>
            </a:r>
            <a:r>
              <a:rPr sz="12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данные: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95135" y="1355725"/>
          <a:ext cx="8761094" cy="2751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0365"/>
                <a:gridCol w="2920365"/>
                <a:gridCol w="2920364"/>
              </a:tblGrid>
              <a:tr h="502920">
                <a:tc>
                  <a:txBody>
                    <a:bodyPr/>
                    <a:lstStyle/>
                    <a:p>
                      <a:pPr marL="104775" marR="58419" algn="just">
                        <a:lnSpc>
                          <a:spcPts val="13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Прямые</a:t>
                      </a:r>
                      <a:r>
                        <a:rPr sz="11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высказывания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намерении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ухода</a:t>
                      </a:r>
                      <a:r>
                        <a:rPr sz="11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из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жизни,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размышления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об отсутствии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ценности жизни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9055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960755" algn="l"/>
                          <a:tab pos="1562735" algn="l"/>
                          <a:tab pos="1920875" algn="l"/>
                          <a:tab pos="2786380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Проявление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тревоги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при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нахождении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обществе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 marR="648970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Навязчивые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воспоминания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травме (рисунки,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письма)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104775" marR="60325">
                        <a:lnSpc>
                          <a:spcPts val="1320"/>
                        </a:lnSpc>
                        <a:tabLst>
                          <a:tab pos="1025525" algn="l"/>
                          <a:tab pos="2221865" algn="l"/>
                          <a:tab pos="243395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чувствительность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словам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людей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7785">
                        <a:lnSpc>
                          <a:spcPts val="1320"/>
                        </a:lnSpc>
                        <a:tabLst>
                          <a:tab pos="960755" algn="l"/>
                          <a:tab pos="1786889" algn="l"/>
                          <a:tab pos="2310765" algn="l"/>
                          <a:tab pos="2519680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Навязчивые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негативные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мысли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своей внешности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Подавленный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эмоциональный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фон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L="104775" marR="58419">
                        <a:lnSpc>
                          <a:spcPts val="1320"/>
                        </a:lnSpc>
                        <a:spcBef>
                          <a:spcPts val="15"/>
                        </a:spcBef>
                        <a:tabLst>
                          <a:tab pos="1165860" algn="l"/>
                          <a:tab pos="232600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Нарушение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когнитивных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функций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(внимание,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мышление,</a:t>
                      </a:r>
                      <a:r>
                        <a:rPr sz="11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память,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речи)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Подавленное</a:t>
                      </a:r>
                      <a:r>
                        <a:rPr sz="11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настроение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 marR="57785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контролированием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эмоций: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гнев,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агрессивное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104775" marR="59690">
                        <a:lnSpc>
                          <a:spcPts val="1320"/>
                        </a:lnSpc>
                        <a:tabLst>
                          <a:tab pos="904875" algn="l"/>
                          <a:tab pos="1132205" algn="l"/>
                          <a:tab pos="1860550" algn="l"/>
                          <a:tab pos="272351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обучении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(отставание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образовательной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программы)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Частая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изоляция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социума,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замкнутость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Острая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реакция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громкие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звуки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104775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утомляемость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Нарушение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сна,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питания.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ts val="1245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Перестал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ухаживать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за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собой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29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Частые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проявления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страхов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04775" marR="59055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842644" algn="l"/>
                          <a:tab pos="2117090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Трудно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контролируемое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собственное эмоциональное</a:t>
                      </a:r>
                      <a:r>
                        <a:rPr sz="11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состояние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8419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Жалобы</a:t>
                      </a:r>
                      <a:r>
                        <a:rPr sz="11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головные</a:t>
                      </a:r>
                      <a:r>
                        <a:rPr sz="11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боли,</a:t>
                      </a:r>
                      <a:r>
                        <a:rPr sz="11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боли</a:t>
                      </a:r>
                      <a:r>
                        <a:rPr sz="11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животе,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дыханием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104775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Повышенная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самокритика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сном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(кошмары,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плач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во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сне)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104775" marR="58419">
                        <a:lnSpc>
                          <a:spcPts val="1320"/>
                        </a:lnSpc>
                        <a:tabLst>
                          <a:tab pos="1083310" algn="l"/>
                          <a:tab pos="1983105" algn="l"/>
                          <a:tab pos="2722245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Подавленное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настроение,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изоляция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окружающих,замкнутость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58419">
                        <a:lnSpc>
                          <a:spcPts val="13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Признаки</a:t>
                      </a:r>
                      <a:r>
                        <a:rPr sz="11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поведения,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характерные</a:t>
                      </a:r>
                      <a:r>
                        <a:rPr sz="11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более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раннего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возраста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1630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 dirty="0"/>
              <a:t>детей </a:t>
            </a:r>
            <a:r>
              <a:rPr dirty="0"/>
              <a:t>ветеранов</a:t>
            </a:r>
            <a:r>
              <a:rPr spc="-50" dirty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79" y="106679"/>
            <a:ext cx="1170825" cy="12997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object 7"/>
          <p:cNvSpPr txBox="1"/>
          <p:nvPr/>
        </p:nvSpPr>
        <p:spPr>
          <a:xfrm>
            <a:off x="304800" y="742950"/>
            <a:ext cx="4725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Сбор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информации</a:t>
            </a:r>
            <a:r>
              <a:rPr sz="1200" b="1" spc="2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200" spc="130" dirty="0">
                <a:solidFill>
                  <a:srgbClr val="C00000"/>
                </a:solidFill>
                <a:latin typeface="Microsoft Sans Serif"/>
                <a:cs typeface="Microsoft Sans Serif"/>
              </a:rPr>
              <a:t> 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протокольные</a:t>
            </a:r>
            <a:r>
              <a:rPr sz="12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данные: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(2-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6</a:t>
            </a:r>
            <a:r>
              <a:rPr sz="12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лет)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52400" y="1123948"/>
          <a:ext cx="5866921" cy="40315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62463"/>
                <a:gridCol w="504458"/>
              </a:tblGrid>
              <a:tr h="2228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Раздражительность,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агрессия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8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Капризность,</a:t>
                      </a:r>
                      <a:r>
                        <a:rPr sz="700" spc="1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плаксивость,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непослушание,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нарушение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правил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5299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90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Пассивность,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беспомощность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22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8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Немотивированная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тревога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359">
                <a:tc>
                  <a:txBody>
                    <a:bodyPr/>
                    <a:lstStyle/>
                    <a:p>
                      <a:pPr marL="71120">
                        <a:lnSpc>
                          <a:spcPts val="785"/>
                        </a:lnSpc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Трудности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концентрации,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нарушения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внимания,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ранее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не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свойственные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ребенку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30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098">
                <a:tc>
                  <a:txBody>
                    <a:bodyPr/>
                    <a:lstStyle/>
                    <a:p>
                      <a:pPr marL="71120">
                        <a:lnSpc>
                          <a:spcPts val="785"/>
                        </a:lnSpc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Тревожная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привязанность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(нежелание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отпускать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близкого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взрослого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120" marR="204470">
                        <a:lnSpc>
                          <a:spcPct val="102400"/>
                        </a:lnSpc>
                        <a:spcBef>
                          <a:spcPts val="5"/>
                        </a:spcBef>
                      </a:pP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из</a:t>
                      </a:r>
                      <a:r>
                        <a:rPr sz="700" spc="12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поля</a:t>
                      </a:r>
                      <a:r>
                        <a:rPr sz="700" spc="12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зрения,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желание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находиться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все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время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рядом,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страх,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когда</a:t>
                      </a:r>
                      <a:r>
                        <a:rPr sz="700" spc="11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взрослый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уходит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из</a:t>
                      </a:r>
                      <a:r>
                        <a:rPr sz="700" spc="12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дома)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833">
                <a:tc>
                  <a:txBody>
                    <a:bodyPr/>
                    <a:lstStyle/>
                    <a:p>
                      <a:pPr marL="71120" marR="426720">
                        <a:lnSpc>
                          <a:spcPct val="103299"/>
                        </a:lnSpc>
                        <a:spcBef>
                          <a:spcPts val="60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Отказ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от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речи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(мутизм),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запинки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речи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04" dirty="0">
                          <a:latin typeface="Arial" pitchFamily="34" charset="0"/>
                          <a:cs typeface="Arial" pitchFamily="34" charset="0"/>
                        </a:rPr>
                        <a:t>(заикание),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монотонность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речи,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непривычное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изменение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громкости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речи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6982">
                <a:tc>
                  <a:txBody>
                    <a:bodyPr/>
                    <a:lstStyle/>
                    <a:p>
                      <a:pPr marL="71120" marR="877569">
                        <a:lnSpc>
                          <a:spcPct val="103400"/>
                        </a:lnSpc>
                        <a:spcBef>
                          <a:spcPts val="40"/>
                        </a:spcBef>
                        <a:tabLst>
                          <a:tab pos="271463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Навязчивые</a:t>
                      </a:r>
                      <a:r>
                        <a:rPr sz="700" spc="11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действия,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ритуалы,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повторяющиеся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вопросы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195" dirty="0">
                          <a:latin typeface="Arial" pitchFamily="34" charset="0"/>
                          <a:cs typeface="Arial" pitchFamily="34" charset="0"/>
                        </a:rPr>
                        <a:t>о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безопасности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(«все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будет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хорошо?»,</a:t>
                      </a:r>
                      <a:r>
                        <a:rPr sz="700" spc="18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90" dirty="0">
                          <a:latin typeface="Arial" pitchFamily="34" charset="0"/>
                          <a:cs typeface="Arial" pitchFamily="34" charset="0"/>
                        </a:rPr>
                        <a:t>«мы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не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умрем?»</a:t>
                      </a:r>
                      <a:r>
                        <a:rPr sz="700" spc="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65" dirty="0"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165" dirty="0">
                          <a:latin typeface="Arial" pitchFamily="34" charset="0"/>
                          <a:cs typeface="Arial" pitchFamily="34" charset="0"/>
                        </a:rPr>
                        <a:t>т.д.)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5299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  <a:tabLst>
                          <a:tab pos="271463" algn="l"/>
                          <a:tab pos="520700" algn="l"/>
                        </a:tabLst>
                      </a:pP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9.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Отказ</a:t>
                      </a:r>
                      <a:r>
                        <a:rPr sz="700" spc="12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от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игр,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65" dirty="0">
                          <a:latin typeface="Arial" pitchFamily="34" charset="0"/>
                          <a:cs typeface="Arial" pitchFamily="34" charset="0"/>
                        </a:rPr>
                        <a:t>общения</a:t>
                      </a:r>
                      <a:r>
                        <a:rPr sz="700" spc="11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r>
                        <a:rPr sz="700" spc="11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детьми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35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6982">
                <a:tc>
                  <a:txBody>
                    <a:bodyPr/>
                    <a:lstStyle/>
                    <a:p>
                      <a:pPr marL="71120" marR="146685">
                        <a:lnSpc>
                          <a:spcPct val="103499"/>
                        </a:lnSpc>
                        <a:spcBef>
                          <a:spcPts val="40"/>
                        </a:spcBef>
                        <a:tabLst/>
                      </a:pPr>
                      <a:r>
                        <a:rPr sz="700" spc="180" smtClean="0">
                          <a:latin typeface="Arial" pitchFamily="34" charset="0"/>
                          <a:cs typeface="Arial" pitchFamily="34" charset="0"/>
                        </a:rPr>
                        <a:t>10.</a:t>
                      </a:r>
                      <a:r>
                        <a:rPr sz="700" spc="229" smtClean="0">
                          <a:latin typeface="Arial" pitchFamily="34" charset="0"/>
                          <a:cs typeface="Arial" pitchFamily="34" charset="0"/>
                        </a:rPr>
                        <a:t>Регрессивное</a:t>
                      </a:r>
                      <a:r>
                        <a:rPr sz="700" spc="15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поведение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(поведение,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характерное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для</a:t>
                      </a:r>
                      <a:r>
                        <a:rPr sz="700" spc="16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более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младшего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возраста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сосание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пальца,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энурез,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энкопрез,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лепет,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речевые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нарушения)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414">
                <a:tc>
                  <a:txBody>
                    <a:bodyPr/>
                    <a:lstStyle/>
                    <a:p>
                      <a:pPr marL="71120" marR="233679">
                        <a:lnSpc>
                          <a:spcPct val="102400"/>
                        </a:lnSpc>
                        <a:spcBef>
                          <a:spcPts val="50"/>
                        </a:spcBef>
                        <a:tabLst>
                          <a:tab pos="271463" algn="l"/>
                        </a:tabLst>
                      </a:pPr>
                      <a:r>
                        <a:rPr sz="700" spc="180" dirty="0">
                          <a:latin typeface="Arial" pitchFamily="34" charset="0"/>
                          <a:cs typeface="Arial" pitchFamily="34" charset="0"/>
                        </a:rPr>
                        <a:t>11.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Соматические</a:t>
                      </a:r>
                      <a:r>
                        <a:rPr sz="700" spc="9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проявления: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тошнота,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потливость,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тремор,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нарушения </a:t>
                      </a:r>
                      <a:r>
                        <a:rPr sz="700" spc="204" dirty="0">
                          <a:latin typeface="Arial" pitchFamily="34" charset="0"/>
                          <a:cs typeface="Arial" pitchFamily="34" charset="0"/>
                        </a:rPr>
                        <a:t>стула,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головные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боли,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головокружения,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энурез,</a:t>
                      </a:r>
                      <a:r>
                        <a:rPr sz="700" spc="15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энкопрез,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тики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3887">
                <a:tc>
                  <a:txBody>
                    <a:bodyPr/>
                    <a:lstStyle/>
                    <a:p>
                      <a:pPr marL="71120">
                        <a:lnSpc>
                          <a:spcPts val="780"/>
                        </a:lnSpc>
                        <a:tabLst>
                          <a:tab pos="361950" algn="l"/>
                        </a:tabLst>
                      </a:pPr>
                      <a:r>
                        <a:rPr sz="700" spc="180" dirty="0">
                          <a:latin typeface="Arial" pitchFamily="34" charset="0"/>
                          <a:cs typeface="Arial" pitchFamily="34" charset="0"/>
                        </a:rPr>
                        <a:t>12.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Телесные</a:t>
                      </a:r>
                      <a:r>
                        <a:rPr sz="700" spc="11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проявления: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замирания,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вздрагивания,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скованность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позы,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120" marR="191770">
                        <a:lnSpc>
                          <a:spcPct val="100000"/>
                        </a:lnSpc>
                      </a:pP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движений,</a:t>
                      </a:r>
                      <a:r>
                        <a:rPr sz="700" spc="1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замедленность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движений,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5" dirty="0">
                          <a:latin typeface="Arial" pitchFamily="34" charset="0"/>
                          <a:cs typeface="Arial" pitchFamily="34" charset="0"/>
                        </a:rPr>
                        <a:t>грустное,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испуганное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выражение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00" dirty="0">
                          <a:latin typeface="Arial" pitchFamily="34" charset="0"/>
                          <a:cs typeface="Arial" pitchFamily="34" charset="0"/>
                        </a:rPr>
                        <a:t>лица,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маскообразное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лицо,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двигательные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стереотипии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(раскачивание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65" dirty="0"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sz="700" spc="15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175" dirty="0">
                          <a:latin typeface="Arial" pitchFamily="34" charset="0"/>
                          <a:cs typeface="Arial" pitchFamily="34" charset="0"/>
                        </a:rPr>
                        <a:t>др.)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052">
                <a:tc>
                  <a:txBody>
                    <a:bodyPr/>
                    <a:lstStyle/>
                    <a:p>
                      <a:pPr marL="71120">
                        <a:lnSpc>
                          <a:spcPts val="785"/>
                        </a:lnSpc>
                        <a:tabLst>
                          <a:tab pos="271463" algn="l"/>
                        </a:tabLst>
                      </a:pPr>
                      <a:r>
                        <a:rPr sz="700" spc="180" dirty="0">
                          <a:latin typeface="Arial" pitchFamily="34" charset="0"/>
                          <a:cs typeface="Arial" pitchFamily="34" charset="0"/>
                        </a:rPr>
                        <a:t>13.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65" dirty="0">
                          <a:latin typeface="Arial" pitchFamily="34" charset="0"/>
                          <a:cs typeface="Arial" pitchFamily="34" charset="0"/>
                        </a:rPr>
                        <a:t>Нарушения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сна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(частые</a:t>
                      </a:r>
                      <a:r>
                        <a:rPr sz="700" spc="17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пробуждения,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60" dirty="0">
                          <a:latin typeface="Arial" pitchFamily="34" charset="0"/>
                          <a:cs typeface="Arial" pitchFamily="34" charset="0"/>
                        </a:rPr>
                        <a:t>кошмары,</a:t>
                      </a:r>
                      <a:r>
                        <a:rPr sz="700" spc="14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60" dirty="0">
                          <a:latin typeface="Arial" pitchFamily="34" charset="0"/>
                          <a:cs typeface="Arial" pitchFamily="34" charset="0"/>
                        </a:rPr>
                        <a:t>ночные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10" dirty="0">
                          <a:latin typeface="Arial" pitchFamily="34" charset="0"/>
                          <a:cs typeface="Arial" pitchFamily="34" charset="0"/>
                        </a:rPr>
                        <a:t>страхи,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sz="700" spc="245" dirty="0">
                          <a:latin typeface="Arial" pitchFamily="34" charset="0"/>
                          <a:cs typeface="Arial" pitchFamily="34" charset="0"/>
                        </a:rPr>
                        <a:t>гиперсомния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(чрезмерно</a:t>
                      </a:r>
                      <a:r>
                        <a:rPr sz="700" spc="13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0" dirty="0">
                          <a:latin typeface="Arial" pitchFamily="34" charset="0"/>
                          <a:cs typeface="Arial" pitchFamily="34" charset="0"/>
                        </a:rPr>
                        <a:t>длительный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00" dirty="0">
                          <a:latin typeface="Arial" pitchFamily="34" charset="0"/>
                          <a:cs typeface="Arial" pitchFamily="34" charset="0"/>
                        </a:rPr>
                        <a:t>сон),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страх</a:t>
                      </a:r>
                      <a:r>
                        <a:rPr sz="700" spc="14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0" dirty="0">
                          <a:latin typeface="Arial" pitchFamily="34" charset="0"/>
                          <a:cs typeface="Arial" pitchFamily="34" charset="0"/>
                        </a:rPr>
                        <a:t>засыпать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30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881">
                <a:tc>
                  <a:txBody>
                    <a:bodyPr/>
                    <a:lstStyle/>
                    <a:p>
                      <a:pPr marL="71120">
                        <a:lnSpc>
                          <a:spcPts val="780"/>
                        </a:lnSpc>
                        <a:tabLst>
                          <a:tab pos="271463" algn="l"/>
                        </a:tabLst>
                      </a:pPr>
                      <a:r>
                        <a:rPr sz="700" spc="180" dirty="0">
                          <a:latin typeface="Arial" pitchFamily="34" charset="0"/>
                          <a:cs typeface="Arial" pitchFamily="34" charset="0"/>
                        </a:rPr>
                        <a:t>14.</a:t>
                      </a:r>
                      <a:r>
                        <a:rPr sz="700" dirty="0"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sz="700" spc="265" dirty="0">
                          <a:latin typeface="Arial" pitchFamily="34" charset="0"/>
                          <a:cs typeface="Arial" pitchFamily="34" charset="0"/>
                        </a:rPr>
                        <a:t>Нарушения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35" dirty="0">
                          <a:latin typeface="Arial" pitchFamily="34" charset="0"/>
                          <a:cs typeface="Arial" pitchFamily="34" charset="0"/>
                        </a:rPr>
                        <a:t>аппетита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(повышенный,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отказ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9" dirty="0">
                          <a:latin typeface="Arial" pitchFamily="34" charset="0"/>
                          <a:cs typeface="Arial" pitchFamily="34" charset="0"/>
                        </a:rPr>
                        <a:t>от</a:t>
                      </a:r>
                      <a:r>
                        <a:rPr sz="700" spc="13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25" dirty="0">
                          <a:latin typeface="Arial" pitchFamily="34" charset="0"/>
                          <a:cs typeface="Arial" pitchFamily="34" charset="0"/>
                        </a:rPr>
                        <a:t>еды,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тошнота</a:t>
                      </a:r>
                      <a:r>
                        <a:rPr sz="700" spc="125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при</a:t>
                      </a:r>
                      <a:r>
                        <a:rPr sz="700" spc="114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700" spc="240" dirty="0">
                          <a:latin typeface="Arial" pitchFamily="34" charset="0"/>
                          <a:cs typeface="Arial" pitchFamily="34" charset="0"/>
                        </a:rPr>
                        <a:t>приеме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254" dirty="0">
                          <a:latin typeface="Arial" pitchFamily="34" charset="0"/>
                          <a:cs typeface="Arial" pitchFamily="34" charset="0"/>
                        </a:rPr>
                        <a:t>пищи)</a:t>
                      </a:r>
                      <a:endParaRPr sz="7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25"/>
                        </a:lnSpc>
                      </a:pPr>
                      <a:r>
                        <a:rPr sz="1250" spc="505" dirty="0">
                          <a:latin typeface="Times New Roman"/>
                          <a:cs typeface="Times New Roman"/>
                        </a:rPr>
                        <a:t>□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9" name="object 9"/>
          <p:cNvGrpSpPr/>
          <p:nvPr/>
        </p:nvGrpSpPr>
        <p:grpSpPr>
          <a:xfrm>
            <a:off x="6090920" y="1473200"/>
            <a:ext cx="2773045" cy="976630"/>
            <a:chOff x="6090920" y="1473200"/>
            <a:chExt cx="2773045" cy="976630"/>
          </a:xfrm>
        </p:grpSpPr>
        <p:sp>
          <p:nvSpPr>
            <p:cNvPr id="10" name="object 10"/>
            <p:cNvSpPr/>
            <p:nvPr/>
          </p:nvSpPr>
          <p:spPr>
            <a:xfrm>
              <a:off x="6103620" y="1485900"/>
              <a:ext cx="2747645" cy="951230"/>
            </a:xfrm>
            <a:custGeom>
              <a:avLst/>
              <a:gdLst/>
              <a:ahLst/>
              <a:cxnLst/>
              <a:rect l="l" t="t" r="r" b="b"/>
              <a:pathLst>
                <a:path w="2747645" h="951230">
                  <a:moveTo>
                    <a:pt x="2588768" y="0"/>
                  </a:moveTo>
                  <a:lnTo>
                    <a:pt x="0" y="0"/>
                  </a:lnTo>
                  <a:lnTo>
                    <a:pt x="0" y="950722"/>
                  </a:lnTo>
                  <a:lnTo>
                    <a:pt x="2588768" y="950722"/>
                  </a:lnTo>
                  <a:lnTo>
                    <a:pt x="2638839" y="942638"/>
                  </a:lnTo>
                  <a:lnTo>
                    <a:pt x="2682315" y="920132"/>
                  </a:lnTo>
                  <a:lnTo>
                    <a:pt x="2716591" y="885817"/>
                  </a:lnTo>
                  <a:lnTo>
                    <a:pt x="2739066" y="842310"/>
                  </a:lnTo>
                  <a:lnTo>
                    <a:pt x="2747136" y="792226"/>
                  </a:lnTo>
                  <a:lnTo>
                    <a:pt x="2747136" y="158496"/>
                  </a:lnTo>
                  <a:lnTo>
                    <a:pt x="2739066" y="108411"/>
                  </a:lnTo>
                  <a:lnTo>
                    <a:pt x="2716591" y="64904"/>
                  </a:lnTo>
                  <a:lnTo>
                    <a:pt x="2682315" y="30589"/>
                  </a:lnTo>
                  <a:lnTo>
                    <a:pt x="2638839" y="8083"/>
                  </a:lnTo>
                  <a:lnTo>
                    <a:pt x="2588768" y="0"/>
                  </a:lnTo>
                  <a:close/>
                </a:path>
              </a:pathLst>
            </a:custGeom>
            <a:solidFill>
              <a:srgbClr val="CADDD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103620" y="1485900"/>
              <a:ext cx="2747645" cy="951230"/>
            </a:xfrm>
            <a:custGeom>
              <a:avLst/>
              <a:gdLst/>
              <a:ahLst/>
              <a:cxnLst/>
              <a:rect l="l" t="t" r="r" b="b"/>
              <a:pathLst>
                <a:path w="2747645" h="951230">
                  <a:moveTo>
                    <a:pt x="2747136" y="158496"/>
                  </a:moveTo>
                  <a:lnTo>
                    <a:pt x="2747136" y="792226"/>
                  </a:lnTo>
                  <a:lnTo>
                    <a:pt x="2739066" y="842310"/>
                  </a:lnTo>
                  <a:lnTo>
                    <a:pt x="2716591" y="885817"/>
                  </a:lnTo>
                  <a:lnTo>
                    <a:pt x="2682315" y="920132"/>
                  </a:lnTo>
                  <a:lnTo>
                    <a:pt x="2638839" y="942638"/>
                  </a:lnTo>
                  <a:lnTo>
                    <a:pt x="2588768" y="950722"/>
                  </a:lnTo>
                  <a:lnTo>
                    <a:pt x="0" y="950722"/>
                  </a:lnTo>
                  <a:lnTo>
                    <a:pt x="0" y="0"/>
                  </a:lnTo>
                  <a:lnTo>
                    <a:pt x="2588768" y="0"/>
                  </a:lnTo>
                  <a:lnTo>
                    <a:pt x="2638839" y="8083"/>
                  </a:lnTo>
                  <a:lnTo>
                    <a:pt x="2682315" y="30589"/>
                  </a:lnTo>
                  <a:lnTo>
                    <a:pt x="2716591" y="64904"/>
                  </a:lnTo>
                  <a:lnTo>
                    <a:pt x="2739066" y="108411"/>
                  </a:lnTo>
                  <a:lnTo>
                    <a:pt x="2747136" y="158496"/>
                  </a:lnTo>
                  <a:close/>
                </a:path>
              </a:pathLst>
            </a:custGeom>
            <a:ln w="25400">
              <a:solidFill>
                <a:srgbClr val="CA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553200" y="1657350"/>
            <a:ext cx="2164715" cy="69088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69215" marR="440690" indent="-57150" algn="just">
              <a:lnSpc>
                <a:spcPts val="830"/>
              </a:lnSpc>
              <a:spcBef>
                <a:spcPts val="240"/>
              </a:spcBef>
              <a:buChar char="•"/>
              <a:tabLst>
                <a:tab pos="70485" algn="l"/>
              </a:tabLst>
            </a:pPr>
            <a:r>
              <a:rPr sz="800" spc="-20" dirty="0">
                <a:latin typeface="Microsoft Sans Serif"/>
                <a:cs typeface="Microsoft Sans Serif"/>
              </a:rPr>
              <a:t>Признаки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кризисного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состояния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25" dirty="0">
                <a:latin typeface="Microsoft Sans Serif"/>
                <a:cs typeface="Microsoft Sans Serif"/>
              </a:rPr>
              <a:t>не</a:t>
            </a:r>
            <a:r>
              <a:rPr sz="800" spc="-10" dirty="0">
                <a:latin typeface="Microsoft Sans Serif"/>
                <a:cs typeface="Microsoft Sans Serif"/>
              </a:rPr>
              <a:t> 	выражены</a:t>
            </a:r>
            <a:endParaRPr sz="800">
              <a:latin typeface="Microsoft Sans Serif"/>
              <a:cs typeface="Microsoft Sans Serif"/>
            </a:endParaRPr>
          </a:p>
          <a:p>
            <a:pPr marL="127000" marR="5080" lvl="1" indent="-56515" algn="just">
              <a:lnSpc>
                <a:spcPct val="86400"/>
              </a:lnSpc>
              <a:spcBef>
                <a:spcPts val="120"/>
              </a:spcBef>
              <a:buChar char="•"/>
              <a:tabLst>
                <a:tab pos="127000" algn="l"/>
              </a:tabLst>
            </a:pPr>
            <a:r>
              <a:rPr sz="800" dirty="0">
                <a:latin typeface="Microsoft Sans Serif"/>
                <a:cs typeface="Microsoft Sans Serif"/>
              </a:rPr>
              <a:t>Наблюдение</a:t>
            </a:r>
            <a:r>
              <a:rPr sz="800" spc="-15" dirty="0">
                <a:latin typeface="Microsoft Sans Serif"/>
                <a:cs typeface="Microsoft Sans Serif"/>
              </a:rPr>
              <a:t> </a:t>
            </a:r>
            <a:r>
              <a:rPr sz="800" dirty="0">
                <a:latin typeface="Microsoft Sans Serif"/>
                <a:cs typeface="Microsoft Sans Serif"/>
              </a:rPr>
              <a:t>за</a:t>
            </a:r>
            <a:r>
              <a:rPr sz="800" spc="-2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состоянием,</a:t>
            </a:r>
            <a:r>
              <a:rPr sz="800" spc="-3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консультация </a:t>
            </a:r>
            <a:r>
              <a:rPr sz="800" spc="-20" dirty="0">
                <a:latin typeface="Microsoft Sans Serif"/>
                <a:cs typeface="Microsoft Sans Serif"/>
              </a:rPr>
              <a:t>медицинского</a:t>
            </a:r>
            <a:r>
              <a:rPr sz="800" spc="3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психолога,</a:t>
            </a:r>
            <a:r>
              <a:rPr sz="800" spc="4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врача-педиатра, </a:t>
            </a:r>
            <a:r>
              <a:rPr sz="800" dirty="0">
                <a:latin typeface="Microsoft Sans Serif"/>
                <a:cs typeface="Microsoft Sans Serif"/>
              </a:rPr>
              <a:t>врача-</a:t>
            </a:r>
            <a:r>
              <a:rPr sz="800" spc="-2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невролога</a:t>
            </a:r>
            <a:r>
              <a:rPr sz="800" spc="-5" dirty="0">
                <a:latin typeface="Microsoft Sans Serif"/>
                <a:cs typeface="Microsoft Sans Serif"/>
              </a:rPr>
              <a:t> </a:t>
            </a:r>
            <a:r>
              <a:rPr sz="800" dirty="0">
                <a:latin typeface="Microsoft Sans Serif"/>
                <a:cs typeface="Microsoft Sans Serif"/>
              </a:rPr>
              <a:t>при</a:t>
            </a:r>
            <a:r>
              <a:rPr sz="800" spc="-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сохранении жалоб</a:t>
            </a:r>
            <a:r>
              <a:rPr sz="800" spc="-5" dirty="0">
                <a:latin typeface="Microsoft Sans Serif"/>
                <a:cs typeface="Microsoft Sans Serif"/>
              </a:rPr>
              <a:t> </a:t>
            </a:r>
            <a:r>
              <a:rPr sz="800" spc="-50" dirty="0">
                <a:latin typeface="Microsoft Sans Serif"/>
                <a:cs typeface="Microsoft Sans Serif"/>
              </a:rPr>
              <a:t>в</a:t>
            </a:r>
            <a:r>
              <a:rPr sz="800" dirty="0">
                <a:latin typeface="Microsoft Sans Serif"/>
                <a:cs typeface="Microsoft Sans Serif"/>
              </a:rPr>
              <a:t> течение</a:t>
            </a:r>
            <a:r>
              <a:rPr sz="800" spc="-2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2-</a:t>
            </a:r>
            <a:r>
              <a:rPr sz="800" dirty="0">
                <a:latin typeface="Microsoft Sans Serif"/>
                <a:cs typeface="Microsoft Sans Serif"/>
              </a:rPr>
              <a:t>3</a:t>
            </a:r>
            <a:r>
              <a:rPr sz="800" spc="-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недель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090920" y="1535683"/>
            <a:ext cx="242570" cy="836294"/>
            <a:chOff x="6090920" y="1535683"/>
            <a:chExt cx="242570" cy="836294"/>
          </a:xfrm>
        </p:grpSpPr>
        <p:sp>
          <p:nvSpPr>
            <p:cNvPr id="14" name="object 14"/>
            <p:cNvSpPr/>
            <p:nvPr/>
          </p:nvSpPr>
          <p:spPr>
            <a:xfrm>
              <a:off x="6103620" y="1548383"/>
              <a:ext cx="217170" cy="810895"/>
            </a:xfrm>
            <a:custGeom>
              <a:avLst/>
              <a:gdLst/>
              <a:ahLst/>
              <a:cxnLst/>
              <a:rect l="l" t="t" r="r" b="b"/>
              <a:pathLst>
                <a:path w="217170" h="810894">
                  <a:moveTo>
                    <a:pt x="180720" y="0"/>
                  </a:moveTo>
                  <a:lnTo>
                    <a:pt x="36194" y="0"/>
                  </a:lnTo>
                  <a:lnTo>
                    <a:pt x="22074" y="2851"/>
                  </a:lnTo>
                  <a:lnTo>
                    <a:pt x="10572" y="10620"/>
                  </a:lnTo>
                  <a:lnTo>
                    <a:pt x="2833" y="22127"/>
                  </a:lnTo>
                  <a:lnTo>
                    <a:pt x="0" y="36194"/>
                  </a:lnTo>
                  <a:lnTo>
                    <a:pt x="0" y="774572"/>
                  </a:lnTo>
                  <a:lnTo>
                    <a:pt x="2833" y="788640"/>
                  </a:lnTo>
                  <a:lnTo>
                    <a:pt x="10572" y="800147"/>
                  </a:lnTo>
                  <a:lnTo>
                    <a:pt x="22074" y="807916"/>
                  </a:lnTo>
                  <a:lnTo>
                    <a:pt x="36194" y="810767"/>
                  </a:lnTo>
                  <a:lnTo>
                    <a:pt x="180720" y="810767"/>
                  </a:lnTo>
                  <a:lnTo>
                    <a:pt x="194788" y="807916"/>
                  </a:lnTo>
                  <a:lnTo>
                    <a:pt x="206295" y="800147"/>
                  </a:lnTo>
                  <a:lnTo>
                    <a:pt x="214064" y="788640"/>
                  </a:lnTo>
                  <a:lnTo>
                    <a:pt x="216915" y="774572"/>
                  </a:lnTo>
                  <a:lnTo>
                    <a:pt x="216915" y="36194"/>
                  </a:lnTo>
                  <a:lnTo>
                    <a:pt x="214064" y="22127"/>
                  </a:lnTo>
                  <a:lnTo>
                    <a:pt x="206295" y="10620"/>
                  </a:lnTo>
                  <a:lnTo>
                    <a:pt x="194788" y="2851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03620" y="1548383"/>
              <a:ext cx="217170" cy="810895"/>
            </a:xfrm>
            <a:custGeom>
              <a:avLst/>
              <a:gdLst/>
              <a:ahLst/>
              <a:cxnLst/>
              <a:rect l="l" t="t" r="r" b="b"/>
              <a:pathLst>
                <a:path w="217170" h="810894">
                  <a:moveTo>
                    <a:pt x="0" y="36194"/>
                  </a:moveTo>
                  <a:lnTo>
                    <a:pt x="2833" y="22127"/>
                  </a:lnTo>
                  <a:lnTo>
                    <a:pt x="10572" y="10620"/>
                  </a:lnTo>
                  <a:lnTo>
                    <a:pt x="22074" y="2851"/>
                  </a:lnTo>
                  <a:lnTo>
                    <a:pt x="36194" y="0"/>
                  </a:lnTo>
                  <a:lnTo>
                    <a:pt x="180720" y="0"/>
                  </a:lnTo>
                  <a:lnTo>
                    <a:pt x="194788" y="2851"/>
                  </a:lnTo>
                  <a:lnTo>
                    <a:pt x="206295" y="10620"/>
                  </a:lnTo>
                  <a:lnTo>
                    <a:pt x="214064" y="22127"/>
                  </a:lnTo>
                  <a:lnTo>
                    <a:pt x="216915" y="36194"/>
                  </a:lnTo>
                  <a:lnTo>
                    <a:pt x="216915" y="774572"/>
                  </a:lnTo>
                  <a:lnTo>
                    <a:pt x="214064" y="788640"/>
                  </a:lnTo>
                  <a:lnTo>
                    <a:pt x="206295" y="800147"/>
                  </a:lnTo>
                  <a:lnTo>
                    <a:pt x="194788" y="807916"/>
                  </a:lnTo>
                  <a:lnTo>
                    <a:pt x="180720" y="810767"/>
                  </a:lnTo>
                  <a:lnTo>
                    <a:pt x="36194" y="810767"/>
                  </a:lnTo>
                  <a:lnTo>
                    <a:pt x="22074" y="807916"/>
                  </a:lnTo>
                  <a:lnTo>
                    <a:pt x="10572" y="800147"/>
                  </a:lnTo>
                  <a:lnTo>
                    <a:pt x="2833" y="788640"/>
                  </a:lnTo>
                  <a:lnTo>
                    <a:pt x="0" y="774572"/>
                  </a:lnTo>
                  <a:lnTo>
                    <a:pt x="0" y="36194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154673" y="1818259"/>
            <a:ext cx="116205" cy="253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894"/>
              </a:lnSpc>
              <a:spcBef>
                <a:spcPts val="105"/>
              </a:spcBef>
            </a:pPr>
            <a:r>
              <a:rPr sz="800" spc="-25" smtClean="0">
                <a:solidFill>
                  <a:srgbClr val="FFFFFF"/>
                </a:solidFill>
                <a:latin typeface="Microsoft Sans Serif"/>
                <a:cs typeface="Microsoft Sans Serif"/>
              </a:rPr>
              <a:t>0-</a:t>
            </a:r>
            <a:endParaRPr sz="800" smtClean="0">
              <a:latin typeface="Microsoft Sans Serif"/>
              <a:cs typeface="Microsoft Sans Serif"/>
            </a:endParaRPr>
          </a:p>
          <a:p>
            <a:pPr marL="29209">
              <a:lnSpc>
                <a:spcPts val="894"/>
              </a:lnSpc>
            </a:pPr>
            <a:r>
              <a:rPr sz="800" spc="-50" smtClean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090920" y="2516123"/>
            <a:ext cx="2772410" cy="674370"/>
            <a:chOff x="6090920" y="2516123"/>
            <a:chExt cx="2772410" cy="674370"/>
          </a:xfrm>
        </p:grpSpPr>
        <p:sp>
          <p:nvSpPr>
            <p:cNvPr id="18" name="object 18"/>
            <p:cNvSpPr/>
            <p:nvPr/>
          </p:nvSpPr>
          <p:spPr>
            <a:xfrm>
              <a:off x="6103620" y="2528823"/>
              <a:ext cx="2747010" cy="648970"/>
            </a:xfrm>
            <a:custGeom>
              <a:avLst/>
              <a:gdLst/>
              <a:ahLst/>
              <a:cxnLst/>
              <a:rect l="l" t="t" r="r" b="b"/>
              <a:pathLst>
                <a:path w="2747009" h="648969">
                  <a:moveTo>
                    <a:pt x="2638932" y="0"/>
                  </a:moveTo>
                  <a:lnTo>
                    <a:pt x="0" y="0"/>
                  </a:lnTo>
                  <a:lnTo>
                    <a:pt x="0" y="648462"/>
                  </a:lnTo>
                  <a:lnTo>
                    <a:pt x="2638932" y="648462"/>
                  </a:lnTo>
                  <a:lnTo>
                    <a:pt x="2681001" y="639968"/>
                  </a:lnTo>
                  <a:lnTo>
                    <a:pt x="2715355" y="616807"/>
                  </a:lnTo>
                  <a:lnTo>
                    <a:pt x="2738516" y="582453"/>
                  </a:lnTo>
                  <a:lnTo>
                    <a:pt x="2747009" y="540384"/>
                  </a:lnTo>
                  <a:lnTo>
                    <a:pt x="2747009" y="108076"/>
                  </a:lnTo>
                  <a:lnTo>
                    <a:pt x="2738516" y="66008"/>
                  </a:lnTo>
                  <a:lnTo>
                    <a:pt x="2715355" y="31654"/>
                  </a:lnTo>
                  <a:lnTo>
                    <a:pt x="2681001" y="8493"/>
                  </a:lnTo>
                  <a:lnTo>
                    <a:pt x="2638932" y="0"/>
                  </a:lnTo>
                  <a:close/>
                </a:path>
              </a:pathLst>
            </a:custGeom>
            <a:solidFill>
              <a:srgbClr val="CADDD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03620" y="2528823"/>
              <a:ext cx="2747010" cy="648970"/>
            </a:xfrm>
            <a:custGeom>
              <a:avLst/>
              <a:gdLst/>
              <a:ahLst/>
              <a:cxnLst/>
              <a:rect l="l" t="t" r="r" b="b"/>
              <a:pathLst>
                <a:path w="2747009" h="648969">
                  <a:moveTo>
                    <a:pt x="2747009" y="108076"/>
                  </a:moveTo>
                  <a:lnTo>
                    <a:pt x="2747009" y="540384"/>
                  </a:lnTo>
                  <a:lnTo>
                    <a:pt x="2738516" y="582453"/>
                  </a:lnTo>
                  <a:lnTo>
                    <a:pt x="2715355" y="616807"/>
                  </a:lnTo>
                  <a:lnTo>
                    <a:pt x="2681001" y="639968"/>
                  </a:lnTo>
                  <a:lnTo>
                    <a:pt x="2638932" y="648462"/>
                  </a:lnTo>
                  <a:lnTo>
                    <a:pt x="0" y="648462"/>
                  </a:lnTo>
                  <a:lnTo>
                    <a:pt x="0" y="0"/>
                  </a:lnTo>
                  <a:lnTo>
                    <a:pt x="2638932" y="0"/>
                  </a:lnTo>
                  <a:lnTo>
                    <a:pt x="2681001" y="8493"/>
                  </a:lnTo>
                  <a:lnTo>
                    <a:pt x="2715355" y="31654"/>
                  </a:lnTo>
                  <a:lnTo>
                    <a:pt x="2738516" y="66008"/>
                  </a:lnTo>
                  <a:lnTo>
                    <a:pt x="2747009" y="108076"/>
                  </a:lnTo>
                  <a:close/>
                </a:path>
              </a:pathLst>
            </a:custGeom>
            <a:ln w="25400">
              <a:solidFill>
                <a:srgbClr val="CA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705600" y="2571750"/>
            <a:ext cx="1590040" cy="25336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69215" marR="5080" indent="-57150">
              <a:lnSpc>
                <a:spcPts val="830"/>
              </a:lnSpc>
              <a:spcBef>
                <a:spcPts val="240"/>
              </a:spcBef>
              <a:buChar char="•"/>
              <a:tabLst>
                <a:tab pos="70485" algn="l"/>
              </a:tabLst>
            </a:pPr>
            <a:r>
              <a:rPr sz="800" spc="-20" dirty="0">
                <a:latin typeface="Microsoft Sans Serif"/>
                <a:cs typeface="Microsoft Sans Serif"/>
              </a:rPr>
              <a:t>Признаки</a:t>
            </a:r>
            <a:r>
              <a:rPr sz="800" spc="25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кризисного</a:t>
            </a:r>
            <a:r>
              <a:rPr sz="800" spc="2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состояния 	незначительно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выражены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090920" y="2442336"/>
            <a:ext cx="242570" cy="836294"/>
            <a:chOff x="6090920" y="2442336"/>
            <a:chExt cx="242570" cy="836294"/>
          </a:xfrm>
        </p:grpSpPr>
        <p:sp>
          <p:nvSpPr>
            <p:cNvPr id="22" name="object 22"/>
            <p:cNvSpPr/>
            <p:nvPr/>
          </p:nvSpPr>
          <p:spPr>
            <a:xfrm>
              <a:off x="6103620" y="2455036"/>
              <a:ext cx="217170" cy="810895"/>
            </a:xfrm>
            <a:custGeom>
              <a:avLst/>
              <a:gdLst/>
              <a:ahLst/>
              <a:cxnLst/>
              <a:rect l="l" t="t" r="r" b="b"/>
              <a:pathLst>
                <a:path w="217170" h="810895">
                  <a:moveTo>
                    <a:pt x="180847" y="0"/>
                  </a:moveTo>
                  <a:lnTo>
                    <a:pt x="36194" y="0"/>
                  </a:lnTo>
                  <a:lnTo>
                    <a:pt x="22127" y="2833"/>
                  </a:lnTo>
                  <a:lnTo>
                    <a:pt x="10620" y="10572"/>
                  </a:lnTo>
                  <a:lnTo>
                    <a:pt x="2851" y="22074"/>
                  </a:lnTo>
                  <a:lnTo>
                    <a:pt x="0" y="36194"/>
                  </a:lnTo>
                  <a:lnTo>
                    <a:pt x="0" y="774445"/>
                  </a:lnTo>
                  <a:lnTo>
                    <a:pt x="2851" y="788566"/>
                  </a:lnTo>
                  <a:lnTo>
                    <a:pt x="10620" y="800068"/>
                  </a:lnTo>
                  <a:lnTo>
                    <a:pt x="22127" y="807807"/>
                  </a:lnTo>
                  <a:lnTo>
                    <a:pt x="36194" y="810640"/>
                  </a:lnTo>
                  <a:lnTo>
                    <a:pt x="180847" y="810640"/>
                  </a:lnTo>
                  <a:lnTo>
                    <a:pt x="194968" y="807807"/>
                  </a:lnTo>
                  <a:lnTo>
                    <a:pt x="206470" y="800068"/>
                  </a:lnTo>
                  <a:lnTo>
                    <a:pt x="214209" y="788566"/>
                  </a:lnTo>
                  <a:lnTo>
                    <a:pt x="217042" y="774445"/>
                  </a:lnTo>
                  <a:lnTo>
                    <a:pt x="217042" y="36194"/>
                  </a:lnTo>
                  <a:lnTo>
                    <a:pt x="214209" y="22074"/>
                  </a:lnTo>
                  <a:lnTo>
                    <a:pt x="206470" y="10572"/>
                  </a:lnTo>
                  <a:lnTo>
                    <a:pt x="194968" y="2833"/>
                  </a:lnTo>
                  <a:lnTo>
                    <a:pt x="180847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03620" y="2455036"/>
              <a:ext cx="217170" cy="810895"/>
            </a:xfrm>
            <a:custGeom>
              <a:avLst/>
              <a:gdLst/>
              <a:ahLst/>
              <a:cxnLst/>
              <a:rect l="l" t="t" r="r" b="b"/>
              <a:pathLst>
                <a:path w="217170" h="810895">
                  <a:moveTo>
                    <a:pt x="0" y="36194"/>
                  </a:moveTo>
                  <a:lnTo>
                    <a:pt x="2851" y="22074"/>
                  </a:lnTo>
                  <a:lnTo>
                    <a:pt x="10620" y="10572"/>
                  </a:lnTo>
                  <a:lnTo>
                    <a:pt x="22127" y="2833"/>
                  </a:lnTo>
                  <a:lnTo>
                    <a:pt x="36194" y="0"/>
                  </a:lnTo>
                  <a:lnTo>
                    <a:pt x="180847" y="0"/>
                  </a:lnTo>
                  <a:lnTo>
                    <a:pt x="194968" y="2833"/>
                  </a:lnTo>
                  <a:lnTo>
                    <a:pt x="206470" y="10572"/>
                  </a:lnTo>
                  <a:lnTo>
                    <a:pt x="214209" y="22074"/>
                  </a:lnTo>
                  <a:lnTo>
                    <a:pt x="217042" y="36194"/>
                  </a:lnTo>
                  <a:lnTo>
                    <a:pt x="217042" y="774445"/>
                  </a:lnTo>
                  <a:lnTo>
                    <a:pt x="214209" y="788566"/>
                  </a:lnTo>
                  <a:lnTo>
                    <a:pt x="206470" y="800068"/>
                  </a:lnTo>
                  <a:lnTo>
                    <a:pt x="194968" y="807807"/>
                  </a:lnTo>
                  <a:lnTo>
                    <a:pt x="180847" y="810640"/>
                  </a:lnTo>
                  <a:lnTo>
                    <a:pt x="36194" y="810640"/>
                  </a:lnTo>
                  <a:lnTo>
                    <a:pt x="22127" y="807807"/>
                  </a:lnTo>
                  <a:lnTo>
                    <a:pt x="10620" y="800068"/>
                  </a:lnTo>
                  <a:lnTo>
                    <a:pt x="2851" y="788566"/>
                  </a:lnTo>
                  <a:lnTo>
                    <a:pt x="0" y="774445"/>
                  </a:lnTo>
                  <a:lnTo>
                    <a:pt x="0" y="36194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155817" y="2725039"/>
            <a:ext cx="9258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smtClean="0">
                <a:solidFill>
                  <a:srgbClr val="FFFFFF"/>
                </a:solidFill>
                <a:latin typeface="Microsoft Sans Serif"/>
                <a:cs typeface="Microsoft Sans Serif"/>
              </a:rPr>
              <a:t>4-</a:t>
            </a:r>
            <a:r>
              <a:rPr lang="ru-RU" sz="8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6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29400" y="2800350"/>
            <a:ext cx="2129790" cy="235962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37490" marR="5080" indent="-225425">
              <a:lnSpc>
                <a:spcPts val="830"/>
              </a:lnSpc>
              <a:spcBef>
                <a:spcPts val="240"/>
              </a:spcBef>
            </a:pPr>
            <a:r>
              <a:rPr sz="800" smtClean="0">
                <a:latin typeface="Microsoft Sans Serif"/>
                <a:cs typeface="Microsoft Sans Serif"/>
              </a:rPr>
              <a:t>•</a:t>
            </a:r>
            <a:r>
              <a:rPr sz="800" spc="-30" smtClean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Консультация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медицинского</a:t>
            </a:r>
            <a:r>
              <a:rPr sz="800" spc="1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психолога, врача-педиатра,</a:t>
            </a:r>
            <a:r>
              <a:rPr sz="800" spc="55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врача-невролога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090920" y="3374263"/>
            <a:ext cx="2795905" cy="674370"/>
            <a:chOff x="6090920" y="3374263"/>
            <a:chExt cx="2795905" cy="674370"/>
          </a:xfrm>
        </p:grpSpPr>
        <p:sp>
          <p:nvSpPr>
            <p:cNvPr id="27" name="object 27"/>
            <p:cNvSpPr/>
            <p:nvPr/>
          </p:nvSpPr>
          <p:spPr>
            <a:xfrm>
              <a:off x="6103620" y="3386963"/>
              <a:ext cx="2770505" cy="648970"/>
            </a:xfrm>
            <a:custGeom>
              <a:avLst/>
              <a:gdLst/>
              <a:ahLst/>
              <a:cxnLst/>
              <a:rect l="l" t="t" r="r" b="b"/>
              <a:pathLst>
                <a:path w="2770504" h="648970">
                  <a:moveTo>
                    <a:pt x="2662174" y="0"/>
                  </a:moveTo>
                  <a:lnTo>
                    <a:pt x="0" y="0"/>
                  </a:lnTo>
                  <a:lnTo>
                    <a:pt x="0" y="648614"/>
                  </a:lnTo>
                  <a:lnTo>
                    <a:pt x="2662174" y="648614"/>
                  </a:lnTo>
                  <a:lnTo>
                    <a:pt x="2704242" y="640119"/>
                  </a:lnTo>
                  <a:lnTo>
                    <a:pt x="2738596" y="616953"/>
                  </a:lnTo>
                  <a:lnTo>
                    <a:pt x="2761757" y="582595"/>
                  </a:lnTo>
                  <a:lnTo>
                    <a:pt x="2770251" y="540524"/>
                  </a:lnTo>
                  <a:lnTo>
                    <a:pt x="2770251" y="108204"/>
                  </a:lnTo>
                  <a:lnTo>
                    <a:pt x="2761757" y="66115"/>
                  </a:lnTo>
                  <a:lnTo>
                    <a:pt x="2738596" y="31718"/>
                  </a:lnTo>
                  <a:lnTo>
                    <a:pt x="2704242" y="8512"/>
                  </a:lnTo>
                  <a:lnTo>
                    <a:pt x="2662174" y="0"/>
                  </a:lnTo>
                  <a:close/>
                </a:path>
              </a:pathLst>
            </a:custGeom>
            <a:solidFill>
              <a:srgbClr val="CADDD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103620" y="3386963"/>
              <a:ext cx="2770505" cy="648970"/>
            </a:xfrm>
            <a:custGeom>
              <a:avLst/>
              <a:gdLst/>
              <a:ahLst/>
              <a:cxnLst/>
              <a:rect l="l" t="t" r="r" b="b"/>
              <a:pathLst>
                <a:path w="2770504" h="648970">
                  <a:moveTo>
                    <a:pt x="2770251" y="108204"/>
                  </a:moveTo>
                  <a:lnTo>
                    <a:pt x="2770251" y="540524"/>
                  </a:lnTo>
                  <a:lnTo>
                    <a:pt x="2761757" y="582595"/>
                  </a:lnTo>
                  <a:lnTo>
                    <a:pt x="2738596" y="616953"/>
                  </a:lnTo>
                  <a:lnTo>
                    <a:pt x="2704242" y="640119"/>
                  </a:lnTo>
                  <a:lnTo>
                    <a:pt x="2662174" y="648614"/>
                  </a:lnTo>
                  <a:lnTo>
                    <a:pt x="0" y="648614"/>
                  </a:lnTo>
                  <a:lnTo>
                    <a:pt x="0" y="0"/>
                  </a:lnTo>
                  <a:lnTo>
                    <a:pt x="2662174" y="0"/>
                  </a:lnTo>
                  <a:lnTo>
                    <a:pt x="2704242" y="8512"/>
                  </a:lnTo>
                  <a:lnTo>
                    <a:pt x="2738596" y="31718"/>
                  </a:lnTo>
                  <a:lnTo>
                    <a:pt x="2761757" y="66115"/>
                  </a:lnTo>
                  <a:lnTo>
                    <a:pt x="2770251" y="108204"/>
                  </a:lnTo>
                  <a:close/>
                </a:path>
              </a:pathLst>
            </a:custGeom>
            <a:ln w="25400">
              <a:solidFill>
                <a:srgbClr val="CA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553200" y="3486150"/>
            <a:ext cx="2111375" cy="48069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69215" marR="5080" indent="-57150">
              <a:lnSpc>
                <a:spcPts val="830"/>
              </a:lnSpc>
              <a:spcBef>
                <a:spcPts val="240"/>
              </a:spcBef>
              <a:buChar char="•"/>
              <a:tabLst>
                <a:tab pos="70485" algn="l"/>
              </a:tabLst>
            </a:pPr>
            <a:r>
              <a:rPr sz="800" spc="-20" dirty="0">
                <a:latin typeface="Microsoft Sans Serif"/>
                <a:cs typeface="Microsoft Sans Serif"/>
              </a:rPr>
              <a:t>Признаки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кризисного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состояния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выражены 	умеренно</a:t>
            </a:r>
            <a:endParaRPr sz="800">
              <a:latin typeface="Microsoft Sans Serif"/>
              <a:cs typeface="Microsoft Sans Serif"/>
            </a:endParaRPr>
          </a:p>
          <a:p>
            <a:pPr marL="125730" lvl="1" indent="-55244">
              <a:lnSpc>
                <a:spcPts val="885"/>
              </a:lnSpc>
              <a:buChar char="•"/>
              <a:tabLst>
                <a:tab pos="125730" algn="l"/>
              </a:tabLst>
            </a:pPr>
            <a:r>
              <a:rPr sz="800" spc="-10" dirty="0">
                <a:latin typeface="Microsoft Sans Serif"/>
                <a:cs typeface="Microsoft Sans Serif"/>
              </a:rPr>
              <a:t>Консультация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медицинского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психолога,</a:t>
            </a:r>
            <a:endParaRPr sz="800">
              <a:latin typeface="Microsoft Sans Serif"/>
              <a:cs typeface="Microsoft Sans Serif"/>
            </a:endParaRPr>
          </a:p>
          <a:p>
            <a:pPr marL="127000">
              <a:lnSpc>
                <a:spcPts val="894"/>
              </a:lnSpc>
            </a:pPr>
            <a:r>
              <a:rPr sz="800" spc="-10" dirty="0">
                <a:latin typeface="Microsoft Sans Serif"/>
                <a:cs typeface="Microsoft Sans Serif"/>
              </a:rPr>
              <a:t>врача-психиатра</a:t>
            </a:r>
            <a:r>
              <a:rPr sz="800" spc="2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детского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090920" y="3293490"/>
            <a:ext cx="219075" cy="836294"/>
            <a:chOff x="6090920" y="3293490"/>
            <a:chExt cx="219075" cy="836294"/>
          </a:xfrm>
        </p:grpSpPr>
        <p:sp>
          <p:nvSpPr>
            <p:cNvPr id="31" name="object 31"/>
            <p:cNvSpPr/>
            <p:nvPr/>
          </p:nvSpPr>
          <p:spPr>
            <a:xfrm>
              <a:off x="6103620" y="3306190"/>
              <a:ext cx="193675" cy="810895"/>
            </a:xfrm>
            <a:custGeom>
              <a:avLst/>
              <a:gdLst/>
              <a:ahLst/>
              <a:cxnLst/>
              <a:rect l="l" t="t" r="r" b="b"/>
              <a:pathLst>
                <a:path w="193675" h="810895">
                  <a:moveTo>
                    <a:pt x="161416" y="0"/>
                  </a:moveTo>
                  <a:lnTo>
                    <a:pt x="32257" y="0"/>
                  </a:lnTo>
                  <a:lnTo>
                    <a:pt x="19716" y="2541"/>
                  </a:lnTo>
                  <a:lnTo>
                    <a:pt x="9461" y="9477"/>
                  </a:lnTo>
                  <a:lnTo>
                    <a:pt x="2539" y="19770"/>
                  </a:lnTo>
                  <a:lnTo>
                    <a:pt x="0" y="32384"/>
                  </a:lnTo>
                  <a:lnTo>
                    <a:pt x="0" y="778471"/>
                  </a:lnTo>
                  <a:lnTo>
                    <a:pt x="2539" y="791038"/>
                  </a:lnTo>
                  <a:lnTo>
                    <a:pt x="9461" y="801300"/>
                  </a:lnTo>
                  <a:lnTo>
                    <a:pt x="19716" y="808218"/>
                  </a:lnTo>
                  <a:lnTo>
                    <a:pt x="32257" y="810755"/>
                  </a:lnTo>
                  <a:lnTo>
                    <a:pt x="161416" y="810755"/>
                  </a:lnTo>
                  <a:lnTo>
                    <a:pt x="173958" y="808218"/>
                  </a:lnTo>
                  <a:lnTo>
                    <a:pt x="184213" y="801300"/>
                  </a:lnTo>
                  <a:lnTo>
                    <a:pt x="191135" y="791038"/>
                  </a:lnTo>
                  <a:lnTo>
                    <a:pt x="193675" y="778471"/>
                  </a:lnTo>
                  <a:lnTo>
                    <a:pt x="193675" y="32384"/>
                  </a:lnTo>
                  <a:lnTo>
                    <a:pt x="191135" y="19770"/>
                  </a:lnTo>
                  <a:lnTo>
                    <a:pt x="184213" y="9477"/>
                  </a:lnTo>
                  <a:lnTo>
                    <a:pt x="173958" y="2541"/>
                  </a:lnTo>
                  <a:lnTo>
                    <a:pt x="161416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03620" y="3306190"/>
              <a:ext cx="193675" cy="810895"/>
            </a:xfrm>
            <a:custGeom>
              <a:avLst/>
              <a:gdLst/>
              <a:ahLst/>
              <a:cxnLst/>
              <a:rect l="l" t="t" r="r" b="b"/>
              <a:pathLst>
                <a:path w="193675" h="810895">
                  <a:moveTo>
                    <a:pt x="0" y="32384"/>
                  </a:moveTo>
                  <a:lnTo>
                    <a:pt x="2539" y="19770"/>
                  </a:lnTo>
                  <a:lnTo>
                    <a:pt x="9461" y="9477"/>
                  </a:lnTo>
                  <a:lnTo>
                    <a:pt x="19716" y="2541"/>
                  </a:lnTo>
                  <a:lnTo>
                    <a:pt x="32257" y="0"/>
                  </a:lnTo>
                  <a:lnTo>
                    <a:pt x="161416" y="0"/>
                  </a:lnTo>
                  <a:lnTo>
                    <a:pt x="173958" y="2541"/>
                  </a:lnTo>
                  <a:lnTo>
                    <a:pt x="184213" y="9477"/>
                  </a:lnTo>
                  <a:lnTo>
                    <a:pt x="191135" y="19770"/>
                  </a:lnTo>
                  <a:lnTo>
                    <a:pt x="193675" y="32384"/>
                  </a:lnTo>
                  <a:lnTo>
                    <a:pt x="193675" y="778471"/>
                  </a:lnTo>
                  <a:lnTo>
                    <a:pt x="191135" y="791038"/>
                  </a:lnTo>
                  <a:lnTo>
                    <a:pt x="184213" y="801300"/>
                  </a:lnTo>
                  <a:lnTo>
                    <a:pt x="173958" y="808218"/>
                  </a:lnTo>
                  <a:lnTo>
                    <a:pt x="161416" y="810755"/>
                  </a:lnTo>
                  <a:lnTo>
                    <a:pt x="32257" y="810755"/>
                  </a:lnTo>
                  <a:lnTo>
                    <a:pt x="19716" y="808218"/>
                  </a:lnTo>
                  <a:lnTo>
                    <a:pt x="9461" y="801300"/>
                  </a:lnTo>
                  <a:lnTo>
                    <a:pt x="2539" y="791038"/>
                  </a:lnTo>
                  <a:lnTo>
                    <a:pt x="0" y="778471"/>
                  </a:lnTo>
                  <a:lnTo>
                    <a:pt x="0" y="32384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144259" y="3576573"/>
            <a:ext cx="116205" cy="253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sz="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7-</a:t>
            </a:r>
            <a:endParaRPr sz="800">
              <a:latin typeface="Microsoft Sans Serif"/>
              <a:cs typeface="Microsoft Sans Serif"/>
            </a:endParaRPr>
          </a:p>
          <a:p>
            <a:pPr marL="29209">
              <a:lnSpc>
                <a:spcPts val="894"/>
              </a:lnSpc>
            </a:pPr>
            <a:r>
              <a:rPr sz="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9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090920" y="4190301"/>
            <a:ext cx="2757805" cy="674370"/>
            <a:chOff x="6090920" y="4190301"/>
            <a:chExt cx="2757805" cy="674370"/>
          </a:xfrm>
        </p:grpSpPr>
        <p:sp>
          <p:nvSpPr>
            <p:cNvPr id="35" name="object 35"/>
            <p:cNvSpPr/>
            <p:nvPr/>
          </p:nvSpPr>
          <p:spPr>
            <a:xfrm>
              <a:off x="6103620" y="4203001"/>
              <a:ext cx="2732405" cy="648970"/>
            </a:xfrm>
            <a:custGeom>
              <a:avLst/>
              <a:gdLst/>
              <a:ahLst/>
              <a:cxnLst/>
              <a:rect l="l" t="t" r="r" b="b"/>
              <a:pathLst>
                <a:path w="2732404" h="648970">
                  <a:moveTo>
                    <a:pt x="2623947" y="0"/>
                  </a:moveTo>
                  <a:lnTo>
                    <a:pt x="0" y="0"/>
                  </a:lnTo>
                  <a:lnTo>
                    <a:pt x="0" y="648550"/>
                  </a:lnTo>
                  <a:lnTo>
                    <a:pt x="2623947" y="648550"/>
                  </a:lnTo>
                  <a:lnTo>
                    <a:pt x="2666015" y="640057"/>
                  </a:lnTo>
                  <a:lnTo>
                    <a:pt x="2700369" y="616894"/>
                  </a:lnTo>
                  <a:lnTo>
                    <a:pt x="2723530" y="582537"/>
                  </a:lnTo>
                  <a:lnTo>
                    <a:pt x="2732024" y="540461"/>
                  </a:lnTo>
                  <a:lnTo>
                    <a:pt x="2732024" y="108089"/>
                  </a:lnTo>
                  <a:lnTo>
                    <a:pt x="2723530" y="66013"/>
                  </a:lnTo>
                  <a:lnTo>
                    <a:pt x="2700369" y="31656"/>
                  </a:lnTo>
                  <a:lnTo>
                    <a:pt x="2666015" y="8493"/>
                  </a:lnTo>
                  <a:lnTo>
                    <a:pt x="2623947" y="0"/>
                  </a:lnTo>
                  <a:close/>
                </a:path>
              </a:pathLst>
            </a:custGeom>
            <a:solidFill>
              <a:srgbClr val="CADDD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03620" y="4203001"/>
              <a:ext cx="2732405" cy="648970"/>
            </a:xfrm>
            <a:custGeom>
              <a:avLst/>
              <a:gdLst/>
              <a:ahLst/>
              <a:cxnLst/>
              <a:rect l="l" t="t" r="r" b="b"/>
              <a:pathLst>
                <a:path w="2732404" h="648970">
                  <a:moveTo>
                    <a:pt x="2732024" y="108089"/>
                  </a:moveTo>
                  <a:lnTo>
                    <a:pt x="2732024" y="540461"/>
                  </a:lnTo>
                  <a:lnTo>
                    <a:pt x="2723530" y="582537"/>
                  </a:lnTo>
                  <a:lnTo>
                    <a:pt x="2700369" y="616894"/>
                  </a:lnTo>
                  <a:lnTo>
                    <a:pt x="2666015" y="640057"/>
                  </a:lnTo>
                  <a:lnTo>
                    <a:pt x="2623947" y="648550"/>
                  </a:lnTo>
                  <a:lnTo>
                    <a:pt x="0" y="648550"/>
                  </a:lnTo>
                  <a:lnTo>
                    <a:pt x="0" y="0"/>
                  </a:lnTo>
                  <a:lnTo>
                    <a:pt x="2623947" y="0"/>
                  </a:lnTo>
                  <a:lnTo>
                    <a:pt x="2666015" y="8493"/>
                  </a:lnTo>
                  <a:lnTo>
                    <a:pt x="2700369" y="31656"/>
                  </a:lnTo>
                  <a:lnTo>
                    <a:pt x="2723530" y="66013"/>
                  </a:lnTo>
                  <a:lnTo>
                    <a:pt x="2732024" y="108089"/>
                  </a:lnTo>
                  <a:close/>
                </a:path>
              </a:pathLst>
            </a:custGeom>
            <a:ln w="25399">
              <a:solidFill>
                <a:srgbClr val="CA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553200" y="4248150"/>
            <a:ext cx="1825625" cy="25336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56515" marR="5080" indent="-57150">
              <a:lnSpc>
                <a:spcPts val="830"/>
              </a:lnSpc>
              <a:spcBef>
                <a:spcPts val="240"/>
              </a:spcBef>
              <a:buChar char="•"/>
              <a:tabLst>
                <a:tab pos="57785" algn="l"/>
              </a:tabLst>
            </a:pPr>
            <a:r>
              <a:rPr sz="800" spc="-20" dirty="0">
                <a:latin typeface="Microsoft Sans Serif"/>
                <a:cs typeface="Microsoft Sans Serif"/>
              </a:rPr>
              <a:t>Признаки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кризисного</a:t>
            </a:r>
            <a:r>
              <a:rPr sz="800" spc="3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состояния</a:t>
            </a:r>
            <a:r>
              <a:rPr sz="800" spc="10" dirty="0">
                <a:latin typeface="Microsoft Sans Serif"/>
                <a:cs typeface="Microsoft Sans Serif"/>
              </a:rPr>
              <a:t> </a:t>
            </a:r>
            <a:r>
              <a:rPr sz="800" spc="-20" dirty="0">
                <a:latin typeface="Microsoft Sans Serif"/>
                <a:cs typeface="Microsoft Sans Serif"/>
              </a:rPr>
              <a:t>явно</a:t>
            </a:r>
            <a:r>
              <a:rPr sz="800" spc="-10" dirty="0">
                <a:latin typeface="Microsoft Sans Serif"/>
                <a:cs typeface="Microsoft Sans Serif"/>
              </a:rPr>
              <a:t> 	выражены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6090920" y="4122826"/>
            <a:ext cx="257810" cy="836294"/>
            <a:chOff x="6090920" y="4122826"/>
            <a:chExt cx="257810" cy="836294"/>
          </a:xfrm>
        </p:grpSpPr>
        <p:sp>
          <p:nvSpPr>
            <p:cNvPr id="39" name="object 39"/>
            <p:cNvSpPr/>
            <p:nvPr/>
          </p:nvSpPr>
          <p:spPr>
            <a:xfrm>
              <a:off x="6103620" y="4135526"/>
              <a:ext cx="232410" cy="810895"/>
            </a:xfrm>
            <a:custGeom>
              <a:avLst/>
              <a:gdLst/>
              <a:ahLst/>
              <a:cxnLst/>
              <a:rect l="l" t="t" r="r" b="b"/>
              <a:pathLst>
                <a:path w="232410" h="810895">
                  <a:moveTo>
                    <a:pt x="193293" y="0"/>
                  </a:moveTo>
                  <a:lnTo>
                    <a:pt x="38607" y="0"/>
                  </a:lnTo>
                  <a:lnTo>
                    <a:pt x="23574" y="3038"/>
                  </a:lnTo>
                  <a:lnTo>
                    <a:pt x="11302" y="11323"/>
                  </a:lnTo>
                  <a:lnTo>
                    <a:pt x="3032" y="23611"/>
                  </a:lnTo>
                  <a:lnTo>
                    <a:pt x="0" y="38658"/>
                  </a:lnTo>
                  <a:lnTo>
                    <a:pt x="0" y="772032"/>
                  </a:lnTo>
                  <a:lnTo>
                    <a:pt x="3032" y="787079"/>
                  </a:lnTo>
                  <a:lnTo>
                    <a:pt x="11302" y="799368"/>
                  </a:lnTo>
                  <a:lnTo>
                    <a:pt x="23574" y="807653"/>
                  </a:lnTo>
                  <a:lnTo>
                    <a:pt x="38607" y="810691"/>
                  </a:lnTo>
                  <a:lnTo>
                    <a:pt x="193293" y="810691"/>
                  </a:lnTo>
                  <a:lnTo>
                    <a:pt x="208347" y="807653"/>
                  </a:lnTo>
                  <a:lnTo>
                    <a:pt x="220662" y="799368"/>
                  </a:lnTo>
                  <a:lnTo>
                    <a:pt x="228977" y="787079"/>
                  </a:lnTo>
                  <a:lnTo>
                    <a:pt x="232028" y="772032"/>
                  </a:lnTo>
                  <a:lnTo>
                    <a:pt x="232028" y="38658"/>
                  </a:lnTo>
                  <a:lnTo>
                    <a:pt x="228977" y="23611"/>
                  </a:lnTo>
                  <a:lnTo>
                    <a:pt x="220662" y="11323"/>
                  </a:lnTo>
                  <a:lnTo>
                    <a:pt x="208347" y="3038"/>
                  </a:lnTo>
                  <a:lnTo>
                    <a:pt x="193293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103620" y="4135526"/>
              <a:ext cx="232410" cy="810895"/>
            </a:xfrm>
            <a:custGeom>
              <a:avLst/>
              <a:gdLst/>
              <a:ahLst/>
              <a:cxnLst/>
              <a:rect l="l" t="t" r="r" b="b"/>
              <a:pathLst>
                <a:path w="232410" h="810895">
                  <a:moveTo>
                    <a:pt x="0" y="38658"/>
                  </a:moveTo>
                  <a:lnTo>
                    <a:pt x="3032" y="23611"/>
                  </a:lnTo>
                  <a:lnTo>
                    <a:pt x="11302" y="11323"/>
                  </a:lnTo>
                  <a:lnTo>
                    <a:pt x="23574" y="3038"/>
                  </a:lnTo>
                  <a:lnTo>
                    <a:pt x="38607" y="0"/>
                  </a:lnTo>
                  <a:lnTo>
                    <a:pt x="193293" y="0"/>
                  </a:lnTo>
                  <a:lnTo>
                    <a:pt x="208347" y="3038"/>
                  </a:lnTo>
                  <a:lnTo>
                    <a:pt x="220662" y="11323"/>
                  </a:lnTo>
                  <a:lnTo>
                    <a:pt x="228977" y="23611"/>
                  </a:lnTo>
                  <a:lnTo>
                    <a:pt x="232028" y="38658"/>
                  </a:lnTo>
                  <a:lnTo>
                    <a:pt x="232028" y="772032"/>
                  </a:lnTo>
                  <a:lnTo>
                    <a:pt x="228977" y="787079"/>
                  </a:lnTo>
                  <a:lnTo>
                    <a:pt x="220662" y="799368"/>
                  </a:lnTo>
                  <a:lnTo>
                    <a:pt x="208347" y="807653"/>
                  </a:lnTo>
                  <a:lnTo>
                    <a:pt x="193293" y="810691"/>
                  </a:lnTo>
                  <a:lnTo>
                    <a:pt x="38607" y="810691"/>
                  </a:lnTo>
                  <a:lnTo>
                    <a:pt x="23574" y="807653"/>
                  </a:lnTo>
                  <a:lnTo>
                    <a:pt x="11302" y="799368"/>
                  </a:lnTo>
                  <a:lnTo>
                    <a:pt x="3032" y="787079"/>
                  </a:lnTo>
                  <a:lnTo>
                    <a:pt x="0" y="772032"/>
                  </a:lnTo>
                  <a:lnTo>
                    <a:pt x="0" y="3865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6148070" y="4405985"/>
            <a:ext cx="176530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800" spc="-25" smtClean="0">
                <a:solidFill>
                  <a:srgbClr val="FFFFFF"/>
                </a:solidFill>
                <a:latin typeface="Microsoft Sans Serif"/>
                <a:cs typeface="Microsoft Sans Serif"/>
              </a:rPr>
              <a:t>10-</a:t>
            </a:r>
            <a:endParaRPr lang="ru-RU" sz="800" spc="-25" dirty="0" smtClean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ru-RU" sz="8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24600" y="4476750"/>
            <a:ext cx="2193925" cy="247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869"/>
              </a:lnSpc>
              <a:spcBef>
                <a:spcPts val="100"/>
              </a:spcBef>
              <a:tabLst>
                <a:tab pos="245110" algn="l"/>
              </a:tabLst>
            </a:pPr>
            <a:r>
              <a:rPr sz="8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200" baseline="3472" dirty="0">
                <a:latin typeface="Microsoft Sans Serif"/>
                <a:cs typeface="Microsoft Sans Serif"/>
              </a:rPr>
              <a:t>•</a:t>
            </a:r>
            <a:r>
              <a:rPr sz="1200" spc="-52" baseline="3472" dirty="0">
                <a:latin typeface="Microsoft Sans Serif"/>
                <a:cs typeface="Microsoft Sans Serif"/>
              </a:rPr>
              <a:t> </a:t>
            </a:r>
            <a:r>
              <a:rPr sz="1200" spc="-15" baseline="3472" dirty="0">
                <a:latin typeface="Microsoft Sans Serif"/>
                <a:cs typeface="Microsoft Sans Serif"/>
              </a:rPr>
              <a:t>Консультация</a:t>
            </a:r>
            <a:r>
              <a:rPr sz="1200" spc="30" baseline="3472" dirty="0">
                <a:latin typeface="Microsoft Sans Serif"/>
                <a:cs typeface="Microsoft Sans Serif"/>
              </a:rPr>
              <a:t> </a:t>
            </a:r>
            <a:r>
              <a:rPr sz="1200" spc="-30" baseline="3472" dirty="0">
                <a:latin typeface="Microsoft Sans Serif"/>
                <a:cs typeface="Microsoft Sans Serif"/>
              </a:rPr>
              <a:t>медицинского</a:t>
            </a:r>
            <a:r>
              <a:rPr sz="1200" spc="44" baseline="3472" dirty="0">
                <a:latin typeface="Microsoft Sans Serif"/>
                <a:cs typeface="Microsoft Sans Serif"/>
              </a:rPr>
              <a:t> </a:t>
            </a:r>
            <a:r>
              <a:rPr sz="1200" spc="-15" baseline="3472" dirty="0">
                <a:latin typeface="Microsoft Sans Serif"/>
                <a:cs typeface="Microsoft Sans Serif"/>
              </a:rPr>
              <a:t>психолога,</a:t>
            </a:r>
            <a:endParaRPr sz="1200" baseline="3472">
              <a:latin typeface="Microsoft Sans Serif"/>
              <a:cs typeface="Microsoft Sans Serif"/>
            </a:endParaRPr>
          </a:p>
          <a:p>
            <a:pPr marL="301625">
              <a:lnSpc>
                <a:spcPts val="869"/>
              </a:lnSpc>
            </a:pPr>
            <a:r>
              <a:rPr sz="800" spc="-10" dirty="0">
                <a:latin typeface="Microsoft Sans Serif"/>
                <a:cs typeface="Microsoft Sans Serif"/>
              </a:rPr>
              <a:t>врача-психиатра</a:t>
            </a:r>
            <a:r>
              <a:rPr sz="800" spc="40" dirty="0">
                <a:latin typeface="Microsoft Sans Serif"/>
                <a:cs typeface="Microsoft Sans Serif"/>
              </a:rPr>
              <a:t> </a:t>
            </a:r>
            <a:r>
              <a:rPr sz="800" spc="-10" dirty="0">
                <a:latin typeface="Microsoft Sans Serif"/>
                <a:cs typeface="Microsoft Sans Serif"/>
              </a:rPr>
              <a:t>детского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596" y="215645"/>
            <a:ext cx="70106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  <a:tabLst>
                <a:tab pos="1383030" algn="l"/>
                <a:tab pos="2820035" algn="l"/>
                <a:tab pos="4699635" algn="l"/>
                <a:tab pos="5908675" algn="l"/>
              </a:tabLst>
            </a:pPr>
            <a:r>
              <a:rPr spc="-10" dirty="0"/>
              <a:t>Проведение</a:t>
            </a:r>
            <a:r>
              <a:rPr dirty="0"/>
              <a:t>	</a:t>
            </a:r>
            <a:r>
              <a:rPr spc="-10" dirty="0"/>
              <a:t>мониторинга</a:t>
            </a:r>
            <a:r>
              <a:rPr dirty="0"/>
              <a:t>	</a:t>
            </a:r>
            <a:r>
              <a:rPr spc="-10" dirty="0"/>
              <a:t>психологического</a:t>
            </a:r>
            <a:r>
              <a:rPr dirty="0"/>
              <a:t>	</a:t>
            </a:r>
            <a:r>
              <a:rPr spc="-10" dirty="0"/>
              <a:t>состояния</a:t>
            </a:r>
            <a:r>
              <a:rPr dirty="0"/>
              <a:t>	</a:t>
            </a:r>
            <a:r>
              <a:rPr spc="-20" dirty="0"/>
              <a:t>детей </a:t>
            </a:r>
            <a:r>
              <a:rPr dirty="0"/>
              <a:t>ветеранов</a:t>
            </a:r>
            <a:r>
              <a:rPr spc="-50" dirty="0"/>
              <a:t> </a:t>
            </a:r>
            <a:r>
              <a:rPr spc="-10" dirty="0"/>
              <a:t>(участников)</a:t>
            </a:r>
            <a:r>
              <a:rPr spc="-35" dirty="0"/>
              <a:t> </a:t>
            </a:r>
            <a:r>
              <a:rPr spc="-25" dirty="0"/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181100" cy="1311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object 7"/>
          <p:cNvSpPr txBox="1"/>
          <p:nvPr/>
        </p:nvSpPr>
        <p:spPr>
          <a:xfrm>
            <a:off x="304800" y="742950"/>
            <a:ext cx="6705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Сбор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информации</a:t>
            </a:r>
            <a:r>
              <a:rPr sz="1200" b="1" spc="2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родителей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(законных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200" spc="130" dirty="0">
                <a:solidFill>
                  <a:srgbClr val="C00000"/>
                </a:solidFill>
                <a:latin typeface="Microsoft Sans Serif"/>
                <a:cs typeface="Microsoft Sans Serif"/>
              </a:rPr>
              <a:t> 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протокольные</a:t>
            </a:r>
            <a:r>
              <a:rPr sz="12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данные: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(7-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17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лет)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46722" y="1370838"/>
          <a:ext cx="8672829" cy="3266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59078"/>
                <a:gridCol w="304800"/>
                <a:gridCol w="308951"/>
              </a:tblGrid>
              <a:tr h="37020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b="1" spc="-5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ДА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 indent="-107950">
                        <a:lnSpc>
                          <a:spcPts val="930"/>
                        </a:lnSpc>
                      </a:pPr>
                      <a:r>
                        <a:rPr sz="800" b="1" spc="-25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800" b="1" spc="-5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665">
                <a:tc>
                  <a:txBody>
                    <a:bodyPr/>
                    <a:lstStyle/>
                    <a:p>
                      <a:pPr marL="68580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400" b="1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Проблемы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сном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(частые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пробуждения,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ночные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страхи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икошмары,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трудности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засыпания),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потеря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аппетита,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апатия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68580">
                        <a:lnSpc>
                          <a:spcPts val="1520"/>
                        </a:lnSpc>
                        <a:spcBef>
                          <a:spcPts val="6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1400" b="1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Склонность</a:t>
                      </a:r>
                      <a:r>
                        <a:rPr sz="11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уединению,</a:t>
                      </a:r>
                      <a:r>
                        <a:rPr sz="11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самоизоляция,</a:t>
                      </a:r>
                      <a:r>
                        <a:rPr sz="11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отчуждение,</a:t>
                      </a:r>
                      <a:r>
                        <a:rPr sz="11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скрытность,</a:t>
                      </a:r>
                      <a:r>
                        <a:rPr sz="11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изменение</a:t>
                      </a:r>
                      <a:r>
                        <a:rPr sz="11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круга</a:t>
                      </a:r>
                      <a:r>
                        <a:rPr sz="11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общения</a:t>
                      </a:r>
                      <a:r>
                        <a:rPr sz="11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мало</a:t>
                      </a:r>
                      <a:r>
                        <a:rPr sz="1100" i="1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общается</a:t>
                      </a:r>
                      <a:r>
                        <a:rPr sz="1100" i="1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i="1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прежними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друзьями</a:t>
                      </a:r>
                      <a:r>
                        <a:rPr sz="11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много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новыми,</a:t>
                      </a:r>
                      <a:r>
                        <a:rPr sz="1100" i="1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«виртуальными»,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часто</a:t>
                      </a:r>
                      <a:r>
                        <a:rPr sz="11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старше</a:t>
                      </a:r>
                      <a:r>
                        <a:rPr sz="11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его,</a:t>
                      </a:r>
                      <a:r>
                        <a:rPr sz="11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резко</a:t>
                      </a:r>
                      <a:r>
                        <a:rPr sz="11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отличными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1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sz="11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интересов.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своих</a:t>
                      </a:r>
                      <a:r>
                        <a:rPr sz="11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новых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друзьях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600"/>
                        </a:lnSpc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ребенок</a:t>
                      </a:r>
                      <a:r>
                        <a:rPr sz="11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рассказывает</a:t>
                      </a:r>
                      <a:r>
                        <a:rPr sz="11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либо</a:t>
                      </a:r>
                      <a:r>
                        <a:rPr sz="11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очень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лаконично,</a:t>
                      </a:r>
                      <a:r>
                        <a:rPr sz="11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резкой</a:t>
                      </a:r>
                      <a:r>
                        <a:rPr sz="11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манере,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либо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вообще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отказывается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обсуждать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и,</a:t>
                      </a:r>
                      <a:r>
                        <a:rPr sz="11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тем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более,</a:t>
                      </a:r>
                      <a:r>
                        <a:rPr sz="11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знакомить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их</a:t>
                      </a:r>
                      <a:r>
                        <a:rPr sz="11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родителями)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9040">
                <a:tc>
                  <a:txBody>
                    <a:bodyPr/>
                    <a:lstStyle/>
                    <a:p>
                      <a:pPr marL="68580" marR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sz="1400" b="1" spc="3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Проявления</a:t>
                      </a:r>
                      <a:r>
                        <a:rPr sz="11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агрессии,</a:t>
                      </a:r>
                      <a:r>
                        <a:rPr sz="11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возбужденного</a:t>
                      </a:r>
                      <a:r>
                        <a:rPr sz="11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агрессивного</a:t>
                      </a:r>
                      <a:r>
                        <a:rPr sz="11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состояния</a:t>
                      </a:r>
                      <a:r>
                        <a:rPr sz="11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враждебности</a:t>
                      </a:r>
                      <a:r>
                        <a:rPr sz="11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(вербальной,</a:t>
                      </a:r>
                      <a:r>
                        <a:rPr sz="1100" i="1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конфликты</a:t>
                      </a:r>
                      <a:r>
                        <a:rPr sz="1100" i="1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семье,</a:t>
                      </a:r>
                      <a:r>
                        <a:rPr sz="1100" i="1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школе,</a:t>
                      </a:r>
                      <a:r>
                        <a:rPr sz="1100" i="1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с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5244" algn="just">
                        <a:lnSpc>
                          <a:spcPct val="114999"/>
                        </a:lnSpc>
                        <a:spcBef>
                          <a:spcPts val="45"/>
                        </a:spcBef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учителями,</a:t>
                      </a:r>
                      <a:r>
                        <a:rPr sz="1100" i="1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одноклассниками;</a:t>
                      </a:r>
                      <a:r>
                        <a:rPr sz="1100" i="1" spc="11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выражение</a:t>
                      </a:r>
                      <a:r>
                        <a:rPr sz="1100" i="1" spc="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физической</a:t>
                      </a:r>
                      <a:r>
                        <a:rPr sz="1100" i="1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агрессии,</a:t>
                      </a:r>
                      <a:r>
                        <a:rPr sz="1100" i="1" spc="4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направленной</a:t>
                      </a:r>
                      <a:r>
                        <a:rPr sz="1100" i="1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i="1" spc="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окружающих</a:t>
                      </a:r>
                      <a:r>
                        <a:rPr sz="1100" i="1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(драки</a:t>
                      </a:r>
                      <a:r>
                        <a:rPr sz="1100" i="1" spc="4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i="1" spc="4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родственниками,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сверстниками)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себя самого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(самоповреждающие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действия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порезы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кожи</a:t>
                      </a:r>
                      <a:r>
                        <a:rPr sz="11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рук,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ног,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живота,</a:t>
                      </a:r>
                      <a:r>
                        <a:rPr sz="11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проколы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разных</a:t>
                      </a:r>
                      <a:r>
                        <a:rPr sz="11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участков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тела;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фотографии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профиля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социальной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сети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могут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появляться</a:t>
                      </a:r>
                      <a:r>
                        <a:rPr sz="11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мрачные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фотографии,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кровь,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акты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насилия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жестокости;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странице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sz="11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аккаунта</a:t>
                      </a:r>
                      <a:r>
                        <a:rPr sz="11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социальной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сети</a:t>
                      </a:r>
                      <a:r>
                        <a:rPr sz="11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демонстрируются</a:t>
                      </a:r>
                      <a:r>
                        <a:rPr sz="11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фото-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видео-</a:t>
                      </a:r>
                      <a:r>
                        <a:rPr sz="11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текстовые</a:t>
                      </a:r>
                      <a:r>
                        <a:rPr sz="11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материалы,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содержащие</a:t>
                      </a:r>
                      <a:r>
                        <a:rPr sz="11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негативный контент.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68580" marR="3175">
                        <a:lnSpc>
                          <a:spcPts val="1500"/>
                        </a:lnSpc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4.</a:t>
                      </a:r>
                      <a:r>
                        <a:rPr sz="1400" b="1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Злоупотребление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алкоголем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наркотиками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530">
                <a:tc>
                  <a:txBody>
                    <a:bodyPr/>
                    <a:lstStyle/>
                    <a:p>
                      <a:pPr marL="68580" marR="56515">
                        <a:lnSpc>
                          <a:spcPts val="1580"/>
                        </a:lnSpc>
                        <a:spcBef>
                          <a:spcPts val="13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5.</a:t>
                      </a:r>
                      <a:r>
                        <a:rPr sz="1400" b="1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Резкие</a:t>
                      </a:r>
                      <a:r>
                        <a:rPr sz="11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изменения</a:t>
                      </a:r>
                      <a:r>
                        <a:rPr sz="11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эмоциональном</a:t>
                      </a:r>
                      <a:r>
                        <a:rPr sz="11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состоянии</a:t>
                      </a:r>
                      <a:r>
                        <a:rPr sz="11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внезапно</a:t>
                      </a:r>
                      <a:r>
                        <a:rPr sz="1100" i="1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возросшая</a:t>
                      </a:r>
                      <a:r>
                        <a:rPr sz="1100" i="1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тревожность,</a:t>
                      </a:r>
                      <a:r>
                        <a:rPr sz="1100" i="1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чрезмерная</a:t>
                      </a:r>
                      <a:r>
                        <a:rPr sz="1100" i="1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замкнутость,</a:t>
                      </a:r>
                      <a:r>
                        <a:rPr sz="1100" i="1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депрессивное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настроение,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склонность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меланхолии,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чрезмерная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 плаксивость,</a:t>
                      </a:r>
                      <a:r>
                        <a:rPr sz="11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эйфория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после</a:t>
                      </a:r>
                      <a:r>
                        <a:rPr sz="11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депрессии,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резкие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перепады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настроения)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2915</Words>
  <Application>Microsoft Office PowerPoint</Application>
  <PresentationFormat>Экран (16:9)</PresentationFormat>
  <Paragraphs>731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Office Theme</vt:lpstr>
      <vt:lpstr>сопровождения в дошкольных образовательных, общеобразовательных, профессиональных образовательных организациях и образовательных организациях высшего образования детей ветеранов (участников)</vt:lpstr>
      <vt:lpstr>Слайд 2</vt:lpstr>
      <vt:lpstr>Направления организации психолого-педагогического сопровождения детей</vt:lpstr>
      <vt:lpstr>Слайд 4</vt:lpstr>
      <vt:lpstr>Слайд 5</vt:lpstr>
      <vt:lpstr>Проведение мониторинга психологического состояния детей  ветеранов (участников) СВО</vt:lpstr>
      <vt:lpstr>Проведение мониторинга психологического состояния детей 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 ветеранов (участников) СВО</vt:lpstr>
      <vt:lpstr>** на ребенка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 ветеранов (участников) СВО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Работа с обучающимися, включенными в группу ПППВ, осуществляется</vt:lpstr>
      <vt:lpstr>Слайд 24</vt:lpstr>
      <vt:lpstr>Слайд 25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  <vt:lpstr>Проведение мониторинга психологического состояния детей ветеранов (участников) СВО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11</cp:revision>
  <dcterms:created xsi:type="dcterms:W3CDTF">2024-09-17T09:49:40Z</dcterms:created>
  <dcterms:modified xsi:type="dcterms:W3CDTF">2024-09-17T12:06:23Z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2024-09-17T00:00:00Z</vt:filetime>
  </property>
  <property fmtid="{D5CDD505-2E9C-101B-9397-08002B2CF9AE}" pid="5" name="Producer">
    <vt:lpwstr>Microsoft® PowerPoint® 2010</vt:lpwstr>
  </property>
</Properties>
</file>