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5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5143500" type="screen16x9"/>
  <p:notesSz cx="9144000" cy="51435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-222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1080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1" i="0">
                <a:solidFill>
                  <a:srgbClr val="C000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C000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C000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10/3/2024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9144000" h="5143500">
                <a:moveTo>
                  <a:pt x="9144000" y="0"/>
                </a:moveTo>
                <a:lnTo>
                  <a:pt x="0" y="0"/>
                </a:lnTo>
                <a:lnTo>
                  <a:pt x="0" y="5143500"/>
                </a:lnTo>
                <a:lnTo>
                  <a:pt x="9144000" y="5143500"/>
                </a:lnTo>
                <a:lnTo>
                  <a:pt x="9144000" y="0"/>
                </a:lnTo>
                <a:close/>
              </a:path>
            </a:pathLst>
          </a:custGeom>
          <a:solidFill>
            <a:srgbClr val="4480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C000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10/3/2024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-38"/>
            <a:ext cx="9144000" cy="274320"/>
          </a:xfrm>
          <a:custGeom>
            <a:avLst/>
            <a:gdLst/>
            <a:ahLst/>
            <a:cxnLst/>
            <a:rect l="l" t="t" r="r" b="b"/>
            <a:pathLst>
              <a:path w="9144000" h="274320">
                <a:moveTo>
                  <a:pt x="9144000" y="0"/>
                </a:moveTo>
                <a:lnTo>
                  <a:pt x="0" y="0"/>
                </a:lnTo>
                <a:lnTo>
                  <a:pt x="0" y="273850"/>
                </a:lnTo>
                <a:lnTo>
                  <a:pt x="9144000" y="273850"/>
                </a:lnTo>
                <a:lnTo>
                  <a:pt x="9144000" y="0"/>
                </a:lnTo>
                <a:close/>
              </a:path>
            </a:pathLst>
          </a:custGeom>
          <a:solidFill>
            <a:srgbClr val="92A1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10/3/2024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11886" y="215849"/>
            <a:ext cx="8320227" cy="4533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1" i="0">
                <a:solidFill>
                  <a:srgbClr val="C000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93611" y="1555622"/>
            <a:ext cx="8637270" cy="3138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psy.su/content/files/6016.pdf" TargetMode="Externa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vk.com/psy_myvmeste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Relationship Id="rId14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mgppu.ru/about/publications/deviant_behaviour" TargetMode="Externa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685800" y="1303985"/>
            <a:ext cx="8077200" cy="12071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50000"/>
              </a:lnSpc>
              <a:spcBef>
                <a:spcPts val="100"/>
              </a:spcBef>
            </a:pP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</a:rPr>
              <a:t>Организация</a:t>
            </a:r>
            <a:r>
              <a:rPr lang="ru-RU" sz="1800" b="1" spc="-9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</a:rPr>
              <a:t>сетевого</a:t>
            </a:r>
            <a:r>
              <a:rPr lang="ru-RU" sz="1800" b="1" spc="-45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</a:rPr>
              <a:t>и</a:t>
            </a:r>
            <a:r>
              <a:rPr lang="ru-RU" sz="1800" b="1" spc="-9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800" b="1" spc="-10" dirty="0" smtClean="0">
                <a:solidFill>
                  <a:schemeClr val="tx2">
                    <a:lumMod val="75000"/>
                  </a:schemeClr>
                </a:solidFill>
              </a:rPr>
              <a:t>межведомственного</a:t>
            </a:r>
            <a:r>
              <a:rPr lang="ru-RU" sz="1800" b="1" spc="-5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800" b="1" spc="-10" dirty="0" smtClean="0">
                <a:solidFill>
                  <a:schemeClr val="tx2">
                    <a:lumMod val="75000"/>
                  </a:schemeClr>
                </a:solidFill>
              </a:rPr>
              <a:t>взаимодействия</a:t>
            </a:r>
            <a:r>
              <a:rPr lang="ru-RU" sz="1800" b="1" spc="-45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800" b="1" spc="-25" dirty="0" smtClean="0">
                <a:solidFill>
                  <a:schemeClr val="tx2">
                    <a:lumMod val="75000"/>
                  </a:schemeClr>
                </a:solidFill>
              </a:rPr>
              <a:t>для</a:t>
            </a:r>
            <a:endParaRPr lang="ru-RU" sz="18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256540" marR="252095" algn="ctr">
              <a:lnSpc>
                <a:spcPct val="150000"/>
              </a:lnSpc>
            </a:pP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</a:rPr>
              <a:t>оказания</a:t>
            </a:r>
            <a:r>
              <a:rPr lang="ru-RU" sz="1800" b="1" spc="-75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800" b="1" spc="-20" dirty="0" smtClean="0">
                <a:solidFill>
                  <a:schemeClr val="tx2">
                    <a:lumMod val="75000"/>
                  </a:schemeClr>
                </a:solidFill>
              </a:rPr>
              <a:t>необходимой</a:t>
            </a:r>
            <a:r>
              <a:rPr lang="ru-RU" sz="1800" b="1" spc="-7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</a:rPr>
              <a:t>помощи</a:t>
            </a:r>
            <a:r>
              <a:rPr lang="ru-RU" sz="1800" b="1" spc="-4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</a:rPr>
              <a:t>и</a:t>
            </a:r>
            <a:r>
              <a:rPr lang="ru-RU" sz="1800" b="1" spc="-7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</a:rPr>
              <a:t>поддержки</a:t>
            </a:r>
            <a:r>
              <a:rPr lang="ru-RU" sz="1800" b="1" spc="-75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 marL="256540" marR="252095" algn="ctr">
              <a:lnSpc>
                <a:spcPct val="150000"/>
              </a:lnSpc>
            </a:pP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</a:rPr>
              <a:t>детей</a:t>
            </a:r>
            <a:r>
              <a:rPr lang="ru-RU" sz="1800" b="1" spc="-35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800" b="1" spc="-10" dirty="0" smtClean="0">
                <a:solidFill>
                  <a:schemeClr val="tx2">
                    <a:lumMod val="75000"/>
                  </a:schemeClr>
                </a:solidFill>
              </a:rPr>
              <a:t>ветеранов </a:t>
            </a: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</a:rPr>
              <a:t>(участников)</a:t>
            </a:r>
            <a:r>
              <a:rPr lang="ru-RU" sz="1800" b="1" spc="-11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800" b="1" spc="-25" dirty="0" smtClean="0">
                <a:solidFill>
                  <a:schemeClr val="tx2">
                    <a:lumMod val="75000"/>
                  </a:schemeClr>
                </a:solidFill>
              </a:rPr>
              <a:t>СВО</a:t>
            </a:r>
            <a:endParaRPr b="1">
              <a:solidFill>
                <a:schemeClr val="tx2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-38"/>
            <a:ext cx="9144000" cy="3722370"/>
            <a:chOff x="0" y="-38"/>
            <a:chExt cx="9144000" cy="3722370"/>
          </a:xfrm>
        </p:grpSpPr>
        <p:sp>
          <p:nvSpPr>
            <p:cNvPr id="3" name="object 3"/>
            <p:cNvSpPr/>
            <p:nvPr/>
          </p:nvSpPr>
          <p:spPr>
            <a:xfrm>
              <a:off x="0" y="-38"/>
              <a:ext cx="9144000" cy="274320"/>
            </a:xfrm>
            <a:custGeom>
              <a:avLst/>
              <a:gdLst/>
              <a:ahLst/>
              <a:cxnLst/>
              <a:rect l="l" t="t" r="r" b="b"/>
              <a:pathLst>
                <a:path w="9144000" h="274320">
                  <a:moveTo>
                    <a:pt x="9144000" y="0"/>
                  </a:moveTo>
                  <a:lnTo>
                    <a:pt x="0" y="0"/>
                  </a:lnTo>
                  <a:lnTo>
                    <a:pt x="0" y="273850"/>
                  </a:lnTo>
                  <a:lnTo>
                    <a:pt x="9144000" y="273850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92A1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232930" y="267970"/>
              <a:ext cx="2125345" cy="3440429"/>
            </a:xfrm>
            <a:custGeom>
              <a:avLst/>
              <a:gdLst/>
              <a:ahLst/>
              <a:cxnLst/>
              <a:rect l="l" t="t" r="r" b="b"/>
              <a:pathLst>
                <a:path w="2125345" h="3440429">
                  <a:moveTo>
                    <a:pt x="0" y="212470"/>
                  </a:moveTo>
                  <a:lnTo>
                    <a:pt x="5612" y="163752"/>
                  </a:lnTo>
                  <a:lnTo>
                    <a:pt x="21597" y="119030"/>
                  </a:lnTo>
                  <a:lnTo>
                    <a:pt x="46682" y="79579"/>
                  </a:lnTo>
                  <a:lnTo>
                    <a:pt x="79589" y="46676"/>
                  </a:lnTo>
                  <a:lnTo>
                    <a:pt x="119044" y="21595"/>
                  </a:lnTo>
                  <a:lnTo>
                    <a:pt x="163772" y="5611"/>
                  </a:lnTo>
                  <a:lnTo>
                    <a:pt x="212496" y="0"/>
                  </a:lnTo>
                  <a:lnTo>
                    <a:pt x="1912353" y="0"/>
                  </a:lnTo>
                  <a:lnTo>
                    <a:pt x="1961072" y="5611"/>
                  </a:lnTo>
                  <a:lnTo>
                    <a:pt x="2005794" y="21595"/>
                  </a:lnTo>
                  <a:lnTo>
                    <a:pt x="2045244" y="46676"/>
                  </a:lnTo>
                  <a:lnTo>
                    <a:pt x="2078147" y="79579"/>
                  </a:lnTo>
                  <a:lnTo>
                    <a:pt x="2103229" y="119030"/>
                  </a:lnTo>
                  <a:lnTo>
                    <a:pt x="2119212" y="163752"/>
                  </a:lnTo>
                  <a:lnTo>
                    <a:pt x="2124824" y="212470"/>
                  </a:lnTo>
                  <a:lnTo>
                    <a:pt x="2124824" y="3227959"/>
                  </a:lnTo>
                  <a:lnTo>
                    <a:pt x="2119212" y="3276677"/>
                  </a:lnTo>
                  <a:lnTo>
                    <a:pt x="2103229" y="3321399"/>
                  </a:lnTo>
                  <a:lnTo>
                    <a:pt x="2078147" y="3360850"/>
                  </a:lnTo>
                  <a:lnTo>
                    <a:pt x="2045244" y="3393753"/>
                  </a:lnTo>
                  <a:lnTo>
                    <a:pt x="2005794" y="3418834"/>
                  </a:lnTo>
                  <a:lnTo>
                    <a:pt x="1961072" y="3434818"/>
                  </a:lnTo>
                  <a:lnTo>
                    <a:pt x="1912353" y="3440429"/>
                  </a:lnTo>
                  <a:lnTo>
                    <a:pt x="212496" y="3440429"/>
                  </a:lnTo>
                  <a:lnTo>
                    <a:pt x="163772" y="3434818"/>
                  </a:lnTo>
                  <a:lnTo>
                    <a:pt x="119044" y="3418834"/>
                  </a:lnTo>
                  <a:lnTo>
                    <a:pt x="79589" y="3393753"/>
                  </a:lnTo>
                  <a:lnTo>
                    <a:pt x="46682" y="3360850"/>
                  </a:lnTo>
                  <a:lnTo>
                    <a:pt x="21597" y="3321399"/>
                  </a:lnTo>
                  <a:lnTo>
                    <a:pt x="5612" y="3276677"/>
                  </a:lnTo>
                  <a:lnTo>
                    <a:pt x="0" y="3227959"/>
                  </a:lnTo>
                  <a:lnTo>
                    <a:pt x="0" y="212470"/>
                  </a:lnTo>
                  <a:close/>
                </a:path>
              </a:pathLst>
            </a:custGeom>
            <a:ln w="26424">
              <a:solidFill>
                <a:srgbClr val="8592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393598" y="1864613"/>
            <a:ext cx="1803400" cy="47384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635" algn="ctr">
              <a:lnSpc>
                <a:spcPts val="1789"/>
              </a:lnSpc>
              <a:spcBef>
                <a:spcPts val="95"/>
              </a:spcBef>
            </a:pPr>
            <a:r>
              <a:rPr lang="ru-RU" sz="1600" b="1" spc="-10" dirty="0" smtClean="0">
                <a:solidFill>
                  <a:srgbClr val="FF0000"/>
                </a:solidFill>
                <a:latin typeface="Arial"/>
                <a:cs typeface="Arial"/>
              </a:rPr>
              <a:t>Министерство</a:t>
            </a:r>
            <a:endParaRPr sz="1600">
              <a:latin typeface="Arial"/>
              <a:cs typeface="Arial"/>
            </a:endParaRPr>
          </a:p>
          <a:p>
            <a:pPr marL="12065" marR="5080" algn="ctr">
              <a:lnSpc>
                <a:spcPts val="1660"/>
              </a:lnSpc>
              <a:spcBef>
                <a:spcPts val="140"/>
              </a:spcBef>
            </a:pPr>
            <a:r>
              <a:rPr sz="1600" b="1" spc="-10" smtClean="0">
                <a:solidFill>
                  <a:srgbClr val="FF0000"/>
                </a:solidFill>
                <a:latin typeface="Arial"/>
                <a:cs typeface="Arial"/>
              </a:rPr>
              <a:t>здравоохранения</a:t>
            </a:r>
            <a:endParaRPr sz="1600">
              <a:latin typeface="Arial"/>
              <a:cs typeface="Arial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709193" y="254634"/>
            <a:ext cx="3846829" cy="3467100"/>
            <a:chOff x="709193" y="254634"/>
            <a:chExt cx="3846829" cy="3467100"/>
          </a:xfrm>
        </p:grpSpPr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22528" y="474471"/>
              <a:ext cx="1145641" cy="1145666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722528" y="267969"/>
              <a:ext cx="3820160" cy="3440429"/>
            </a:xfrm>
            <a:custGeom>
              <a:avLst/>
              <a:gdLst/>
              <a:ahLst/>
              <a:cxnLst/>
              <a:rect l="l" t="t" r="r" b="b"/>
              <a:pathLst>
                <a:path w="3820160" h="3440429">
                  <a:moveTo>
                    <a:pt x="0" y="779271"/>
                  </a:moveTo>
                  <a:lnTo>
                    <a:pt x="1898" y="732292"/>
                  </a:lnTo>
                  <a:lnTo>
                    <a:pt x="7497" y="686359"/>
                  </a:lnTo>
                  <a:lnTo>
                    <a:pt x="16648" y="641620"/>
                  </a:lnTo>
                  <a:lnTo>
                    <a:pt x="29203" y="598222"/>
                  </a:lnTo>
                  <a:lnTo>
                    <a:pt x="45016" y="556313"/>
                  </a:lnTo>
                  <a:lnTo>
                    <a:pt x="63939" y="516040"/>
                  </a:lnTo>
                  <a:lnTo>
                    <a:pt x="85824" y="477550"/>
                  </a:lnTo>
                  <a:lnTo>
                    <a:pt x="110525" y="440990"/>
                  </a:lnTo>
                  <a:lnTo>
                    <a:pt x="137893" y="406509"/>
                  </a:lnTo>
                  <a:lnTo>
                    <a:pt x="167782" y="374253"/>
                  </a:lnTo>
                  <a:lnTo>
                    <a:pt x="200044" y="344369"/>
                  </a:lnTo>
                  <a:lnTo>
                    <a:pt x="234532" y="317006"/>
                  </a:lnTo>
                  <a:lnTo>
                    <a:pt x="271098" y="292310"/>
                  </a:lnTo>
                  <a:lnTo>
                    <a:pt x="309595" y="270428"/>
                  </a:lnTo>
                  <a:lnTo>
                    <a:pt x="349875" y="251509"/>
                  </a:lnTo>
                  <a:lnTo>
                    <a:pt x="391792" y="235699"/>
                  </a:lnTo>
                  <a:lnTo>
                    <a:pt x="435197" y="223146"/>
                  </a:lnTo>
                  <a:lnTo>
                    <a:pt x="479944" y="213997"/>
                  </a:lnTo>
                  <a:lnTo>
                    <a:pt x="525884" y="208400"/>
                  </a:lnTo>
                  <a:lnTo>
                    <a:pt x="572871" y="206501"/>
                  </a:lnTo>
                  <a:lnTo>
                    <a:pt x="619851" y="208400"/>
                  </a:lnTo>
                  <a:lnTo>
                    <a:pt x="665783" y="213997"/>
                  </a:lnTo>
                  <a:lnTo>
                    <a:pt x="710522" y="223146"/>
                  </a:lnTo>
                  <a:lnTo>
                    <a:pt x="753920" y="235699"/>
                  </a:lnTo>
                  <a:lnTo>
                    <a:pt x="795830" y="251509"/>
                  </a:lnTo>
                  <a:lnTo>
                    <a:pt x="836103" y="270428"/>
                  </a:lnTo>
                  <a:lnTo>
                    <a:pt x="874593" y="292310"/>
                  </a:lnTo>
                  <a:lnTo>
                    <a:pt x="911152" y="317006"/>
                  </a:lnTo>
                  <a:lnTo>
                    <a:pt x="945634" y="344369"/>
                  </a:lnTo>
                  <a:lnTo>
                    <a:pt x="977890" y="374253"/>
                  </a:lnTo>
                  <a:lnTo>
                    <a:pt x="1007773" y="406509"/>
                  </a:lnTo>
                  <a:lnTo>
                    <a:pt x="1035137" y="440990"/>
                  </a:lnTo>
                  <a:lnTo>
                    <a:pt x="1059833" y="477550"/>
                  </a:lnTo>
                  <a:lnTo>
                    <a:pt x="1081714" y="516040"/>
                  </a:lnTo>
                  <a:lnTo>
                    <a:pt x="1100633" y="556313"/>
                  </a:lnTo>
                  <a:lnTo>
                    <a:pt x="1116443" y="598222"/>
                  </a:lnTo>
                  <a:lnTo>
                    <a:pt x="1128996" y="641620"/>
                  </a:lnTo>
                  <a:lnTo>
                    <a:pt x="1138145" y="686359"/>
                  </a:lnTo>
                  <a:lnTo>
                    <a:pt x="1143743" y="732292"/>
                  </a:lnTo>
                  <a:lnTo>
                    <a:pt x="1145641" y="779271"/>
                  </a:lnTo>
                  <a:lnTo>
                    <a:pt x="1143743" y="826252"/>
                  </a:lnTo>
                  <a:lnTo>
                    <a:pt x="1138145" y="872187"/>
                  </a:lnTo>
                  <a:lnTo>
                    <a:pt x="1128996" y="916931"/>
                  </a:lnTo>
                  <a:lnTo>
                    <a:pt x="1116443" y="960334"/>
                  </a:lnTo>
                  <a:lnTo>
                    <a:pt x="1100633" y="1002250"/>
                  </a:lnTo>
                  <a:lnTo>
                    <a:pt x="1081714" y="1042531"/>
                  </a:lnTo>
                  <a:lnTo>
                    <a:pt x="1059833" y="1081029"/>
                  </a:lnTo>
                  <a:lnTo>
                    <a:pt x="1035137" y="1117597"/>
                  </a:lnTo>
                  <a:lnTo>
                    <a:pt x="1007773" y="1152088"/>
                  </a:lnTo>
                  <a:lnTo>
                    <a:pt x="977890" y="1184354"/>
                  </a:lnTo>
                  <a:lnTo>
                    <a:pt x="945634" y="1214247"/>
                  </a:lnTo>
                  <a:lnTo>
                    <a:pt x="911152" y="1241620"/>
                  </a:lnTo>
                  <a:lnTo>
                    <a:pt x="874593" y="1266325"/>
                  </a:lnTo>
                  <a:lnTo>
                    <a:pt x="836103" y="1288214"/>
                  </a:lnTo>
                  <a:lnTo>
                    <a:pt x="795830" y="1307141"/>
                  </a:lnTo>
                  <a:lnTo>
                    <a:pt x="753920" y="1322957"/>
                  </a:lnTo>
                  <a:lnTo>
                    <a:pt x="710522" y="1335516"/>
                  </a:lnTo>
                  <a:lnTo>
                    <a:pt x="665783" y="1344669"/>
                  </a:lnTo>
                  <a:lnTo>
                    <a:pt x="619851" y="1350269"/>
                  </a:lnTo>
                  <a:lnTo>
                    <a:pt x="572871" y="1352168"/>
                  </a:lnTo>
                  <a:lnTo>
                    <a:pt x="525884" y="1350269"/>
                  </a:lnTo>
                  <a:lnTo>
                    <a:pt x="479944" y="1344669"/>
                  </a:lnTo>
                  <a:lnTo>
                    <a:pt x="435197" y="1335516"/>
                  </a:lnTo>
                  <a:lnTo>
                    <a:pt x="391792" y="1322957"/>
                  </a:lnTo>
                  <a:lnTo>
                    <a:pt x="349875" y="1307141"/>
                  </a:lnTo>
                  <a:lnTo>
                    <a:pt x="309595" y="1288214"/>
                  </a:lnTo>
                  <a:lnTo>
                    <a:pt x="271098" y="1266325"/>
                  </a:lnTo>
                  <a:lnTo>
                    <a:pt x="234532" y="1241620"/>
                  </a:lnTo>
                  <a:lnTo>
                    <a:pt x="200044" y="1214247"/>
                  </a:lnTo>
                  <a:lnTo>
                    <a:pt x="167782" y="1184354"/>
                  </a:lnTo>
                  <a:lnTo>
                    <a:pt x="137893" y="1152088"/>
                  </a:lnTo>
                  <a:lnTo>
                    <a:pt x="110525" y="1117597"/>
                  </a:lnTo>
                  <a:lnTo>
                    <a:pt x="85824" y="1081029"/>
                  </a:lnTo>
                  <a:lnTo>
                    <a:pt x="63939" y="1042531"/>
                  </a:lnTo>
                  <a:lnTo>
                    <a:pt x="45016" y="1002250"/>
                  </a:lnTo>
                  <a:lnTo>
                    <a:pt x="29203" y="960334"/>
                  </a:lnTo>
                  <a:lnTo>
                    <a:pt x="16648" y="916931"/>
                  </a:lnTo>
                  <a:lnTo>
                    <a:pt x="7497" y="872187"/>
                  </a:lnTo>
                  <a:lnTo>
                    <a:pt x="1898" y="826252"/>
                  </a:lnTo>
                  <a:lnTo>
                    <a:pt x="0" y="779271"/>
                  </a:lnTo>
                  <a:close/>
                </a:path>
                <a:path w="3820160" h="3440429">
                  <a:moveTo>
                    <a:pt x="1698853" y="212089"/>
                  </a:moveTo>
                  <a:lnTo>
                    <a:pt x="1704457" y="163472"/>
                  </a:lnTo>
                  <a:lnTo>
                    <a:pt x="1720417" y="118835"/>
                  </a:lnTo>
                  <a:lnTo>
                    <a:pt x="1745460" y="79455"/>
                  </a:lnTo>
                  <a:lnTo>
                    <a:pt x="1778308" y="46606"/>
                  </a:lnTo>
                  <a:lnTo>
                    <a:pt x="1817689" y="21564"/>
                  </a:lnTo>
                  <a:lnTo>
                    <a:pt x="1862325" y="5603"/>
                  </a:lnTo>
                  <a:lnTo>
                    <a:pt x="1910943" y="0"/>
                  </a:lnTo>
                  <a:lnTo>
                    <a:pt x="3607663" y="0"/>
                  </a:lnTo>
                  <a:lnTo>
                    <a:pt x="3656274" y="5603"/>
                  </a:lnTo>
                  <a:lnTo>
                    <a:pt x="3700892" y="21564"/>
                  </a:lnTo>
                  <a:lnTo>
                    <a:pt x="3740248" y="46606"/>
                  </a:lnTo>
                  <a:lnTo>
                    <a:pt x="3773070" y="79455"/>
                  </a:lnTo>
                  <a:lnTo>
                    <a:pt x="3798087" y="118835"/>
                  </a:lnTo>
                  <a:lnTo>
                    <a:pt x="3814030" y="163472"/>
                  </a:lnTo>
                  <a:lnTo>
                    <a:pt x="3819626" y="212089"/>
                  </a:lnTo>
                  <a:lnTo>
                    <a:pt x="3819626" y="3228340"/>
                  </a:lnTo>
                  <a:lnTo>
                    <a:pt x="3814030" y="3276997"/>
                  </a:lnTo>
                  <a:lnTo>
                    <a:pt x="3798087" y="3321649"/>
                  </a:lnTo>
                  <a:lnTo>
                    <a:pt x="3773070" y="3361027"/>
                  </a:lnTo>
                  <a:lnTo>
                    <a:pt x="3740248" y="3393863"/>
                  </a:lnTo>
                  <a:lnTo>
                    <a:pt x="3700892" y="3418888"/>
                  </a:lnTo>
                  <a:lnTo>
                    <a:pt x="3656274" y="3434833"/>
                  </a:lnTo>
                  <a:lnTo>
                    <a:pt x="3607663" y="3440429"/>
                  </a:lnTo>
                  <a:lnTo>
                    <a:pt x="1910943" y="3440429"/>
                  </a:lnTo>
                  <a:lnTo>
                    <a:pt x="1862325" y="3434833"/>
                  </a:lnTo>
                  <a:lnTo>
                    <a:pt x="1817689" y="3418888"/>
                  </a:lnTo>
                  <a:lnTo>
                    <a:pt x="1778308" y="3393863"/>
                  </a:lnTo>
                  <a:lnTo>
                    <a:pt x="1745460" y="3361027"/>
                  </a:lnTo>
                  <a:lnTo>
                    <a:pt x="1720417" y="3321649"/>
                  </a:lnTo>
                  <a:lnTo>
                    <a:pt x="1704457" y="3276997"/>
                  </a:lnTo>
                  <a:lnTo>
                    <a:pt x="1698853" y="3228340"/>
                  </a:lnTo>
                  <a:lnTo>
                    <a:pt x="1698853" y="212089"/>
                  </a:lnTo>
                  <a:close/>
                </a:path>
              </a:pathLst>
            </a:custGeom>
            <a:ln w="26424">
              <a:solidFill>
                <a:srgbClr val="8592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2794507" y="1759457"/>
            <a:ext cx="1548893" cy="700833"/>
          </a:xfrm>
          <a:prstGeom prst="rect">
            <a:avLst/>
          </a:prstGeom>
        </p:spPr>
        <p:txBody>
          <a:bodyPr vert="horz" wrap="square" lIns="0" tIns="46355" rIns="0" bIns="0" rtlCol="0">
            <a:spAutoFit/>
          </a:bodyPr>
          <a:lstStyle/>
          <a:p>
            <a:pPr marL="33655" marR="23495" algn="ctr">
              <a:lnSpc>
                <a:spcPts val="1660"/>
              </a:lnSpc>
              <a:spcBef>
                <a:spcPts val="365"/>
              </a:spcBef>
            </a:pPr>
            <a:r>
              <a:rPr lang="ru-RU" sz="1600" spc="-10" dirty="0" smtClean="0">
                <a:solidFill>
                  <a:srgbClr val="00AF50"/>
                </a:solidFill>
              </a:rPr>
              <a:t>Министерство</a:t>
            </a:r>
            <a:r>
              <a:rPr sz="1600" spc="-10" smtClean="0">
                <a:solidFill>
                  <a:srgbClr val="00AF50"/>
                </a:solidFill>
              </a:rPr>
              <a:t> </a:t>
            </a:r>
            <a:r>
              <a:rPr sz="1600" spc="-10">
                <a:solidFill>
                  <a:srgbClr val="00AF50"/>
                </a:solidFill>
              </a:rPr>
              <a:t>социальной </a:t>
            </a:r>
            <a:r>
              <a:rPr sz="1600" spc="-10" smtClean="0">
                <a:solidFill>
                  <a:srgbClr val="00AF50"/>
                </a:solidFill>
              </a:rPr>
              <a:t>защиты</a:t>
            </a:r>
            <a:r>
              <a:rPr lang="ru-RU" sz="1600" spc="-10" dirty="0" smtClean="0">
                <a:solidFill>
                  <a:srgbClr val="00AF50"/>
                </a:solidFill>
              </a:rPr>
              <a:t> </a:t>
            </a:r>
            <a:endParaRPr sz="1600"/>
          </a:p>
        </p:txBody>
      </p:sp>
      <p:grpSp>
        <p:nvGrpSpPr>
          <p:cNvPr id="10" name="object 10"/>
          <p:cNvGrpSpPr/>
          <p:nvPr/>
        </p:nvGrpSpPr>
        <p:grpSpPr>
          <a:xfrm>
            <a:off x="2895600" y="254634"/>
            <a:ext cx="3844925" cy="3467100"/>
            <a:chOff x="2895600" y="254634"/>
            <a:chExt cx="3844925" cy="3467100"/>
          </a:xfrm>
        </p:grpSpPr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908934" y="474471"/>
              <a:ext cx="1145666" cy="1145666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2908934" y="267969"/>
              <a:ext cx="3818254" cy="3440429"/>
            </a:xfrm>
            <a:custGeom>
              <a:avLst/>
              <a:gdLst/>
              <a:ahLst/>
              <a:cxnLst/>
              <a:rect l="l" t="t" r="r" b="b"/>
              <a:pathLst>
                <a:path w="3818254" h="3440429">
                  <a:moveTo>
                    <a:pt x="0" y="779271"/>
                  </a:moveTo>
                  <a:lnTo>
                    <a:pt x="1899" y="732292"/>
                  </a:lnTo>
                  <a:lnTo>
                    <a:pt x="7499" y="686359"/>
                  </a:lnTo>
                  <a:lnTo>
                    <a:pt x="16652" y="641620"/>
                  </a:lnTo>
                  <a:lnTo>
                    <a:pt x="29211" y="598222"/>
                  </a:lnTo>
                  <a:lnTo>
                    <a:pt x="45027" y="556313"/>
                  </a:lnTo>
                  <a:lnTo>
                    <a:pt x="63954" y="516040"/>
                  </a:lnTo>
                  <a:lnTo>
                    <a:pt x="85843" y="477550"/>
                  </a:lnTo>
                  <a:lnTo>
                    <a:pt x="110548" y="440990"/>
                  </a:lnTo>
                  <a:lnTo>
                    <a:pt x="137921" y="406509"/>
                  </a:lnTo>
                  <a:lnTo>
                    <a:pt x="167814" y="374253"/>
                  </a:lnTo>
                  <a:lnTo>
                    <a:pt x="200080" y="344369"/>
                  </a:lnTo>
                  <a:lnTo>
                    <a:pt x="234571" y="317006"/>
                  </a:lnTo>
                  <a:lnTo>
                    <a:pt x="271139" y="292310"/>
                  </a:lnTo>
                  <a:lnTo>
                    <a:pt x="309637" y="270428"/>
                  </a:lnTo>
                  <a:lnTo>
                    <a:pt x="349918" y="251509"/>
                  </a:lnTo>
                  <a:lnTo>
                    <a:pt x="391834" y="235699"/>
                  </a:lnTo>
                  <a:lnTo>
                    <a:pt x="435237" y="223146"/>
                  </a:lnTo>
                  <a:lnTo>
                    <a:pt x="479981" y="213997"/>
                  </a:lnTo>
                  <a:lnTo>
                    <a:pt x="525916" y="208400"/>
                  </a:lnTo>
                  <a:lnTo>
                    <a:pt x="572897" y="206501"/>
                  </a:lnTo>
                  <a:lnTo>
                    <a:pt x="619876" y="208400"/>
                  </a:lnTo>
                  <a:lnTo>
                    <a:pt x="665809" y="213997"/>
                  </a:lnTo>
                  <a:lnTo>
                    <a:pt x="710548" y="223146"/>
                  </a:lnTo>
                  <a:lnTo>
                    <a:pt x="753946" y="235699"/>
                  </a:lnTo>
                  <a:lnTo>
                    <a:pt x="795855" y="251509"/>
                  </a:lnTo>
                  <a:lnTo>
                    <a:pt x="836128" y="270428"/>
                  </a:lnTo>
                  <a:lnTo>
                    <a:pt x="874618" y="292310"/>
                  </a:lnTo>
                  <a:lnTo>
                    <a:pt x="911178" y="317006"/>
                  </a:lnTo>
                  <a:lnTo>
                    <a:pt x="945659" y="344369"/>
                  </a:lnTo>
                  <a:lnTo>
                    <a:pt x="977915" y="374253"/>
                  </a:lnTo>
                  <a:lnTo>
                    <a:pt x="1007799" y="406509"/>
                  </a:lnTo>
                  <a:lnTo>
                    <a:pt x="1035162" y="440990"/>
                  </a:lnTo>
                  <a:lnTo>
                    <a:pt x="1059858" y="477550"/>
                  </a:lnTo>
                  <a:lnTo>
                    <a:pt x="1081740" y="516040"/>
                  </a:lnTo>
                  <a:lnTo>
                    <a:pt x="1100659" y="556313"/>
                  </a:lnTo>
                  <a:lnTo>
                    <a:pt x="1116469" y="598222"/>
                  </a:lnTo>
                  <a:lnTo>
                    <a:pt x="1129022" y="641620"/>
                  </a:lnTo>
                  <a:lnTo>
                    <a:pt x="1138171" y="686359"/>
                  </a:lnTo>
                  <a:lnTo>
                    <a:pt x="1143768" y="732292"/>
                  </a:lnTo>
                  <a:lnTo>
                    <a:pt x="1145666" y="779271"/>
                  </a:lnTo>
                  <a:lnTo>
                    <a:pt x="1143768" y="826252"/>
                  </a:lnTo>
                  <a:lnTo>
                    <a:pt x="1138171" y="872187"/>
                  </a:lnTo>
                  <a:lnTo>
                    <a:pt x="1129022" y="916931"/>
                  </a:lnTo>
                  <a:lnTo>
                    <a:pt x="1116469" y="960334"/>
                  </a:lnTo>
                  <a:lnTo>
                    <a:pt x="1100659" y="1002250"/>
                  </a:lnTo>
                  <a:lnTo>
                    <a:pt x="1081740" y="1042531"/>
                  </a:lnTo>
                  <a:lnTo>
                    <a:pt x="1059858" y="1081029"/>
                  </a:lnTo>
                  <a:lnTo>
                    <a:pt x="1035162" y="1117597"/>
                  </a:lnTo>
                  <a:lnTo>
                    <a:pt x="1007799" y="1152088"/>
                  </a:lnTo>
                  <a:lnTo>
                    <a:pt x="977915" y="1184354"/>
                  </a:lnTo>
                  <a:lnTo>
                    <a:pt x="945659" y="1214247"/>
                  </a:lnTo>
                  <a:lnTo>
                    <a:pt x="911178" y="1241620"/>
                  </a:lnTo>
                  <a:lnTo>
                    <a:pt x="874618" y="1266325"/>
                  </a:lnTo>
                  <a:lnTo>
                    <a:pt x="836128" y="1288214"/>
                  </a:lnTo>
                  <a:lnTo>
                    <a:pt x="795855" y="1307141"/>
                  </a:lnTo>
                  <a:lnTo>
                    <a:pt x="753946" y="1322957"/>
                  </a:lnTo>
                  <a:lnTo>
                    <a:pt x="710548" y="1335516"/>
                  </a:lnTo>
                  <a:lnTo>
                    <a:pt x="665809" y="1344669"/>
                  </a:lnTo>
                  <a:lnTo>
                    <a:pt x="619876" y="1350269"/>
                  </a:lnTo>
                  <a:lnTo>
                    <a:pt x="572897" y="1352168"/>
                  </a:lnTo>
                  <a:lnTo>
                    <a:pt x="525916" y="1350269"/>
                  </a:lnTo>
                  <a:lnTo>
                    <a:pt x="479981" y="1344669"/>
                  </a:lnTo>
                  <a:lnTo>
                    <a:pt x="435237" y="1335516"/>
                  </a:lnTo>
                  <a:lnTo>
                    <a:pt x="391834" y="1322957"/>
                  </a:lnTo>
                  <a:lnTo>
                    <a:pt x="349918" y="1307141"/>
                  </a:lnTo>
                  <a:lnTo>
                    <a:pt x="309637" y="1288214"/>
                  </a:lnTo>
                  <a:lnTo>
                    <a:pt x="271139" y="1266325"/>
                  </a:lnTo>
                  <a:lnTo>
                    <a:pt x="234571" y="1241620"/>
                  </a:lnTo>
                  <a:lnTo>
                    <a:pt x="200080" y="1214247"/>
                  </a:lnTo>
                  <a:lnTo>
                    <a:pt x="167814" y="1184354"/>
                  </a:lnTo>
                  <a:lnTo>
                    <a:pt x="137921" y="1152088"/>
                  </a:lnTo>
                  <a:lnTo>
                    <a:pt x="110548" y="1117597"/>
                  </a:lnTo>
                  <a:lnTo>
                    <a:pt x="85843" y="1081029"/>
                  </a:lnTo>
                  <a:lnTo>
                    <a:pt x="63954" y="1042531"/>
                  </a:lnTo>
                  <a:lnTo>
                    <a:pt x="45027" y="1002250"/>
                  </a:lnTo>
                  <a:lnTo>
                    <a:pt x="29211" y="960334"/>
                  </a:lnTo>
                  <a:lnTo>
                    <a:pt x="16652" y="916931"/>
                  </a:lnTo>
                  <a:lnTo>
                    <a:pt x="7499" y="872187"/>
                  </a:lnTo>
                  <a:lnTo>
                    <a:pt x="1899" y="826252"/>
                  </a:lnTo>
                  <a:lnTo>
                    <a:pt x="0" y="779271"/>
                  </a:lnTo>
                  <a:close/>
                </a:path>
                <a:path w="3818254" h="3440429">
                  <a:moveTo>
                    <a:pt x="1696847" y="212089"/>
                  </a:moveTo>
                  <a:lnTo>
                    <a:pt x="1702450" y="163472"/>
                  </a:lnTo>
                  <a:lnTo>
                    <a:pt x="1718411" y="118835"/>
                  </a:lnTo>
                  <a:lnTo>
                    <a:pt x="1743453" y="79455"/>
                  </a:lnTo>
                  <a:lnTo>
                    <a:pt x="1776302" y="46606"/>
                  </a:lnTo>
                  <a:lnTo>
                    <a:pt x="1815682" y="21564"/>
                  </a:lnTo>
                  <a:lnTo>
                    <a:pt x="1860319" y="5603"/>
                  </a:lnTo>
                  <a:lnTo>
                    <a:pt x="1908937" y="0"/>
                  </a:lnTo>
                  <a:lnTo>
                    <a:pt x="3605657" y="0"/>
                  </a:lnTo>
                  <a:lnTo>
                    <a:pt x="3654274" y="5603"/>
                  </a:lnTo>
                  <a:lnTo>
                    <a:pt x="3698911" y="21564"/>
                  </a:lnTo>
                  <a:lnTo>
                    <a:pt x="3738291" y="46606"/>
                  </a:lnTo>
                  <a:lnTo>
                    <a:pt x="3771140" y="79455"/>
                  </a:lnTo>
                  <a:lnTo>
                    <a:pt x="3796182" y="118835"/>
                  </a:lnTo>
                  <a:lnTo>
                    <a:pt x="3812143" y="163472"/>
                  </a:lnTo>
                  <a:lnTo>
                    <a:pt x="3817746" y="212089"/>
                  </a:lnTo>
                  <a:lnTo>
                    <a:pt x="3817746" y="3228340"/>
                  </a:lnTo>
                  <a:lnTo>
                    <a:pt x="3812143" y="3276997"/>
                  </a:lnTo>
                  <a:lnTo>
                    <a:pt x="3796182" y="3321649"/>
                  </a:lnTo>
                  <a:lnTo>
                    <a:pt x="3771140" y="3361027"/>
                  </a:lnTo>
                  <a:lnTo>
                    <a:pt x="3738291" y="3393863"/>
                  </a:lnTo>
                  <a:lnTo>
                    <a:pt x="3698911" y="3418888"/>
                  </a:lnTo>
                  <a:lnTo>
                    <a:pt x="3654274" y="3434833"/>
                  </a:lnTo>
                  <a:lnTo>
                    <a:pt x="3605657" y="3440429"/>
                  </a:lnTo>
                  <a:lnTo>
                    <a:pt x="1908937" y="3440429"/>
                  </a:lnTo>
                  <a:lnTo>
                    <a:pt x="1860319" y="3434833"/>
                  </a:lnTo>
                  <a:lnTo>
                    <a:pt x="1815682" y="3418888"/>
                  </a:lnTo>
                  <a:lnTo>
                    <a:pt x="1776302" y="3393863"/>
                  </a:lnTo>
                  <a:lnTo>
                    <a:pt x="1743453" y="3361027"/>
                  </a:lnTo>
                  <a:lnTo>
                    <a:pt x="1718411" y="3321649"/>
                  </a:lnTo>
                  <a:lnTo>
                    <a:pt x="1702450" y="3276997"/>
                  </a:lnTo>
                  <a:lnTo>
                    <a:pt x="1696847" y="3228340"/>
                  </a:lnTo>
                  <a:lnTo>
                    <a:pt x="1696847" y="212089"/>
                  </a:lnTo>
                  <a:close/>
                </a:path>
              </a:pathLst>
            </a:custGeom>
            <a:ln w="26424">
              <a:solidFill>
                <a:srgbClr val="8592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4979289" y="1864613"/>
            <a:ext cx="1573911" cy="482824"/>
          </a:xfrm>
          <a:prstGeom prst="rect">
            <a:avLst/>
          </a:prstGeom>
        </p:spPr>
        <p:txBody>
          <a:bodyPr vert="horz" wrap="square" lIns="0" tIns="46355" rIns="0" bIns="0" rtlCol="0">
            <a:spAutoFit/>
          </a:bodyPr>
          <a:lstStyle/>
          <a:p>
            <a:pPr marL="12700" marR="5080" indent="2540" algn="ctr">
              <a:lnSpc>
                <a:spcPts val="1660"/>
              </a:lnSpc>
              <a:spcBef>
                <a:spcPts val="365"/>
              </a:spcBef>
            </a:pPr>
            <a:r>
              <a:rPr lang="ru-RU" sz="1600" b="1" spc="-10" dirty="0" smtClean="0">
                <a:solidFill>
                  <a:srgbClr val="006FC0"/>
                </a:solidFill>
                <a:latin typeface="Arial"/>
                <a:cs typeface="Arial"/>
              </a:rPr>
              <a:t>Министерство</a:t>
            </a:r>
            <a:r>
              <a:rPr sz="1600" b="1" spc="-10" smtClean="0">
                <a:solidFill>
                  <a:srgbClr val="006FC0"/>
                </a:solidFill>
                <a:latin typeface="Arial"/>
                <a:cs typeface="Arial"/>
              </a:rPr>
              <a:t> образования</a:t>
            </a:r>
            <a:endParaRPr sz="1600">
              <a:latin typeface="Arial"/>
              <a:cs typeface="Arial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5080127" y="254634"/>
            <a:ext cx="3844290" cy="3467100"/>
            <a:chOff x="5080127" y="254634"/>
            <a:chExt cx="3844290" cy="3467100"/>
          </a:xfrm>
        </p:grpSpPr>
        <p:pic>
          <p:nvPicPr>
            <p:cNvPr id="15" name="object 1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093462" y="474471"/>
              <a:ext cx="1145666" cy="1145666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5093462" y="267969"/>
              <a:ext cx="3817620" cy="3440429"/>
            </a:xfrm>
            <a:custGeom>
              <a:avLst/>
              <a:gdLst/>
              <a:ahLst/>
              <a:cxnLst/>
              <a:rect l="l" t="t" r="r" b="b"/>
              <a:pathLst>
                <a:path w="3817620" h="3440429">
                  <a:moveTo>
                    <a:pt x="0" y="779271"/>
                  </a:moveTo>
                  <a:lnTo>
                    <a:pt x="1898" y="732292"/>
                  </a:lnTo>
                  <a:lnTo>
                    <a:pt x="7495" y="686359"/>
                  </a:lnTo>
                  <a:lnTo>
                    <a:pt x="16644" y="641620"/>
                  </a:lnTo>
                  <a:lnTo>
                    <a:pt x="29197" y="598222"/>
                  </a:lnTo>
                  <a:lnTo>
                    <a:pt x="45007" y="556313"/>
                  </a:lnTo>
                  <a:lnTo>
                    <a:pt x="63926" y="516040"/>
                  </a:lnTo>
                  <a:lnTo>
                    <a:pt x="85808" y="477550"/>
                  </a:lnTo>
                  <a:lnTo>
                    <a:pt x="110504" y="440990"/>
                  </a:lnTo>
                  <a:lnTo>
                    <a:pt x="137867" y="406509"/>
                  </a:lnTo>
                  <a:lnTo>
                    <a:pt x="167751" y="374253"/>
                  </a:lnTo>
                  <a:lnTo>
                    <a:pt x="200007" y="344369"/>
                  </a:lnTo>
                  <a:lnTo>
                    <a:pt x="234488" y="317006"/>
                  </a:lnTo>
                  <a:lnTo>
                    <a:pt x="271048" y="292310"/>
                  </a:lnTo>
                  <a:lnTo>
                    <a:pt x="309538" y="270428"/>
                  </a:lnTo>
                  <a:lnTo>
                    <a:pt x="349811" y="251509"/>
                  </a:lnTo>
                  <a:lnTo>
                    <a:pt x="391720" y="235699"/>
                  </a:lnTo>
                  <a:lnTo>
                    <a:pt x="435118" y="223146"/>
                  </a:lnTo>
                  <a:lnTo>
                    <a:pt x="479857" y="213997"/>
                  </a:lnTo>
                  <a:lnTo>
                    <a:pt x="525790" y="208400"/>
                  </a:lnTo>
                  <a:lnTo>
                    <a:pt x="572770" y="206501"/>
                  </a:lnTo>
                  <a:lnTo>
                    <a:pt x="619750" y="208400"/>
                  </a:lnTo>
                  <a:lnTo>
                    <a:pt x="665685" y="213997"/>
                  </a:lnTo>
                  <a:lnTo>
                    <a:pt x="710429" y="223146"/>
                  </a:lnTo>
                  <a:lnTo>
                    <a:pt x="753832" y="235699"/>
                  </a:lnTo>
                  <a:lnTo>
                    <a:pt x="795748" y="251509"/>
                  </a:lnTo>
                  <a:lnTo>
                    <a:pt x="836029" y="270428"/>
                  </a:lnTo>
                  <a:lnTo>
                    <a:pt x="874527" y="292310"/>
                  </a:lnTo>
                  <a:lnTo>
                    <a:pt x="911095" y="317006"/>
                  </a:lnTo>
                  <a:lnTo>
                    <a:pt x="945586" y="344369"/>
                  </a:lnTo>
                  <a:lnTo>
                    <a:pt x="977852" y="374253"/>
                  </a:lnTo>
                  <a:lnTo>
                    <a:pt x="1007745" y="406509"/>
                  </a:lnTo>
                  <a:lnTo>
                    <a:pt x="1035118" y="440990"/>
                  </a:lnTo>
                  <a:lnTo>
                    <a:pt x="1059823" y="477550"/>
                  </a:lnTo>
                  <a:lnTo>
                    <a:pt x="1081712" y="516040"/>
                  </a:lnTo>
                  <a:lnTo>
                    <a:pt x="1100639" y="556313"/>
                  </a:lnTo>
                  <a:lnTo>
                    <a:pt x="1116455" y="598222"/>
                  </a:lnTo>
                  <a:lnTo>
                    <a:pt x="1129014" y="641620"/>
                  </a:lnTo>
                  <a:lnTo>
                    <a:pt x="1138167" y="686359"/>
                  </a:lnTo>
                  <a:lnTo>
                    <a:pt x="1143767" y="732292"/>
                  </a:lnTo>
                  <a:lnTo>
                    <a:pt x="1145666" y="779271"/>
                  </a:lnTo>
                  <a:lnTo>
                    <a:pt x="1143767" y="826252"/>
                  </a:lnTo>
                  <a:lnTo>
                    <a:pt x="1138167" y="872187"/>
                  </a:lnTo>
                  <a:lnTo>
                    <a:pt x="1129014" y="916931"/>
                  </a:lnTo>
                  <a:lnTo>
                    <a:pt x="1116455" y="960334"/>
                  </a:lnTo>
                  <a:lnTo>
                    <a:pt x="1100639" y="1002250"/>
                  </a:lnTo>
                  <a:lnTo>
                    <a:pt x="1081712" y="1042531"/>
                  </a:lnTo>
                  <a:lnTo>
                    <a:pt x="1059823" y="1081029"/>
                  </a:lnTo>
                  <a:lnTo>
                    <a:pt x="1035118" y="1117597"/>
                  </a:lnTo>
                  <a:lnTo>
                    <a:pt x="1007745" y="1152088"/>
                  </a:lnTo>
                  <a:lnTo>
                    <a:pt x="977852" y="1184354"/>
                  </a:lnTo>
                  <a:lnTo>
                    <a:pt x="945586" y="1214247"/>
                  </a:lnTo>
                  <a:lnTo>
                    <a:pt x="911095" y="1241620"/>
                  </a:lnTo>
                  <a:lnTo>
                    <a:pt x="874527" y="1266325"/>
                  </a:lnTo>
                  <a:lnTo>
                    <a:pt x="836029" y="1288214"/>
                  </a:lnTo>
                  <a:lnTo>
                    <a:pt x="795748" y="1307141"/>
                  </a:lnTo>
                  <a:lnTo>
                    <a:pt x="753832" y="1322957"/>
                  </a:lnTo>
                  <a:lnTo>
                    <a:pt x="710429" y="1335516"/>
                  </a:lnTo>
                  <a:lnTo>
                    <a:pt x="665685" y="1344669"/>
                  </a:lnTo>
                  <a:lnTo>
                    <a:pt x="619750" y="1350269"/>
                  </a:lnTo>
                  <a:lnTo>
                    <a:pt x="572770" y="1352168"/>
                  </a:lnTo>
                  <a:lnTo>
                    <a:pt x="525790" y="1350269"/>
                  </a:lnTo>
                  <a:lnTo>
                    <a:pt x="479857" y="1344669"/>
                  </a:lnTo>
                  <a:lnTo>
                    <a:pt x="435118" y="1335516"/>
                  </a:lnTo>
                  <a:lnTo>
                    <a:pt x="391720" y="1322957"/>
                  </a:lnTo>
                  <a:lnTo>
                    <a:pt x="349811" y="1307141"/>
                  </a:lnTo>
                  <a:lnTo>
                    <a:pt x="309538" y="1288214"/>
                  </a:lnTo>
                  <a:lnTo>
                    <a:pt x="271048" y="1266325"/>
                  </a:lnTo>
                  <a:lnTo>
                    <a:pt x="234488" y="1241620"/>
                  </a:lnTo>
                  <a:lnTo>
                    <a:pt x="200007" y="1214247"/>
                  </a:lnTo>
                  <a:lnTo>
                    <a:pt x="167751" y="1184354"/>
                  </a:lnTo>
                  <a:lnTo>
                    <a:pt x="137867" y="1152088"/>
                  </a:lnTo>
                  <a:lnTo>
                    <a:pt x="110504" y="1117597"/>
                  </a:lnTo>
                  <a:lnTo>
                    <a:pt x="85808" y="1081029"/>
                  </a:lnTo>
                  <a:lnTo>
                    <a:pt x="63926" y="1042531"/>
                  </a:lnTo>
                  <a:lnTo>
                    <a:pt x="45007" y="1002250"/>
                  </a:lnTo>
                  <a:lnTo>
                    <a:pt x="29197" y="960334"/>
                  </a:lnTo>
                  <a:lnTo>
                    <a:pt x="16644" y="916931"/>
                  </a:lnTo>
                  <a:lnTo>
                    <a:pt x="7495" y="872187"/>
                  </a:lnTo>
                  <a:lnTo>
                    <a:pt x="1898" y="826252"/>
                  </a:lnTo>
                  <a:lnTo>
                    <a:pt x="0" y="779271"/>
                  </a:lnTo>
                  <a:close/>
                </a:path>
                <a:path w="3817620" h="3440429">
                  <a:moveTo>
                    <a:pt x="1696846" y="212089"/>
                  </a:moveTo>
                  <a:lnTo>
                    <a:pt x="1702443" y="163472"/>
                  </a:lnTo>
                  <a:lnTo>
                    <a:pt x="1718388" y="118835"/>
                  </a:lnTo>
                  <a:lnTo>
                    <a:pt x="1743413" y="79455"/>
                  </a:lnTo>
                  <a:lnTo>
                    <a:pt x="1776249" y="46606"/>
                  </a:lnTo>
                  <a:lnTo>
                    <a:pt x="1815627" y="21564"/>
                  </a:lnTo>
                  <a:lnTo>
                    <a:pt x="1860279" y="5603"/>
                  </a:lnTo>
                  <a:lnTo>
                    <a:pt x="1908937" y="0"/>
                  </a:lnTo>
                  <a:lnTo>
                    <a:pt x="3605530" y="0"/>
                  </a:lnTo>
                  <a:lnTo>
                    <a:pt x="3654147" y="5603"/>
                  </a:lnTo>
                  <a:lnTo>
                    <a:pt x="3698784" y="21564"/>
                  </a:lnTo>
                  <a:lnTo>
                    <a:pt x="3738164" y="46606"/>
                  </a:lnTo>
                  <a:lnTo>
                    <a:pt x="3771013" y="79455"/>
                  </a:lnTo>
                  <a:lnTo>
                    <a:pt x="3796055" y="118835"/>
                  </a:lnTo>
                  <a:lnTo>
                    <a:pt x="3812016" y="163472"/>
                  </a:lnTo>
                  <a:lnTo>
                    <a:pt x="3817619" y="212089"/>
                  </a:lnTo>
                  <a:lnTo>
                    <a:pt x="3817619" y="3228340"/>
                  </a:lnTo>
                  <a:lnTo>
                    <a:pt x="3812016" y="3276997"/>
                  </a:lnTo>
                  <a:lnTo>
                    <a:pt x="3796055" y="3321649"/>
                  </a:lnTo>
                  <a:lnTo>
                    <a:pt x="3771013" y="3361027"/>
                  </a:lnTo>
                  <a:lnTo>
                    <a:pt x="3738164" y="3393863"/>
                  </a:lnTo>
                  <a:lnTo>
                    <a:pt x="3698784" y="3418888"/>
                  </a:lnTo>
                  <a:lnTo>
                    <a:pt x="3654147" y="3434833"/>
                  </a:lnTo>
                  <a:lnTo>
                    <a:pt x="3605530" y="3440429"/>
                  </a:lnTo>
                  <a:lnTo>
                    <a:pt x="1908937" y="3440429"/>
                  </a:lnTo>
                  <a:lnTo>
                    <a:pt x="1860279" y="3434833"/>
                  </a:lnTo>
                  <a:lnTo>
                    <a:pt x="1815627" y="3418888"/>
                  </a:lnTo>
                  <a:lnTo>
                    <a:pt x="1776249" y="3393863"/>
                  </a:lnTo>
                  <a:lnTo>
                    <a:pt x="1743413" y="3361027"/>
                  </a:lnTo>
                  <a:lnTo>
                    <a:pt x="1718388" y="3321649"/>
                  </a:lnTo>
                  <a:lnTo>
                    <a:pt x="1702443" y="3276997"/>
                  </a:lnTo>
                  <a:lnTo>
                    <a:pt x="1696846" y="3228340"/>
                  </a:lnTo>
                  <a:lnTo>
                    <a:pt x="1696846" y="212089"/>
                  </a:lnTo>
                  <a:close/>
                </a:path>
              </a:pathLst>
            </a:custGeom>
            <a:ln w="26424">
              <a:solidFill>
                <a:srgbClr val="8592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7162800" y="1885950"/>
            <a:ext cx="1591310" cy="482824"/>
          </a:xfrm>
          <a:prstGeom prst="rect">
            <a:avLst/>
          </a:prstGeom>
        </p:spPr>
        <p:txBody>
          <a:bodyPr vert="horz" wrap="square" lIns="0" tIns="46355" rIns="0" bIns="0" rtlCol="0">
            <a:spAutoFit/>
          </a:bodyPr>
          <a:lstStyle/>
          <a:p>
            <a:pPr marR="5080" indent="12700" algn="ctr">
              <a:lnSpc>
                <a:spcPts val="1660"/>
              </a:lnSpc>
              <a:spcBef>
                <a:spcPts val="365"/>
              </a:spcBef>
            </a:pPr>
            <a:r>
              <a:rPr lang="ru-RU" sz="1600" b="1" spc="-10" dirty="0" smtClean="0">
                <a:solidFill>
                  <a:srgbClr val="292934"/>
                </a:solidFill>
                <a:latin typeface="Arial"/>
                <a:cs typeface="Arial"/>
              </a:rPr>
              <a:t>Религиозные организации</a:t>
            </a:r>
            <a:endParaRPr sz="1600">
              <a:latin typeface="Arial"/>
              <a:cs typeface="Arial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1299972" y="461137"/>
            <a:ext cx="7137400" cy="3422650"/>
            <a:chOff x="1299972" y="461137"/>
            <a:chExt cx="7137400" cy="3422650"/>
          </a:xfrm>
        </p:grpSpPr>
        <p:pic>
          <p:nvPicPr>
            <p:cNvPr id="19" name="object 1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277862" y="474472"/>
              <a:ext cx="1145667" cy="1145666"/>
            </a:xfrm>
            <a:prstGeom prst="rect">
              <a:avLst/>
            </a:prstGeom>
          </p:spPr>
        </p:pic>
        <p:sp>
          <p:nvSpPr>
            <p:cNvPr id="20" name="object 20"/>
            <p:cNvSpPr/>
            <p:nvPr/>
          </p:nvSpPr>
          <p:spPr>
            <a:xfrm>
              <a:off x="7277862" y="474472"/>
              <a:ext cx="1146175" cy="1146175"/>
            </a:xfrm>
            <a:custGeom>
              <a:avLst/>
              <a:gdLst/>
              <a:ahLst/>
              <a:cxnLst/>
              <a:rect l="l" t="t" r="r" b="b"/>
              <a:pathLst>
                <a:path w="1146175" h="1146175">
                  <a:moveTo>
                    <a:pt x="0" y="572769"/>
                  </a:moveTo>
                  <a:lnTo>
                    <a:pt x="1898" y="525790"/>
                  </a:lnTo>
                  <a:lnTo>
                    <a:pt x="7495" y="479857"/>
                  </a:lnTo>
                  <a:lnTo>
                    <a:pt x="16644" y="435118"/>
                  </a:lnTo>
                  <a:lnTo>
                    <a:pt x="29197" y="391720"/>
                  </a:lnTo>
                  <a:lnTo>
                    <a:pt x="45007" y="349811"/>
                  </a:lnTo>
                  <a:lnTo>
                    <a:pt x="63926" y="309538"/>
                  </a:lnTo>
                  <a:lnTo>
                    <a:pt x="85808" y="271048"/>
                  </a:lnTo>
                  <a:lnTo>
                    <a:pt x="110504" y="234488"/>
                  </a:lnTo>
                  <a:lnTo>
                    <a:pt x="137867" y="200007"/>
                  </a:lnTo>
                  <a:lnTo>
                    <a:pt x="167751" y="167751"/>
                  </a:lnTo>
                  <a:lnTo>
                    <a:pt x="200007" y="137867"/>
                  </a:lnTo>
                  <a:lnTo>
                    <a:pt x="234488" y="110504"/>
                  </a:lnTo>
                  <a:lnTo>
                    <a:pt x="271048" y="85808"/>
                  </a:lnTo>
                  <a:lnTo>
                    <a:pt x="309538" y="63926"/>
                  </a:lnTo>
                  <a:lnTo>
                    <a:pt x="349811" y="45007"/>
                  </a:lnTo>
                  <a:lnTo>
                    <a:pt x="391720" y="29197"/>
                  </a:lnTo>
                  <a:lnTo>
                    <a:pt x="435118" y="16644"/>
                  </a:lnTo>
                  <a:lnTo>
                    <a:pt x="479857" y="7495"/>
                  </a:lnTo>
                  <a:lnTo>
                    <a:pt x="525790" y="1898"/>
                  </a:lnTo>
                  <a:lnTo>
                    <a:pt x="572770" y="0"/>
                  </a:lnTo>
                  <a:lnTo>
                    <a:pt x="619750" y="1898"/>
                  </a:lnTo>
                  <a:lnTo>
                    <a:pt x="665685" y="7495"/>
                  </a:lnTo>
                  <a:lnTo>
                    <a:pt x="710429" y="16644"/>
                  </a:lnTo>
                  <a:lnTo>
                    <a:pt x="753832" y="29197"/>
                  </a:lnTo>
                  <a:lnTo>
                    <a:pt x="795748" y="45007"/>
                  </a:lnTo>
                  <a:lnTo>
                    <a:pt x="836029" y="63926"/>
                  </a:lnTo>
                  <a:lnTo>
                    <a:pt x="874527" y="85808"/>
                  </a:lnTo>
                  <a:lnTo>
                    <a:pt x="911095" y="110504"/>
                  </a:lnTo>
                  <a:lnTo>
                    <a:pt x="945586" y="137867"/>
                  </a:lnTo>
                  <a:lnTo>
                    <a:pt x="977852" y="167751"/>
                  </a:lnTo>
                  <a:lnTo>
                    <a:pt x="1007745" y="200007"/>
                  </a:lnTo>
                  <a:lnTo>
                    <a:pt x="1035118" y="234488"/>
                  </a:lnTo>
                  <a:lnTo>
                    <a:pt x="1059823" y="271048"/>
                  </a:lnTo>
                  <a:lnTo>
                    <a:pt x="1081712" y="309538"/>
                  </a:lnTo>
                  <a:lnTo>
                    <a:pt x="1100639" y="349811"/>
                  </a:lnTo>
                  <a:lnTo>
                    <a:pt x="1116455" y="391720"/>
                  </a:lnTo>
                  <a:lnTo>
                    <a:pt x="1129014" y="435118"/>
                  </a:lnTo>
                  <a:lnTo>
                    <a:pt x="1138167" y="479857"/>
                  </a:lnTo>
                  <a:lnTo>
                    <a:pt x="1143767" y="525790"/>
                  </a:lnTo>
                  <a:lnTo>
                    <a:pt x="1145667" y="572769"/>
                  </a:lnTo>
                  <a:lnTo>
                    <a:pt x="1143767" y="619750"/>
                  </a:lnTo>
                  <a:lnTo>
                    <a:pt x="1138167" y="665685"/>
                  </a:lnTo>
                  <a:lnTo>
                    <a:pt x="1129014" y="710429"/>
                  </a:lnTo>
                  <a:lnTo>
                    <a:pt x="1116455" y="753832"/>
                  </a:lnTo>
                  <a:lnTo>
                    <a:pt x="1100639" y="795748"/>
                  </a:lnTo>
                  <a:lnTo>
                    <a:pt x="1081712" y="836029"/>
                  </a:lnTo>
                  <a:lnTo>
                    <a:pt x="1059823" y="874527"/>
                  </a:lnTo>
                  <a:lnTo>
                    <a:pt x="1035118" y="911095"/>
                  </a:lnTo>
                  <a:lnTo>
                    <a:pt x="1007745" y="945586"/>
                  </a:lnTo>
                  <a:lnTo>
                    <a:pt x="977852" y="977852"/>
                  </a:lnTo>
                  <a:lnTo>
                    <a:pt x="945586" y="1007745"/>
                  </a:lnTo>
                  <a:lnTo>
                    <a:pt x="911095" y="1035118"/>
                  </a:lnTo>
                  <a:lnTo>
                    <a:pt x="874527" y="1059823"/>
                  </a:lnTo>
                  <a:lnTo>
                    <a:pt x="836029" y="1081712"/>
                  </a:lnTo>
                  <a:lnTo>
                    <a:pt x="795748" y="1100639"/>
                  </a:lnTo>
                  <a:lnTo>
                    <a:pt x="753832" y="1116455"/>
                  </a:lnTo>
                  <a:lnTo>
                    <a:pt x="710429" y="1129014"/>
                  </a:lnTo>
                  <a:lnTo>
                    <a:pt x="665685" y="1138167"/>
                  </a:lnTo>
                  <a:lnTo>
                    <a:pt x="619750" y="1143767"/>
                  </a:lnTo>
                  <a:lnTo>
                    <a:pt x="572770" y="1145666"/>
                  </a:lnTo>
                  <a:lnTo>
                    <a:pt x="525790" y="1143767"/>
                  </a:lnTo>
                  <a:lnTo>
                    <a:pt x="479857" y="1138167"/>
                  </a:lnTo>
                  <a:lnTo>
                    <a:pt x="435118" y="1129014"/>
                  </a:lnTo>
                  <a:lnTo>
                    <a:pt x="391720" y="1116455"/>
                  </a:lnTo>
                  <a:lnTo>
                    <a:pt x="349811" y="1100639"/>
                  </a:lnTo>
                  <a:lnTo>
                    <a:pt x="309538" y="1081712"/>
                  </a:lnTo>
                  <a:lnTo>
                    <a:pt x="271048" y="1059823"/>
                  </a:lnTo>
                  <a:lnTo>
                    <a:pt x="234488" y="1035118"/>
                  </a:lnTo>
                  <a:lnTo>
                    <a:pt x="200007" y="1007745"/>
                  </a:lnTo>
                  <a:lnTo>
                    <a:pt x="167751" y="977852"/>
                  </a:lnTo>
                  <a:lnTo>
                    <a:pt x="137867" y="945586"/>
                  </a:lnTo>
                  <a:lnTo>
                    <a:pt x="110504" y="911095"/>
                  </a:lnTo>
                  <a:lnTo>
                    <a:pt x="85808" y="874527"/>
                  </a:lnTo>
                  <a:lnTo>
                    <a:pt x="63926" y="836029"/>
                  </a:lnTo>
                  <a:lnTo>
                    <a:pt x="45007" y="795748"/>
                  </a:lnTo>
                  <a:lnTo>
                    <a:pt x="29197" y="753832"/>
                  </a:lnTo>
                  <a:lnTo>
                    <a:pt x="16644" y="710429"/>
                  </a:lnTo>
                  <a:lnTo>
                    <a:pt x="7495" y="665685"/>
                  </a:lnTo>
                  <a:lnTo>
                    <a:pt x="1898" y="619750"/>
                  </a:lnTo>
                  <a:lnTo>
                    <a:pt x="0" y="572769"/>
                  </a:lnTo>
                  <a:close/>
                </a:path>
              </a:pathLst>
            </a:custGeom>
            <a:ln w="26424">
              <a:solidFill>
                <a:srgbClr val="8592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1313307" y="2482088"/>
              <a:ext cx="6670040" cy="1388745"/>
            </a:xfrm>
            <a:custGeom>
              <a:avLst/>
              <a:gdLst/>
              <a:ahLst/>
              <a:cxnLst/>
              <a:rect l="l" t="t" r="r" b="b"/>
              <a:pathLst>
                <a:path w="6670040" h="1388745">
                  <a:moveTo>
                    <a:pt x="5975604" y="0"/>
                  </a:moveTo>
                  <a:lnTo>
                    <a:pt x="5975604" y="347091"/>
                  </a:lnTo>
                  <a:lnTo>
                    <a:pt x="694182" y="347091"/>
                  </a:lnTo>
                  <a:lnTo>
                    <a:pt x="694182" y="0"/>
                  </a:lnTo>
                  <a:lnTo>
                    <a:pt x="0" y="694182"/>
                  </a:lnTo>
                  <a:lnTo>
                    <a:pt x="694182" y="1388364"/>
                  </a:lnTo>
                  <a:lnTo>
                    <a:pt x="694182" y="1041273"/>
                  </a:lnTo>
                  <a:lnTo>
                    <a:pt x="5975604" y="1041273"/>
                  </a:lnTo>
                  <a:lnTo>
                    <a:pt x="5975604" y="1388364"/>
                  </a:lnTo>
                  <a:lnTo>
                    <a:pt x="6669786" y="694182"/>
                  </a:lnTo>
                  <a:lnTo>
                    <a:pt x="5975604" y="0"/>
                  </a:lnTo>
                  <a:close/>
                </a:path>
              </a:pathLst>
            </a:custGeom>
            <a:solidFill>
              <a:srgbClr val="C7CEC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1313307" y="2482088"/>
              <a:ext cx="6670040" cy="1388745"/>
            </a:xfrm>
            <a:custGeom>
              <a:avLst/>
              <a:gdLst/>
              <a:ahLst/>
              <a:cxnLst/>
              <a:rect l="l" t="t" r="r" b="b"/>
              <a:pathLst>
                <a:path w="6670040" h="1388745">
                  <a:moveTo>
                    <a:pt x="0" y="694182"/>
                  </a:moveTo>
                  <a:lnTo>
                    <a:pt x="694182" y="0"/>
                  </a:lnTo>
                  <a:lnTo>
                    <a:pt x="694182" y="347091"/>
                  </a:lnTo>
                  <a:lnTo>
                    <a:pt x="5975604" y="347091"/>
                  </a:lnTo>
                  <a:lnTo>
                    <a:pt x="5975604" y="0"/>
                  </a:lnTo>
                  <a:lnTo>
                    <a:pt x="6669786" y="694182"/>
                  </a:lnTo>
                  <a:lnTo>
                    <a:pt x="5975604" y="1388364"/>
                  </a:lnTo>
                  <a:lnTo>
                    <a:pt x="5975604" y="1041273"/>
                  </a:lnTo>
                  <a:lnTo>
                    <a:pt x="694182" y="1041273"/>
                  </a:lnTo>
                  <a:lnTo>
                    <a:pt x="694182" y="1388364"/>
                  </a:lnTo>
                  <a:lnTo>
                    <a:pt x="0" y="694182"/>
                  </a:lnTo>
                  <a:close/>
                </a:path>
              </a:pathLst>
            </a:custGeom>
            <a:ln w="264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3" name="object 23"/>
          <p:cNvSpPr txBox="1"/>
          <p:nvPr/>
        </p:nvSpPr>
        <p:spPr>
          <a:xfrm>
            <a:off x="1752600" y="2876550"/>
            <a:ext cx="5657850" cy="56618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635" algn="ctr">
              <a:lnSpc>
                <a:spcPct val="100000"/>
              </a:lnSpc>
              <a:spcBef>
                <a:spcPts val="30"/>
              </a:spcBef>
            </a:pPr>
            <a:r>
              <a:rPr sz="1200" b="1" smtClean="0">
                <a:solidFill>
                  <a:srgbClr val="C00000"/>
                </a:solidFill>
                <a:latin typeface="Arial"/>
                <a:cs typeface="Arial"/>
              </a:rPr>
              <a:t>Координация</a:t>
            </a:r>
            <a:r>
              <a:rPr sz="1200" b="1" spc="-40" smtClean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C00000"/>
                </a:solidFill>
                <a:latin typeface="Arial"/>
                <a:cs typeface="Arial"/>
              </a:rPr>
              <a:t>совместных</a:t>
            </a:r>
            <a:r>
              <a:rPr sz="1200" b="1" spc="-6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C00000"/>
                </a:solidFill>
                <a:latin typeface="Arial"/>
                <a:cs typeface="Arial"/>
              </a:rPr>
              <a:t>действий</a:t>
            </a:r>
            <a:r>
              <a:rPr sz="1200" b="1" spc="-5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C00000"/>
                </a:solidFill>
                <a:latin typeface="Arial"/>
                <a:cs typeface="Arial"/>
              </a:rPr>
              <a:t>Сторон</a:t>
            </a:r>
            <a:r>
              <a:rPr sz="1200" b="1" spc="-4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C00000"/>
                </a:solidFill>
                <a:latin typeface="Arial"/>
                <a:cs typeface="Arial"/>
              </a:rPr>
              <a:t>по</a:t>
            </a:r>
            <a:r>
              <a:rPr sz="1200" b="1" spc="-5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C00000"/>
                </a:solidFill>
                <a:latin typeface="Arial"/>
                <a:cs typeface="Arial"/>
              </a:rPr>
              <a:t>вопросам</a:t>
            </a:r>
            <a:r>
              <a:rPr sz="1200" b="1" spc="-6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rgbClr val="C00000"/>
                </a:solidFill>
                <a:latin typeface="Arial"/>
                <a:cs typeface="Arial"/>
              </a:rPr>
              <a:t>оказания психологической</a:t>
            </a:r>
            <a:r>
              <a:rPr sz="1200" b="1" spc="-6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C00000"/>
                </a:solidFill>
                <a:latin typeface="Arial"/>
                <a:cs typeface="Arial"/>
              </a:rPr>
              <a:t>помощи</a:t>
            </a:r>
            <a:r>
              <a:rPr sz="1200" b="1" spc="-1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C00000"/>
                </a:solidFill>
                <a:latin typeface="Arial"/>
                <a:cs typeface="Arial"/>
              </a:rPr>
              <a:t>лицам,</a:t>
            </a:r>
            <a:r>
              <a:rPr sz="1200" b="1" spc="-2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rgbClr val="C00000"/>
                </a:solidFill>
                <a:latin typeface="Arial"/>
                <a:cs typeface="Arial"/>
              </a:rPr>
              <a:t>участвовавшим</a:t>
            </a:r>
            <a:r>
              <a:rPr sz="1200" b="1" spc="2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C00000"/>
                </a:solidFill>
                <a:latin typeface="Arial"/>
                <a:cs typeface="Arial"/>
              </a:rPr>
              <a:t>в</a:t>
            </a:r>
            <a:r>
              <a:rPr sz="1200" b="1" spc="-5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C00000"/>
                </a:solidFill>
                <a:latin typeface="Arial"/>
                <a:cs typeface="Arial"/>
              </a:rPr>
              <a:t>специальной</a:t>
            </a:r>
            <a:r>
              <a:rPr sz="1200" b="1" spc="-3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rgbClr val="C00000"/>
                </a:solidFill>
                <a:latin typeface="Arial"/>
                <a:cs typeface="Arial"/>
              </a:rPr>
              <a:t>военной </a:t>
            </a:r>
            <a:r>
              <a:rPr sz="1200" b="1" dirty="0">
                <a:solidFill>
                  <a:srgbClr val="C00000"/>
                </a:solidFill>
                <a:latin typeface="Arial"/>
                <a:cs typeface="Arial"/>
              </a:rPr>
              <a:t>операции,</a:t>
            </a:r>
            <a:r>
              <a:rPr sz="1200" b="1" spc="-2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C00000"/>
                </a:solidFill>
                <a:latin typeface="Arial"/>
                <a:cs typeface="Arial"/>
              </a:rPr>
              <a:t>и</a:t>
            </a:r>
            <a:r>
              <a:rPr sz="1200" b="1" spc="-2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C00000"/>
                </a:solidFill>
                <a:latin typeface="Arial"/>
                <a:cs typeface="Arial"/>
              </a:rPr>
              <a:t>членам</a:t>
            </a:r>
            <a:r>
              <a:rPr sz="1200" b="1" spc="-5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C00000"/>
                </a:solidFill>
                <a:latin typeface="Arial"/>
                <a:cs typeface="Arial"/>
              </a:rPr>
              <a:t>их</a:t>
            </a:r>
            <a:r>
              <a:rPr sz="1200" b="1" spc="-3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1" spc="-20" dirty="0">
                <a:solidFill>
                  <a:srgbClr val="C00000"/>
                </a:solidFill>
                <a:latin typeface="Arial"/>
                <a:cs typeface="Arial"/>
              </a:rPr>
              <a:t>семей</a:t>
            </a:r>
            <a:endParaRPr sz="120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609600" y="3943350"/>
            <a:ext cx="8118247" cy="8745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100"/>
              </a:spcBef>
            </a:pPr>
            <a:r>
              <a:rPr sz="1400" b="1" spc="-10" dirty="0">
                <a:solidFill>
                  <a:srgbClr val="292934"/>
                </a:solidFill>
                <a:latin typeface="Arial"/>
                <a:cs typeface="Arial"/>
              </a:rPr>
              <a:t>СОГЛАШЕНИЕ</a:t>
            </a:r>
            <a:endParaRPr sz="1400">
              <a:latin typeface="Arial"/>
              <a:cs typeface="Arial"/>
            </a:endParaRPr>
          </a:p>
          <a:p>
            <a:pPr marL="436245" marR="429259" algn="ctr">
              <a:lnSpc>
                <a:spcPct val="100000"/>
              </a:lnSpc>
              <a:spcBef>
                <a:spcPts val="5"/>
              </a:spcBef>
            </a:pPr>
            <a:r>
              <a:rPr sz="1400" b="1" dirty="0">
                <a:solidFill>
                  <a:srgbClr val="292934"/>
                </a:solidFill>
                <a:latin typeface="Arial"/>
                <a:cs typeface="Arial"/>
              </a:rPr>
              <a:t>о</a:t>
            </a:r>
            <a:r>
              <a:rPr sz="1400" b="1" spc="-35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292934"/>
                </a:solidFill>
                <a:latin typeface="Arial"/>
                <a:cs typeface="Arial"/>
              </a:rPr>
              <a:t>взаимодействии</a:t>
            </a:r>
            <a:r>
              <a:rPr sz="1400" b="1" spc="-20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292934"/>
                </a:solidFill>
                <a:latin typeface="Arial"/>
                <a:cs typeface="Arial"/>
              </a:rPr>
              <a:t>организаций,</a:t>
            </a:r>
            <a:r>
              <a:rPr sz="1400" b="1" spc="-50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292934"/>
                </a:solidFill>
                <a:latin typeface="Arial"/>
                <a:cs typeface="Arial"/>
              </a:rPr>
              <a:t>оказывающих психологическую</a:t>
            </a:r>
            <a:endParaRPr sz="14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1400" b="1" dirty="0">
                <a:solidFill>
                  <a:srgbClr val="292934"/>
                </a:solidFill>
                <a:latin typeface="Arial"/>
                <a:cs typeface="Arial"/>
              </a:rPr>
              <a:t>помощь</a:t>
            </a:r>
            <a:r>
              <a:rPr sz="1400" b="1" spc="-20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292934"/>
                </a:solidFill>
                <a:latin typeface="Arial"/>
                <a:cs typeface="Arial"/>
              </a:rPr>
              <a:t>лицам,</a:t>
            </a:r>
            <a:r>
              <a:rPr sz="1400" b="1" spc="-35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292934"/>
                </a:solidFill>
                <a:latin typeface="Arial"/>
                <a:cs typeface="Arial"/>
              </a:rPr>
              <a:t>участвовавшим</a:t>
            </a:r>
            <a:r>
              <a:rPr sz="1400" b="1" spc="10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292934"/>
                </a:solidFill>
                <a:latin typeface="Arial"/>
                <a:cs typeface="Arial"/>
              </a:rPr>
              <a:t>в</a:t>
            </a:r>
            <a:r>
              <a:rPr sz="1400" b="1" spc="-25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292934"/>
                </a:solidFill>
                <a:latin typeface="Arial"/>
                <a:cs typeface="Arial"/>
              </a:rPr>
              <a:t>специальной</a:t>
            </a:r>
            <a:r>
              <a:rPr sz="1400" b="1" spc="-50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292934"/>
                </a:solidFill>
                <a:latin typeface="Arial"/>
                <a:cs typeface="Arial"/>
              </a:rPr>
              <a:t>военной</a:t>
            </a:r>
            <a:endParaRPr sz="14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1400" b="1" dirty="0">
                <a:solidFill>
                  <a:srgbClr val="292934"/>
                </a:solidFill>
                <a:latin typeface="Arial"/>
                <a:cs typeface="Arial"/>
              </a:rPr>
              <a:t>операции,</a:t>
            </a:r>
            <a:r>
              <a:rPr sz="1400" b="1" spc="-40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292934"/>
                </a:solidFill>
                <a:latin typeface="Arial"/>
                <a:cs typeface="Arial"/>
              </a:rPr>
              <a:t>и</a:t>
            </a:r>
            <a:r>
              <a:rPr sz="1400" b="1" spc="-25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292934"/>
                </a:solidFill>
                <a:latin typeface="Arial"/>
                <a:cs typeface="Arial"/>
              </a:rPr>
              <a:t>членам</a:t>
            </a:r>
            <a:r>
              <a:rPr sz="1400" b="1" spc="-30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292934"/>
                </a:solidFill>
                <a:latin typeface="Arial"/>
                <a:cs typeface="Arial"/>
              </a:rPr>
              <a:t>их</a:t>
            </a:r>
            <a:r>
              <a:rPr sz="1400" b="1" spc="-25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1400" b="1" spc="-20" dirty="0">
                <a:solidFill>
                  <a:srgbClr val="292934"/>
                </a:solidFill>
                <a:latin typeface="Arial"/>
                <a:cs typeface="Arial"/>
              </a:rPr>
              <a:t>семей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38"/>
            <a:ext cx="9144000" cy="274320"/>
          </a:xfrm>
          <a:custGeom>
            <a:avLst/>
            <a:gdLst/>
            <a:ahLst/>
            <a:cxnLst/>
            <a:rect l="l" t="t" r="r" b="b"/>
            <a:pathLst>
              <a:path w="9144000" h="274320">
                <a:moveTo>
                  <a:pt x="9144000" y="0"/>
                </a:moveTo>
                <a:lnTo>
                  <a:pt x="0" y="0"/>
                </a:lnTo>
                <a:lnTo>
                  <a:pt x="0" y="273850"/>
                </a:lnTo>
                <a:lnTo>
                  <a:pt x="9144000" y="273850"/>
                </a:lnTo>
                <a:lnTo>
                  <a:pt x="9144000" y="0"/>
                </a:lnTo>
                <a:close/>
              </a:path>
            </a:pathLst>
          </a:custGeom>
          <a:solidFill>
            <a:srgbClr val="92A1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410080" y="369773"/>
            <a:ext cx="7618095" cy="8489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solidFill>
                  <a:srgbClr val="000000"/>
                </a:solidFill>
              </a:rPr>
              <a:t>Региональная</a:t>
            </a:r>
            <a:r>
              <a:rPr sz="1800" spc="-85" dirty="0">
                <a:solidFill>
                  <a:srgbClr val="000000"/>
                </a:solidFill>
              </a:rPr>
              <a:t> </a:t>
            </a:r>
            <a:r>
              <a:rPr sz="1800" dirty="0">
                <a:solidFill>
                  <a:srgbClr val="000000"/>
                </a:solidFill>
              </a:rPr>
              <a:t>система</a:t>
            </a:r>
            <a:r>
              <a:rPr sz="1800" spc="-60" dirty="0">
                <a:solidFill>
                  <a:srgbClr val="000000"/>
                </a:solidFill>
              </a:rPr>
              <a:t> </a:t>
            </a:r>
            <a:r>
              <a:rPr sz="1800" spc="-10" dirty="0">
                <a:solidFill>
                  <a:srgbClr val="000000"/>
                </a:solidFill>
              </a:rPr>
              <a:t>взаимодействия</a:t>
            </a:r>
            <a:r>
              <a:rPr sz="1800" spc="-55" dirty="0">
                <a:solidFill>
                  <a:srgbClr val="000000"/>
                </a:solidFill>
              </a:rPr>
              <a:t> </a:t>
            </a:r>
            <a:r>
              <a:rPr sz="1800" spc="-10" dirty="0">
                <a:solidFill>
                  <a:srgbClr val="000000"/>
                </a:solidFill>
              </a:rPr>
              <a:t>организаций,</a:t>
            </a:r>
            <a:endParaRPr sz="1800"/>
          </a:p>
          <a:p>
            <a:pPr marL="12065" marR="5080" algn="ctr">
              <a:lnSpc>
                <a:spcPct val="100000"/>
              </a:lnSpc>
            </a:pPr>
            <a:r>
              <a:rPr sz="1800" dirty="0">
                <a:solidFill>
                  <a:srgbClr val="000000"/>
                </a:solidFill>
              </a:rPr>
              <a:t>оказывающих</a:t>
            </a:r>
            <a:r>
              <a:rPr sz="1800" spc="-40" dirty="0">
                <a:solidFill>
                  <a:srgbClr val="000000"/>
                </a:solidFill>
              </a:rPr>
              <a:t> </a:t>
            </a:r>
            <a:r>
              <a:rPr sz="1800" spc="-20" dirty="0">
                <a:solidFill>
                  <a:srgbClr val="000000"/>
                </a:solidFill>
              </a:rPr>
              <a:t>психологическую</a:t>
            </a:r>
            <a:r>
              <a:rPr sz="1800" spc="-45" dirty="0">
                <a:solidFill>
                  <a:srgbClr val="000000"/>
                </a:solidFill>
              </a:rPr>
              <a:t> </a:t>
            </a:r>
            <a:r>
              <a:rPr sz="1800" dirty="0">
                <a:solidFill>
                  <a:srgbClr val="000000"/>
                </a:solidFill>
              </a:rPr>
              <a:t>помощь</a:t>
            </a:r>
            <a:r>
              <a:rPr sz="1800" spc="-45" dirty="0">
                <a:solidFill>
                  <a:srgbClr val="000000"/>
                </a:solidFill>
              </a:rPr>
              <a:t> </a:t>
            </a:r>
            <a:r>
              <a:rPr sz="1800" dirty="0">
                <a:solidFill>
                  <a:srgbClr val="000000"/>
                </a:solidFill>
              </a:rPr>
              <a:t>лицам,</a:t>
            </a:r>
            <a:r>
              <a:rPr sz="1800" spc="-70" dirty="0">
                <a:solidFill>
                  <a:srgbClr val="000000"/>
                </a:solidFill>
              </a:rPr>
              <a:t> </a:t>
            </a:r>
            <a:r>
              <a:rPr sz="1800" spc="-10" dirty="0">
                <a:solidFill>
                  <a:srgbClr val="000000"/>
                </a:solidFill>
              </a:rPr>
              <a:t>участвовавшим</a:t>
            </a:r>
            <a:r>
              <a:rPr sz="1800" spc="-35" dirty="0">
                <a:solidFill>
                  <a:srgbClr val="000000"/>
                </a:solidFill>
              </a:rPr>
              <a:t> </a:t>
            </a:r>
            <a:r>
              <a:rPr sz="1800" spc="-50" dirty="0">
                <a:solidFill>
                  <a:srgbClr val="000000"/>
                </a:solidFill>
              </a:rPr>
              <a:t>в </a:t>
            </a:r>
            <a:r>
              <a:rPr sz="1800" dirty="0">
                <a:solidFill>
                  <a:srgbClr val="000000"/>
                </a:solidFill>
              </a:rPr>
              <a:t>специальной</a:t>
            </a:r>
            <a:r>
              <a:rPr sz="1800" spc="-50" dirty="0">
                <a:solidFill>
                  <a:srgbClr val="000000"/>
                </a:solidFill>
              </a:rPr>
              <a:t> </a:t>
            </a:r>
            <a:r>
              <a:rPr sz="1800" dirty="0">
                <a:solidFill>
                  <a:srgbClr val="000000"/>
                </a:solidFill>
              </a:rPr>
              <a:t>военной</a:t>
            </a:r>
            <a:r>
              <a:rPr sz="1800" spc="-65" dirty="0">
                <a:solidFill>
                  <a:srgbClr val="000000"/>
                </a:solidFill>
              </a:rPr>
              <a:t> </a:t>
            </a:r>
            <a:r>
              <a:rPr sz="1800" dirty="0">
                <a:solidFill>
                  <a:srgbClr val="000000"/>
                </a:solidFill>
              </a:rPr>
              <a:t>операции,</a:t>
            </a:r>
            <a:r>
              <a:rPr sz="1800" spc="-50" dirty="0">
                <a:solidFill>
                  <a:srgbClr val="000000"/>
                </a:solidFill>
              </a:rPr>
              <a:t> </a:t>
            </a:r>
            <a:r>
              <a:rPr sz="1800" dirty="0">
                <a:solidFill>
                  <a:srgbClr val="000000"/>
                </a:solidFill>
              </a:rPr>
              <a:t>и</a:t>
            </a:r>
            <a:r>
              <a:rPr sz="1800" spc="-55" dirty="0">
                <a:solidFill>
                  <a:srgbClr val="000000"/>
                </a:solidFill>
              </a:rPr>
              <a:t> </a:t>
            </a:r>
            <a:r>
              <a:rPr sz="1800" dirty="0">
                <a:solidFill>
                  <a:srgbClr val="000000"/>
                </a:solidFill>
              </a:rPr>
              <a:t>членам</a:t>
            </a:r>
            <a:r>
              <a:rPr sz="1800" spc="-65" dirty="0">
                <a:solidFill>
                  <a:srgbClr val="000000"/>
                </a:solidFill>
              </a:rPr>
              <a:t> </a:t>
            </a:r>
            <a:r>
              <a:rPr sz="1800" dirty="0">
                <a:solidFill>
                  <a:srgbClr val="000000"/>
                </a:solidFill>
              </a:rPr>
              <a:t>их</a:t>
            </a:r>
            <a:r>
              <a:rPr sz="1800" spc="-60" dirty="0">
                <a:solidFill>
                  <a:srgbClr val="000000"/>
                </a:solidFill>
              </a:rPr>
              <a:t> </a:t>
            </a:r>
            <a:r>
              <a:rPr sz="1800" spc="-10" dirty="0">
                <a:solidFill>
                  <a:srgbClr val="000000"/>
                </a:solidFill>
              </a:rPr>
              <a:t>семей</a:t>
            </a:r>
            <a:endParaRPr sz="1800"/>
          </a:p>
        </p:txBody>
      </p:sp>
      <p:grpSp>
        <p:nvGrpSpPr>
          <p:cNvPr id="4" name="object 4"/>
          <p:cNvGrpSpPr/>
          <p:nvPr/>
        </p:nvGrpSpPr>
        <p:grpSpPr>
          <a:xfrm>
            <a:off x="139700" y="342963"/>
            <a:ext cx="2172335" cy="1894839"/>
            <a:chOff x="139700" y="342963"/>
            <a:chExt cx="2172335" cy="1894839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9700" y="342963"/>
              <a:ext cx="1274826" cy="804862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190500" y="1600200"/>
              <a:ext cx="2108200" cy="624205"/>
            </a:xfrm>
            <a:custGeom>
              <a:avLst/>
              <a:gdLst/>
              <a:ahLst/>
              <a:cxnLst/>
              <a:rect l="l" t="t" r="r" b="b"/>
              <a:pathLst>
                <a:path w="2108200" h="624205">
                  <a:moveTo>
                    <a:pt x="0" y="104012"/>
                  </a:moveTo>
                  <a:lnTo>
                    <a:pt x="8172" y="63543"/>
                  </a:lnTo>
                  <a:lnTo>
                    <a:pt x="30457" y="30480"/>
                  </a:lnTo>
                  <a:lnTo>
                    <a:pt x="63511" y="8179"/>
                  </a:lnTo>
                  <a:lnTo>
                    <a:pt x="103987" y="0"/>
                  </a:lnTo>
                  <a:lnTo>
                    <a:pt x="2004187" y="0"/>
                  </a:lnTo>
                  <a:lnTo>
                    <a:pt x="2044656" y="8179"/>
                  </a:lnTo>
                  <a:lnTo>
                    <a:pt x="2077720" y="30480"/>
                  </a:lnTo>
                  <a:lnTo>
                    <a:pt x="2100020" y="63543"/>
                  </a:lnTo>
                  <a:lnTo>
                    <a:pt x="2108200" y="104012"/>
                  </a:lnTo>
                  <a:lnTo>
                    <a:pt x="2108200" y="519938"/>
                  </a:lnTo>
                  <a:lnTo>
                    <a:pt x="2100020" y="560407"/>
                  </a:lnTo>
                  <a:lnTo>
                    <a:pt x="2077720" y="593471"/>
                  </a:lnTo>
                  <a:lnTo>
                    <a:pt x="2044656" y="615771"/>
                  </a:lnTo>
                  <a:lnTo>
                    <a:pt x="2004187" y="623951"/>
                  </a:lnTo>
                  <a:lnTo>
                    <a:pt x="103987" y="623951"/>
                  </a:lnTo>
                  <a:lnTo>
                    <a:pt x="63511" y="615771"/>
                  </a:lnTo>
                  <a:lnTo>
                    <a:pt x="30457" y="593471"/>
                  </a:lnTo>
                  <a:lnTo>
                    <a:pt x="8172" y="560407"/>
                  </a:lnTo>
                  <a:lnTo>
                    <a:pt x="0" y="519938"/>
                  </a:lnTo>
                  <a:lnTo>
                    <a:pt x="0" y="104012"/>
                  </a:lnTo>
                  <a:close/>
                </a:path>
              </a:pathLst>
            </a:custGeom>
            <a:ln w="26424">
              <a:solidFill>
                <a:srgbClr val="6B766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392988" y="1621028"/>
            <a:ext cx="1704339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lang="ru-RU" sz="1200" b="1" spc="-10" dirty="0" smtClean="0">
                <a:solidFill>
                  <a:srgbClr val="FF0000"/>
                </a:solidFill>
                <a:latin typeface="Arial"/>
                <a:cs typeface="Arial"/>
              </a:rPr>
              <a:t>Министерство</a:t>
            </a:r>
            <a:endParaRPr sz="12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1200" b="1" spc="-10" smtClean="0">
                <a:solidFill>
                  <a:srgbClr val="FF0000"/>
                </a:solidFill>
                <a:latin typeface="Arial"/>
                <a:cs typeface="Arial"/>
              </a:rPr>
              <a:t>здравоохранения</a:t>
            </a:r>
            <a:endParaRPr sz="120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432050" y="1600200"/>
            <a:ext cx="2108200" cy="624205"/>
          </a:xfrm>
          <a:custGeom>
            <a:avLst/>
            <a:gdLst/>
            <a:ahLst/>
            <a:cxnLst/>
            <a:rect l="l" t="t" r="r" b="b"/>
            <a:pathLst>
              <a:path w="2108200" h="624205">
                <a:moveTo>
                  <a:pt x="0" y="104012"/>
                </a:moveTo>
                <a:lnTo>
                  <a:pt x="8179" y="63543"/>
                </a:lnTo>
                <a:lnTo>
                  <a:pt x="30479" y="30480"/>
                </a:lnTo>
                <a:lnTo>
                  <a:pt x="63543" y="8179"/>
                </a:lnTo>
                <a:lnTo>
                  <a:pt x="104012" y="0"/>
                </a:lnTo>
                <a:lnTo>
                  <a:pt x="2004187" y="0"/>
                </a:lnTo>
                <a:lnTo>
                  <a:pt x="2044656" y="8179"/>
                </a:lnTo>
                <a:lnTo>
                  <a:pt x="2077719" y="30480"/>
                </a:lnTo>
                <a:lnTo>
                  <a:pt x="2100020" y="63543"/>
                </a:lnTo>
                <a:lnTo>
                  <a:pt x="2108200" y="104012"/>
                </a:lnTo>
                <a:lnTo>
                  <a:pt x="2108200" y="519938"/>
                </a:lnTo>
                <a:lnTo>
                  <a:pt x="2100020" y="560407"/>
                </a:lnTo>
                <a:lnTo>
                  <a:pt x="2077719" y="593471"/>
                </a:lnTo>
                <a:lnTo>
                  <a:pt x="2044656" y="615771"/>
                </a:lnTo>
                <a:lnTo>
                  <a:pt x="2004187" y="623951"/>
                </a:lnTo>
                <a:lnTo>
                  <a:pt x="104012" y="623951"/>
                </a:lnTo>
                <a:lnTo>
                  <a:pt x="63543" y="615771"/>
                </a:lnTo>
                <a:lnTo>
                  <a:pt x="30479" y="593471"/>
                </a:lnTo>
                <a:lnTo>
                  <a:pt x="8179" y="560407"/>
                </a:lnTo>
                <a:lnTo>
                  <a:pt x="0" y="519938"/>
                </a:lnTo>
                <a:lnTo>
                  <a:pt x="0" y="104012"/>
                </a:lnTo>
                <a:close/>
              </a:path>
            </a:pathLst>
          </a:custGeom>
          <a:ln w="26424">
            <a:solidFill>
              <a:srgbClr val="6B766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2635123" y="1621028"/>
            <a:ext cx="1704339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lang="ru-RU" sz="1200" b="1" spc="-10" dirty="0" smtClean="0">
                <a:solidFill>
                  <a:srgbClr val="00AF50"/>
                </a:solidFill>
                <a:latin typeface="Arial"/>
                <a:cs typeface="Arial"/>
              </a:rPr>
              <a:t>Министерство</a:t>
            </a:r>
            <a:endParaRPr sz="12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1200" b="1">
                <a:solidFill>
                  <a:srgbClr val="00AF50"/>
                </a:solidFill>
                <a:latin typeface="Arial"/>
                <a:cs typeface="Arial"/>
              </a:rPr>
              <a:t>социальной</a:t>
            </a:r>
            <a:r>
              <a:rPr sz="1200" b="1" spc="-75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1200" b="1" spc="-10" smtClean="0">
                <a:solidFill>
                  <a:srgbClr val="00AF50"/>
                </a:solidFill>
                <a:latin typeface="Arial"/>
                <a:cs typeface="Arial"/>
              </a:rPr>
              <a:t>защиты</a:t>
            </a:r>
            <a:endParaRPr sz="120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4699000" y="1608582"/>
            <a:ext cx="2108200" cy="615950"/>
          </a:xfrm>
          <a:custGeom>
            <a:avLst/>
            <a:gdLst/>
            <a:ahLst/>
            <a:cxnLst/>
            <a:rect l="l" t="t" r="r" b="b"/>
            <a:pathLst>
              <a:path w="2108200" h="615950">
                <a:moveTo>
                  <a:pt x="0" y="102488"/>
                </a:moveTo>
                <a:lnTo>
                  <a:pt x="8068" y="62579"/>
                </a:lnTo>
                <a:lnTo>
                  <a:pt x="30067" y="30003"/>
                </a:lnTo>
                <a:lnTo>
                  <a:pt x="62686" y="8048"/>
                </a:lnTo>
                <a:lnTo>
                  <a:pt x="102615" y="0"/>
                </a:lnTo>
                <a:lnTo>
                  <a:pt x="2005583" y="0"/>
                </a:lnTo>
                <a:lnTo>
                  <a:pt x="2045513" y="8048"/>
                </a:lnTo>
                <a:lnTo>
                  <a:pt x="2078132" y="30003"/>
                </a:lnTo>
                <a:lnTo>
                  <a:pt x="2100131" y="62579"/>
                </a:lnTo>
                <a:lnTo>
                  <a:pt x="2108200" y="102488"/>
                </a:lnTo>
                <a:lnTo>
                  <a:pt x="2108200" y="512952"/>
                </a:lnTo>
                <a:lnTo>
                  <a:pt x="2100131" y="552882"/>
                </a:lnTo>
                <a:lnTo>
                  <a:pt x="2078132" y="585501"/>
                </a:lnTo>
                <a:lnTo>
                  <a:pt x="2045513" y="607500"/>
                </a:lnTo>
                <a:lnTo>
                  <a:pt x="2005583" y="615568"/>
                </a:lnTo>
                <a:lnTo>
                  <a:pt x="102615" y="615568"/>
                </a:lnTo>
                <a:lnTo>
                  <a:pt x="62686" y="607500"/>
                </a:lnTo>
                <a:lnTo>
                  <a:pt x="30067" y="585501"/>
                </a:lnTo>
                <a:lnTo>
                  <a:pt x="8068" y="552882"/>
                </a:lnTo>
                <a:lnTo>
                  <a:pt x="0" y="512952"/>
                </a:lnTo>
                <a:lnTo>
                  <a:pt x="0" y="102488"/>
                </a:lnTo>
                <a:close/>
              </a:path>
            </a:pathLst>
          </a:custGeom>
          <a:ln w="26424">
            <a:solidFill>
              <a:srgbClr val="6B766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4902453" y="1625346"/>
            <a:ext cx="1803147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60045" marR="351790" algn="ctr">
              <a:lnSpc>
                <a:spcPct val="100000"/>
              </a:lnSpc>
              <a:spcBef>
                <a:spcPts val="100"/>
              </a:spcBef>
            </a:pPr>
            <a:r>
              <a:rPr lang="ru-RU" sz="1200" b="1" spc="-10" dirty="0" smtClean="0">
                <a:solidFill>
                  <a:srgbClr val="006FC0"/>
                </a:solidFill>
                <a:latin typeface="Arial"/>
                <a:cs typeface="Arial"/>
              </a:rPr>
              <a:t>Министерство</a:t>
            </a:r>
            <a:r>
              <a:rPr sz="1200" b="1" spc="-10" smtClean="0">
                <a:solidFill>
                  <a:srgbClr val="006FC0"/>
                </a:solidFill>
                <a:latin typeface="Arial"/>
                <a:cs typeface="Arial"/>
              </a:rPr>
              <a:t> образования</a:t>
            </a:r>
            <a:endParaRPr sz="120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6934200" y="1608582"/>
            <a:ext cx="2108200" cy="615950"/>
          </a:xfrm>
          <a:custGeom>
            <a:avLst/>
            <a:gdLst/>
            <a:ahLst/>
            <a:cxnLst/>
            <a:rect l="l" t="t" r="r" b="b"/>
            <a:pathLst>
              <a:path w="2108200" h="615950">
                <a:moveTo>
                  <a:pt x="0" y="102488"/>
                </a:moveTo>
                <a:lnTo>
                  <a:pt x="8068" y="62579"/>
                </a:lnTo>
                <a:lnTo>
                  <a:pt x="30067" y="30003"/>
                </a:lnTo>
                <a:lnTo>
                  <a:pt x="62686" y="8048"/>
                </a:lnTo>
                <a:lnTo>
                  <a:pt x="102616" y="0"/>
                </a:lnTo>
                <a:lnTo>
                  <a:pt x="2005583" y="0"/>
                </a:lnTo>
                <a:lnTo>
                  <a:pt x="2045513" y="8048"/>
                </a:lnTo>
                <a:lnTo>
                  <a:pt x="2078132" y="30003"/>
                </a:lnTo>
                <a:lnTo>
                  <a:pt x="2100131" y="62579"/>
                </a:lnTo>
                <a:lnTo>
                  <a:pt x="2108200" y="102488"/>
                </a:lnTo>
                <a:lnTo>
                  <a:pt x="2108200" y="512952"/>
                </a:lnTo>
                <a:lnTo>
                  <a:pt x="2100131" y="552882"/>
                </a:lnTo>
                <a:lnTo>
                  <a:pt x="2078132" y="585501"/>
                </a:lnTo>
                <a:lnTo>
                  <a:pt x="2045513" y="607500"/>
                </a:lnTo>
                <a:lnTo>
                  <a:pt x="2005583" y="615568"/>
                </a:lnTo>
                <a:lnTo>
                  <a:pt x="102616" y="615568"/>
                </a:lnTo>
                <a:lnTo>
                  <a:pt x="62686" y="607500"/>
                </a:lnTo>
                <a:lnTo>
                  <a:pt x="30067" y="585501"/>
                </a:lnTo>
                <a:lnTo>
                  <a:pt x="8068" y="552882"/>
                </a:lnTo>
                <a:lnTo>
                  <a:pt x="0" y="512952"/>
                </a:lnTo>
                <a:lnTo>
                  <a:pt x="0" y="102488"/>
                </a:lnTo>
                <a:close/>
              </a:path>
            </a:pathLst>
          </a:custGeom>
          <a:ln w="26424">
            <a:solidFill>
              <a:srgbClr val="6B766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7142733" y="1733550"/>
            <a:ext cx="1697989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1200" b="1" dirty="0" smtClean="0">
                <a:latin typeface="Arial"/>
                <a:cs typeface="Arial"/>
              </a:rPr>
              <a:t>Религиозные объединения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14" name="object 1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87447" y="3930396"/>
            <a:ext cx="1429516" cy="429767"/>
          </a:xfrm>
          <a:prstGeom prst="rect">
            <a:avLst/>
          </a:prstGeom>
        </p:spPr>
      </p:pic>
      <p:sp>
        <p:nvSpPr>
          <p:cNvPr id="15" name="object 15"/>
          <p:cNvSpPr txBox="1"/>
          <p:nvPr/>
        </p:nvSpPr>
        <p:spPr>
          <a:xfrm>
            <a:off x="363423" y="3976522"/>
            <a:ext cx="1073150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1000" b="1" i="1" spc="-10" dirty="0">
                <a:solidFill>
                  <a:srgbClr val="C00000"/>
                </a:solidFill>
                <a:latin typeface="Arial"/>
                <a:cs typeface="Arial"/>
              </a:rPr>
              <a:t>ПРИНЦИП</a:t>
            </a:r>
            <a:endParaRPr sz="10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1000" b="1" i="1" spc="-10" dirty="0">
                <a:solidFill>
                  <a:srgbClr val="C00000"/>
                </a:solidFill>
                <a:latin typeface="Arial"/>
                <a:cs typeface="Arial"/>
              </a:rPr>
              <a:t>проактивности</a:t>
            </a:r>
            <a:endParaRPr sz="1000">
              <a:latin typeface="Arial"/>
              <a:cs typeface="Arial"/>
            </a:endParaRPr>
          </a:p>
        </p:txBody>
      </p:sp>
      <p:pic>
        <p:nvPicPr>
          <p:cNvPr id="16" name="object 1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664204" y="3930396"/>
            <a:ext cx="1845567" cy="429767"/>
          </a:xfrm>
          <a:prstGeom prst="rect">
            <a:avLst/>
          </a:prstGeom>
        </p:spPr>
      </p:pic>
      <p:sp>
        <p:nvSpPr>
          <p:cNvPr id="17" name="object 17"/>
          <p:cNvSpPr txBox="1"/>
          <p:nvPr/>
        </p:nvSpPr>
        <p:spPr>
          <a:xfrm>
            <a:off x="1836801" y="3976522"/>
            <a:ext cx="1496060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1000" b="1" i="1" spc="-10" dirty="0">
                <a:solidFill>
                  <a:srgbClr val="C00000"/>
                </a:solidFill>
                <a:latin typeface="Arial"/>
                <a:cs typeface="Arial"/>
              </a:rPr>
              <a:t>ПРИНЦИП</a:t>
            </a:r>
            <a:endParaRPr sz="10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1000" b="1" i="1" spc="-10" dirty="0">
                <a:solidFill>
                  <a:srgbClr val="C00000"/>
                </a:solidFill>
                <a:latin typeface="Arial"/>
                <a:cs typeface="Arial"/>
              </a:rPr>
              <a:t>межведомственности</a:t>
            </a:r>
            <a:endParaRPr sz="1000">
              <a:latin typeface="Arial"/>
              <a:cs typeface="Arial"/>
            </a:endParaRPr>
          </a:p>
        </p:txBody>
      </p:sp>
      <p:pic>
        <p:nvPicPr>
          <p:cNvPr id="18" name="object 18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601207" y="3930396"/>
            <a:ext cx="1635256" cy="429767"/>
          </a:xfrm>
          <a:prstGeom prst="rect">
            <a:avLst/>
          </a:prstGeom>
        </p:spPr>
      </p:pic>
      <p:sp>
        <p:nvSpPr>
          <p:cNvPr id="19" name="object 19"/>
          <p:cNvSpPr txBox="1"/>
          <p:nvPr/>
        </p:nvSpPr>
        <p:spPr>
          <a:xfrm>
            <a:off x="3784472" y="3976522"/>
            <a:ext cx="1265555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1000" b="1" i="1" spc="-10" dirty="0">
                <a:solidFill>
                  <a:srgbClr val="C00000"/>
                </a:solidFill>
                <a:latin typeface="Arial"/>
                <a:cs typeface="Arial"/>
              </a:rPr>
              <a:t>ПРИНЦИП</a:t>
            </a:r>
            <a:endParaRPr sz="10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1000" b="1" i="1" spc="-10" dirty="0">
                <a:solidFill>
                  <a:srgbClr val="C00000"/>
                </a:solidFill>
                <a:latin typeface="Arial"/>
                <a:cs typeface="Arial"/>
              </a:rPr>
              <a:t>профессионализма</a:t>
            </a:r>
            <a:endParaRPr sz="10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00025" y="2238375"/>
            <a:ext cx="2108200" cy="504825"/>
          </a:xfrm>
          <a:prstGeom prst="rect">
            <a:avLst/>
          </a:prstGeom>
          <a:ln w="26424">
            <a:solidFill>
              <a:srgbClr val="6B766E"/>
            </a:solidFill>
          </a:ln>
        </p:spPr>
        <p:txBody>
          <a:bodyPr vert="horz" wrap="square" lIns="0" tIns="65405" rIns="0" bIns="0" rtlCol="0">
            <a:spAutoFit/>
          </a:bodyPr>
          <a:lstStyle/>
          <a:p>
            <a:pPr marL="575310" marR="537845" indent="-30480">
              <a:lnSpc>
                <a:spcPct val="100000"/>
              </a:lnSpc>
              <a:spcBef>
                <a:spcPts val="515"/>
              </a:spcBef>
            </a:pPr>
            <a:r>
              <a:rPr sz="1200" b="1" spc="-10" dirty="0">
                <a:solidFill>
                  <a:srgbClr val="FF0000"/>
                </a:solidFill>
                <a:latin typeface="Arial"/>
                <a:cs typeface="Arial"/>
              </a:rPr>
              <a:t>Медицинские организации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21" name="object 21"/>
          <p:cNvGrpSpPr/>
          <p:nvPr/>
        </p:nvGrpSpPr>
        <p:grpSpPr>
          <a:xfrm>
            <a:off x="160020" y="1130808"/>
            <a:ext cx="8983980" cy="513715"/>
            <a:chOff x="160020" y="1130808"/>
            <a:chExt cx="8983980" cy="513715"/>
          </a:xfrm>
        </p:grpSpPr>
        <p:sp>
          <p:nvSpPr>
            <p:cNvPr id="22" name="object 22"/>
            <p:cNvSpPr/>
            <p:nvPr/>
          </p:nvSpPr>
          <p:spPr>
            <a:xfrm>
              <a:off x="200025" y="1200150"/>
              <a:ext cx="8864600" cy="285750"/>
            </a:xfrm>
            <a:custGeom>
              <a:avLst/>
              <a:gdLst/>
              <a:ahLst/>
              <a:cxnLst/>
              <a:rect l="l" t="t" r="r" b="b"/>
              <a:pathLst>
                <a:path w="8864600" h="285750">
                  <a:moveTo>
                    <a:pt x="8864600" y="0"/>
                  </a:moveTo>
                  <a:lnTo>
                    <a:pt x="0" y="0"/>
                  </a:lnTo>
                  <a:lnTo>
                    <a:pt x="0" y="285750"/>
                  </a:lnTo>
                  <a:lnTo>
                    <a:pt x="8864600" y="285750"/>
                  </a:lnTo>
                  <a:lnTo>
                    <a:pt x="8864600" y="0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3" name="object 23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60020" y="1130808"/>
              <a:ext cx="8983980" cy="513588"/>
            </a:xfrm>
            <a:prstGeom prst="rect">
              <a:avLst/>
            </a:prstGeom>
          </p:spPr>
        </p:pic>
      </p:grpSp>
      <p:sp>
        <p:nvSpPr>
          <p:cNvPr id="24" name="object 24"/>
          <p:cNvSpPr txBox="1"/>
          <p:nvPr/>
        </p:nvSpPr>
        <p:spPr>
          <a:xfrm>
            <a:off x="200025" y="1200150"/>
            <a:ext cx="8864600" cy="285750"/>
          </a:xfrm>
          <a:prstGeom prst="rect">
            <a:avLst/>
          </a:prstGeom>
          <a:ln w="26424">
            <a:solidFill>
              <a:srgbClr val="6B766E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04139">
              <a:lnSpc>
                <a:spcPct val="100000"/>
              </a:lnSpc>
            </a:pPr>
            <a:r>
              <a:rPr sz="1800" b="1" i="1" dirty="0">
                <a:latin typeface="Arial"/>
                <a:cs typeface="Arial"/>
              </a:rPr>
              <a:t>Лица,</a:t>
            </a:r>
            <a:r>
              <a:rPr sz="1800" b="1" i="1" spc="-35" dirty="0">
                <a:latin typeface="Arial"/>
                <a:cs typeface="Arial"/>
              </a:rPr>
              <a:t> </a:t>
            </a:r>
            <a:r>
              <a:rPr sz="1800" b="1" i="1" spc="-10" dirty="0">
                <a:latin typeface="Arial"/>
                <a:cs typeface="Arial"/>
              </a:rPr>
              <a:t>участвовавшие</a:t>
            </a:r>
            <a:r>
              <a:rPr sz="1800" b="1" i="1" spc="-20" dirty="0">
                <a:latin typeface="Arial"/>
                <a:cs typeface="Arial"/>
              </a:rPr>
              <a:t> </a:t>
            </a:r>
            <a:r>
              <a:rPr sz="1800" b="1" i="1" dirty="0">
                <a:latin typeface="Arial"/>
                <a:cs typeface="Arial"/>
              </a:rPr>
              <a:t>в</a:t>
            </a:r>
            <a:r>
              <a:rPr sz="1800" b="1" i="1" spc="-25" dirty="0">
                <a:latin typeface="Arial"/>
                <a:cs typeface="Arial"/>
              </a:rPr>
              <a:t> </a:t>
            </a:r>
            <a:r>
              <a:rPr sz="1800" b="1" i="1" dirty="0">
                <a:latin typeface="Arial"/>
                <a:cs typeface="Arial"/>
              </a:rPr>
              <a:t>специальной</a:t>
            </a:r>
            <a:r>
              <a:rPr sz="1800" b="1" i="1" spc="-25" dirty="0">
                <a:latin typeface="Arial"/>
                <a:cs typeface="Arial"/>
              </a:rPr>
              <a:t> </a:t>
            </a:r>
            <a:r>
              <a:rPr sz="1800" b="1" i="1" dirty="0">
                <a:latin typeface="Arial"/>
                <a:cs typeface="Arial"/>
              </a:rPr>
              <a:t>военной</a:t>
            </a:r>
            <a:r>
              <a:rPr sz="1800" b="1" i="1" spc="-45" dirty="0">
                <a:latin typeface="Arial"/>
                <a:cs typeface="Arial"/>
              </a:rPr>
              <a:t> </a:t>
            </a:r>
            <a:r>
              <a:rPr sz="1800" b="1" i="1" dirty="0">
                <a:latin typeface="Arial"/>
                <a:cs typeface="Arial"/>
              </a:rPr>
              <a:t>операции,</a:t>
            </a:r>
            <a:r>
              <a:rPr sz="1800" b="1" i="1" spc="-40" dirty="0">
                <a:latin typeface="Arial"/>
                <a:cs typeface="Arial"/>
              </a:rPr>
              <a:t> </a:t>
            </a:r>
            <a:r>
              <a:rPr sz="1800" b="1" i="1" dirty="0">
                <a:latin typeface="Arial"/>
                <a:cs typeface="Arial"/>
              </a:rPr>
              <a:t>и</a:t>
            </a:r>
            <a:r>
              <a:rPr sz="1800" b="1" i="1" spc="-35" dirty="0">
                <a:latin typeface="Arial"/>
                <a:cs typeface="Arial"/>
              </a:rPr>
              <a:t> </a:t>
            </a:r>
            <a:r>
              <a:rPr sz="1800" b="1" i="1" dirty="0">
                <a:latin typeface="Arial"/>
                <a:cs typeface="Arial"/>
              </a:rPr>
              <a:t>члены</a:t>
            </a:r>
            <a:r>
              <a:rPr sz="1800" b="1" i="1" spc="-15" dirty="0">
                <a:latin typeface="Arial"/>
                <a:cs typeface="Arial"/>
              </a:rPr>
              <a:t> </a:t>
            </a:r>
            <a:r>
              <a:rPr sz="1800" b="1" i="1" dirty="0">
                <a:latin typeface="Arial"/>
                <a:cs typeface="Arial"/>
              </a:rPr>
              <a:t>их</a:t>
            </a:r>
            <a:r>
              <a:rPr sz="1800" b="1" i="1" spc="-25" dirty="0">
                <a:latin typeface="Arial"/>
                <a:cs typeface="Arial"/>
              </a:rPr>
              <a:t> </a:t>
            </a:r>
            <a:r>
              <a:rPr sz="1800" b="1" i="1" spc="-10" dirty="0">
                <a:latin typeface="Arial"/>
                <a:cs typeface="Arial"/>
              </a:rPr>
              <a:t>семей</a:t>
            </a:r>
            <a:endParaRPr sz="180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4719701" y="2228850"/>
            <a:ext cx="2108200" cy="514350"/>
          </a:xfrm>
          <a:prstGeom prst="rect">
            <a:avLst/>
          </a:prstGeom>
          <a:ln w="26424">
            <a:solidFill>
              <a:srgbClr val="6B766E"/>
            </a:solidFill>
          </a:ln>
        </p:spPr>
        <p:txBody>
          <a:bodyPr vert="horz" wrap="square" lIns="0" tIns="70485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555"/>
              </a:spcBef>
            </a:pPr>
            <a:r>
              <a:rPr sz="1200" b="1" spc="-10" dirty="0">
                <a:solidFill>
                  <a:srgbClr val="006FC0"/>
                </a:solidFill>
                <a:latin typeface="Arial"/>
                <a:cs typeface="Arial"/>
              </a:rPr>
              <a:t>Образовательные</a:t>
            </a:r>
            <a:endParaRPr sz="1200">
              <a:latin typeface="Arial"/>
              <a:cs typeface="Arial"/>
            </a:endParaRPr>
          </a:p>
          <a:p>
            <a:pPr marL="2540" algn="ctr">
              <a:lnSpc>
                <a:spcPct val="100000"/>
              </a:lnSpc>
            </a:pPr>
            <a:r>
              <a:rPr sz="1200" b="1" spc="-10" dirty="0">
                <a:solidFill>
                  <a:srgbClr val="006FC0"/>
                </a:solidFill>
                <a:latin typeface="Arial"/>
                <a:cs typeface="Arial"/>
              </a:rPr>
              <a:t>организации</a:t>
            </a:r>
            <a:endParaRPr sz="1200">
              <a:latin typeface="Arial"/>
              <a:cs typeface="Arial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2438400" y="2224151"/>
            <a:ext cx="2108200" cy="514350"/>
          </a:xfrm>
          <a:custGeom>
            <a:avLst/>
            <a:gdLst/>
            <a:ahLst/>
            <a:cxnLst/>
            <a:rect l="l" t="t" r="r" b="b"/>
            <a:pathLst>
              <a:path w="2108200" h="514350">
                <a:moveTo>
                  <a:pt x="2108200" y="0"/>
                </a:moveTo>
                <a:lnTo>
                  <a:pt x="0" y="0"/>
                </a:lnTo>
                <a:lnTo>
                  <a:pt x="0" y="514350"/>
                </a:lnTo>
                <a:lnTo>
                  <a:pt x="2108200" y="514350"/>
                </a:lnTo>
                <a:lnTo>
                  <a:pt x="21082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2438400" y="2224151"/>
            <a:ext cx="2108200" cy="514350"/>
          </a:xfrm>
          <a:prstGeom prst="rect">
            <a:avLst/>
          </a:prstGeom>
          <a:ln w="26424">
            <a:solidFill>
              <a:srgbClr val="6B766E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561975">
              <a:lnSpc>
                <a:spcPts val="1275"/>
              </a:lnSpc>
            </a:pPr>
            <a:r>
              <a:rPr sz="1200" b="1" spc="-10" dirty="0">
                <a:solidFill>
                  <a:srgbClr val="00AF50"/>
                </a:solidFill>
                <a:latin typeface="Arial"/>
                <a:cs typeface="Arial"/>
              </a:rPr>
              <a:t>Организации</a:t>
            </a:r>
            <a:endParaRPr sz="1200">
              <a:latin typeface="Arial"/>
              <a:cs typeface="Arial"/>
            </a:endParaRPr>
          </a:p>
          <a:p>
            <a:pPr marL="503555" marR="494030" indent="60960">
              <a:lnSpc>
                <a:spcPct val="100000"/>
              </a:lnSpc>
            </a:pPr>
            <a:r>
              <a:rPr sz="1200" b="1" spc="-10" dirty="0">
                <a:solidFill>
                  <a:srgbClr val="00AF50"/>
                </a:solidFill>
                <a:latin typeface="Arial"/>
                <a:cs typeface="Arial"/>
              </a:rPr>
              <a:t>социального обслуживания</a:t>
            </a:r>
            <a:endParaRPr sz="120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6934200" y="2228799"/>
            <a:ext cx="2108200" cy="581569"/>
          </a:xfrm>
          <a:prstGeom prst="rect">
            <a:avLst/>
          </a:prstGeom>
          <a:ln w="26424">
            <a:solidFill>
              <a:srgbClr val="6B766E"/>
            </a:solidFill>
          </a:ln>
        </p:spPr>
        <p:txBody>
          <a:bodyPr vert="horz" wrap="square" lIns="0" tIns="27305" rIns="0" bIns="0" rtlCol="0">
            <a:spAutoFit/>
          </a:bodyPr>
          <a:lstStyle/>
          <a:p>
            <a:pPr marL="3175" algn="ctr">
              <a:lnSpc>
                <a:spcPct val="100000"/>
              </a:lnSpc>
              <a:spcBef>
                <a:spcPts val="215"/>
              </a:spcBef>
            </a:pPr>
            <a:r>
              <a:rPr sz="1200" b="1" spc="-10" dirty="0">
                <a:latin typeface="Arial"/>
                <a:cs typeface="Arial"/>
              </a:rPr>
              <a:t>религиозная</a:t>
            </a:r>
            <a:endParaRPr sz="1200">
              <a:latin typeface="Arial"/>
              <a:cs typeface="Arial"/>
            </a:endParaRPr>
          </a:p>
          <a:p>
            <a:pPr marL="131445" marR="120650" algn="ctr">
              <a:lnSpc>
                <a:spcPct val="100000"/>
              </a:lnSpc>
            </a:pPr>
            <a:r>
              <a:rPr sz="1200" b="1" spc="-10" dirty="0">
                <a:latin typeface="Arial"/>
                <a:cs typeface="Arial"/>
              </a:rPr>
              <a:t>организация </a:t>
            </a:r>
            <a:r>
              <a:rPr sz="1200" b="1" spc="-10">
                <a:latin typeface="Arial"/>
                <a:cs typeface="Arial"/>
              </a:rPr>
              <a:t>православного</a:t>
            </a:r>
            <a:r>
              <a:rPr sz="1200" b="1" spc="10">
                <a:latin typeface="Arial"/>
                <a:cs typeface="Arial"/>
              </a:rPr>
              <a:t> </a:t>
            </a:r>
            <a:r>
              <a:rPr sz="1200" b="1" spc="-10" smtClean="0">
                <a:latin typeface="Arial"/>
                <a:cs typeface="Arial"/>
              </a:rPr>
              <a:t>прихода</a:t>
            </a:r>
            <a:endParaRPr sz="120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2417826" y="2850781"/>
            <a:ext cx="2108200" cy="897682"/>
          </a:xfrm>
          <a:prstGeom prst="rect">
            <a:avLst/>
          </a:prstGeom>
          <a:ln w="26424">
            <a:solidFill>
              <a:srgbClr val="6B766E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53035">
              <a:lnSpc>
                <a:spcPts val="1365"/>
              </a:lnSpc>
            </a:pPr>
            <a:r>
              <a:rPr lang="ru-RU" sz="1200" b="1" spc="-10" dirty="0" smtClean="0">
                <a:solidFill>
                  <a:srgbClr val="00AF50"/>
                </a:solidFill>
                <a:latin typeface="Arial"/>
                <a:cs typeface="Arial"/>
              </a:rPr>
              <a:t>БОУ «Центр образования и комплексного сопровождения детей» Минобразования Чувашии</a:t>
            </a:r>
            <a:endParaRPr sz="120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2532379" y="4548327"/>
            <a:ext cx="1891030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36854" marR="5080" indent="-224790">
              <a:lnSpc>
                <a:spcPct val="100000"/>
              </a:lnSpc>
              <a:spcBef>
                <a:spcPts val="95"/>
              </a:spcBef>
            </a:pPr>
            <a:r>
              <a:rPr sz="1000" b="1" i="1" dirty="0">
                <a:solidFill>
                  <a:srgbClr val="292934"/>
                </a:solidFill>
                <a:latin typeface="Times New Roman"/>
                <a:cs typeface="Times New Roman"/>
              </a:rPr>
              <a:t>курс</a:t>
            </a:r>
            <a:r>
              <a:rPr sz="1000" b="1" i="1" spc="-3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b="1" i="1" dirty="0">
                <a:solidFill>
                  <a:srgbClr val="292934"/>
                </a:solidFill>
                <a:latin typeface="Times New Roman"/>
                <a:cs typeface="Times New Roman"/>
              </a:rPr>
              <a:t>комплексной</a:t>
            </a:r>
            <a:r>
              <a:rPr sz="1000" b="1" i="1" spc="-3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b="1" i="1" spc="-10" dirty="0">
                <a:solidFill>
                  <a:srgbClr val="292934"/>
                </a:solidFill>
                <a:latin typeface="Times New Roman"/>
                <a:cs typeface="Times New Roman"/>
              </a:rPr>
              <a:t>реабилитации </a:t>
            </a:r>
            <a:r>
              <a:rPr sz="1000" b="1" i="1" dirty="0">
                <a:solidFill>
                  <a:srgbClr val="292934"/>
                </a:solidFill>
                <a:latin typeface="Times New Roman"/>
                <a:cs typeface="Times New Roman"/>
              </a:rPr>
              <a:t>и</a:t>
            </a:r>
            <a:r>
              <a:rPr sz="1000" b="1" i="1" spc="-2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b="1" i="1" dirty="0">
                <a:solidFill>
                  <a:srgbClr val="292934"/>
                </a:solidFill>
                <a:latin typeface="Times New Roman"/>
                <a:cs typeface="Times New Roman"/>
              </a:rPr>
              <a:t>социальной</a:t>
            </a:r>
            <a:r>
              <a:rPr sz="1000" b="1" i="1" spc="-3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b="1" i="1" spc="-10" dirty="0">
                <a:solidFill>
                  <a:srgbClr val="292934"/>
                </a:solidFill>
                <a:latin typeface="Times New Roman"/>
                <a:cs typeface="Times New Roman"/>
              </a:rPr>
              <a:t>адаптации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7077202" y="4487367"/>
            <a:ext cx="1824989" cy="482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95"/>
              </a:spcBef>
            </a:pPr>
            <a:r>
              <a:rPr sz="1000" b="1" i="1" dirty="0">
                <a:solidFill>
                  <a:srgbClr val="292934"/>
                </a:solidFill>
                <a:latin typeface="Times New Roman"/>
                <a:cs typeface="Times New Roman"/>
              </a:rPr>
              <a:t>духовная</a:t>
            </a:r>
            <a:r>
              <a:rPr sz="1000" b="1" i="1" spc="-4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b="1" i="1" spc="-10" dirty="0">
                <a:solidFill>
                  <a:srgbClr val="292934"/>
                </a:solidFill>
                <a:latin typeface="Times New Roman"/>
                <a:cs typeface="Times New Roman"/>
              </a:rPr>
              <a:t>помощь</a:t>
            </a:r>
            <a:endParaRPr sz="10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000" b="1" i="1" spc="-10" dirty="0">
                <a:solidFill>
                  <a:srgbClr val="292934"/>
                </a:solidFill>
                <a:latin typeface="Times New Roman"/>
                <a:cs typeface="Times New Roman"/>
              </a:rPr>
              <a:t>участникам</a:t>
            </a:r>
            <a:r>
              <a:rPr sz="1000" b="1" i="1" spc="-2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b="1" i="1" dirty="0">
                <a:solidFill>
                  <a:srgbClr val="292934"/>
                </a:solidFill>
                <a:latin typeface="Times New Roman"/>
                <a:cs typeface="Times New Roman"/>
              </a:rPr>
              <a:t>боевых</a:t>
            </a:r>
            <a:r>
              <a:rPr sz="1000" b="1" i="1" spc="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b="1" i="1" dirty="0">
                <a:solidFill>
                  <a:srgbClr val="292934"/>
                </a:solidFill>
                <a:latin typeface="Times New Roman"/>
                <a:cs typeface="Times New Roman"/>
              </a:rPr>
              <a:t>действий</a:t>
            </a:r>
            <a:r>
              <a:rPr sz="1000" b="1" i="1" spc="-1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b="1" i="1" spc="-50" dirty="0">
                <a:solidFill>
                  <a:srgbClr val="292934"/>
                </a:solidFill>
                <a:latin typeface="Times New Roman"/>
                <a:cs typeface="Times New Roman"/>
              </a:rPr>
              <a:t>и</a:t>
            </a:r>
            <a:endParaRPr sz="10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000" b="1" i="1" dirty="0">
                <a:solidFill>
                  <a:srgbClr val="292934"/>
                </a:solidFill>
                <a:latin typeface="Times New Roman"/>
                <a:cs typeface="Times New Roman"/>
              </a:rPr>
              <a:t>членам</a:t>
            </a:r>
            <a:r>
              <a:rPr sz="1000" b="1" i="1" spc="-1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b="1" i="1" dirty="0">
                <a:solidFill>
                  <a:srgbClr val="292934"/>
                </a:solidFill>
                <a:latin typeface="Times New Roman"/>
                <a:cs typeface="Times New Roman"/>
              </a:rPr>
              <a:t>их</a:t>
            </a:r>
            <a:r>
              <a:rPr sz="1000" b="1" i="1" spc="-2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b="1" i="1" spc="-10" dirty="0">
                <a:solidFill>
                  <a:srgbClr val="292934"/>
                </a:solidFill>
                <a:latin typeface="Times New Roman"/>
                <a:cs typeface="Times New Roman"/>
              </a:rPr>
              <a:t>семей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329895" y="4487367"/>
            <a:ext cx="1837689" cy="482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1000" b="1" i="1" spc="-10" dirty="0">
                <a:solidFill>
                  <a:srgbClr val="292934"/>
                </a:solidFill>
                <a:latin typeface="Times New Roman"/>
                <a:cs typeface="Times New Roman"/>
              </a:rPr>
              <a:t>медико-психологическая,</a:t>
            </a:r>
            <a:endParaRPr sz="10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000" b="1" i="1" spc="-10" dirty="0">
                <a:solidFill>
                  <a:srgbClr val="292934"/>
                </a:solidFill>
                <a:latin typeface="Times New Roman"/>
                <a:cs typeface="Times New Roman"/>
              </a:rPr>
              <a:t>психиатрическая,</a:t>
            </a:r>
            <a:endParaRPr sz="10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000" b="1" i="1" spc="-10" dirty="0">
                <a:solidFill>
                  <a:srgbClr val="292934"/>
                </a:solidFill>
                <a:latin typeface="Times New Roman"/>
                <a:cs typeface="Times New Roman"/>
              </a:rPr>
              <a:t>психотерапевтическая</a:t>
            </a:r>
            <a:r>
              <a:rPr sz="1000" b="1" i="1" spc="11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b="1" i="1" spc="-10" dirty="0">
                <a:solidFill>
                  <a:srgbClr val="292934"/>
                </a:solidFill>
                <a:latin typeface="Times New Roman"/>
                <a:cs typeface="Times New Roman"/>
              </a:rPr>
              <a:t>помощь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4955540" y="4424273"/>
            <a:ext cx="175641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95"/>
              </a:spcBef>
            </a:pPr>
            <a:r>
              <a:rPr sz="1000" b="1" i="1" spc="-10" dirty="0">
                <a:solidFill>
                  <a:srgbClr val="292934"/>
                </a:solidFill>
                <a:latin typeface="Times New Roman"/>
                <a:cs typeface="Times New Roman"/>
              </a:rPr>
              <a:t>консультирование</a:t>
            </a:r>
            <a:r>
              <a:rPr sz="1000" b="1" i="1" spc="8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b="1" i="1" spc="-10" dirty="0">
                <a:solidFill>
                  <a:srgbClr val="292934"/>
                </a:solidFill>
                <a:latin typeface="Times New Roman"/>
                <a:cs typeface="Times New Roman"/>
              </a:rPr>
              <a:t>психологом </a:t>
            </a:r>
            <a:r>
              <a:rPr sz="1000" b="1" i="1" dirty="0">
                <a:solidFill>
                  <a:srgbClr val="292934"/>
                </a:solidFill>
                <a:latin typeface="Times New Roman"/>
                <a:cs typeface="Times New Roman"/>
              </a:rPr>
              <a:t>и</a:t>
            </a:r>
            <a:r>
              <a:rPr sz="1000" b="1" i="1" spc="-2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b="1" i="1" dirty="0">
                <a:solidFill>
                  <a:srgbClr val="292934"/>
                </a:solidFill>
                <a:latin typeface="Times New Roman"/>
                <a:cs typeface="Times New Roman"/>
              </a:rPr>
              <a:t>направление</a:t>
            </a:r>
            <a:r>
              <a:rPr sz="1000" b="1" i="1" spc="-3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b="1" i="1" dirty="0">
                <a:solidFill>
                  <a:srgbClr val="292934"/>
                </a:solidFill>
                <a:latin typeface="Times New Roman"/>
                <a:cs typeface="Times New Roman"/>
              </a:rPr>
              <a:t>в</a:t>
            </a:r>
            <a:r>
              <a:rPr sz="1000" b="1" i="1" spc="-2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b="1" i="1" spc="-10" dirty="0">
                <a:solidFill>
                  <a:srgbClr val="292934"/>
                </a:solidFill>
                <a:latin typeface="Times New Roman"/>
                <a:cs typeface="Times New Roman"/>
              </a:rPr>
              <a:t>медицинскую </a:t>
            </a:r>
            <a:r>
              <a:rPr sz="1000" b="1" i="1" dirty="0">
                <a:solidFill>
                  <a:srgbClr val="292934"/>
                </a:solidFill>
                <a:latin typeface="Times New Roman"/>
                <a:cs typeface="Times New Roman"/>
              </a:rPr>
              <a:t>организацию</a:t>
            </a:r>
            <a:r>
              <a:rPr sz="1000" b="1" i="1" spc="-4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b="1" i="1" dirty="0">
                <a:solidFill>
                  <a:srgbClr val="292934"/>
                </a:solidFill>
                <a:latin typeface="Times New Roman"/>
                <a:cs typeface="Times New Roman"/>
              </a:rPr>
              <a:t>по</a:t>
            </a:r>
            <a:r>
              <a:rPr sz="1000" b="1" i="1" spc="-3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1000" b="1" i="1" spc="-20" dirty="0">
                <a:solidFill>
                  <a:srgbClr val="292934"/>
                </a:solidFill>
                <a:latin typeface="Times New Roman"/>
                <a:cs typeface="Times New Roman"/>
              </a:rPr>
              <a:t>месту</a:t>
            </a:r>
            <a:endParaRPr sz="1000">
              <a:latin typeface="Times New Roman"/>
              <a:cs typeface="Times New Roman"/>
            </a:endParaRPr>
          </a:p>
          <a:p>
            <a:pPr marL="635" algn="ctr">
              <a:lnSpc>
                <a:spcPct val="100000"/>
              </a:lnSpc>
            </a:pPr>
            <a:r>
              <a:rPr sz="1000" b="1" i="1" spc="-10" dirty="0">
                <a:solidFill>
                  <a:srgbClr val="292934"/>
                </a:solidFill>
                <a:latin typeface="Times New Roman"/>
                <a:cs typeface="Times New Roman"/>
              </a:rPr>
              <a:t>жительства</a:t>
            </a:r>
            <a:endParaRPr sz="1000">
              <a:latin typeface="Times New Roman"/>
              <a:cs typeface="Times New Roman"/>
            </a:endParaRPr>
          </a:p>
        </p:txBody>
      </p:sp>
      <p:pic>
        <p:nvPicPr>
          <p:cNvPr id="34" name="object 34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321804" y="3930396"/>
            <a:ext cx="1850139" cy="429767"/>
          </a:xfrm>
          <a:prstGeom prst="rect">
            <a:avLst/>
          </a:prstGeom>
        </p:spPr>
      </p:pic>
      <p:sp>
        <p:nvSpPr>
          <p:cNvPr id="35" name="object 35"/>
          <p:cNvSpPr txBox="1"/>
          <p:nvPr/>
        </p:nvSpPr>
        <p:spPr>
          <a:xfrm>
            <a:off x="5596890" y="3976522"/>
            <a:ext cx="1294765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" algn="ctr">
              <a:lnSpc>
                <a:spcPct val="100000"/>
              </a:lnSpc>
              <a:spcBef>
                <a:spcPts val="95"/>
              </a:spcBef>
            </a:pPr>
            <a:r>
              <a:rPr sz="1000" b="1" i="1" spc="-10" dirty="0">
                <a:solidFill>
                  <a:srgbClr val="C00000"/>
                </a:solidFill>
                <a:latin typeface="Arial"/>
                <a:cs typeface="Arial"/>
              </a:rPr>
              <a:t>ПРИНЦИП</a:t>
            </a:r>
            <a:endParaRPr sz="10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1000" b="1" i="1" spc="-10" dirty="0">
                <a:solidFill>
                  <a:srgbClr val="C00000"/>
                </a:solidFill>
                <a:latin typeface="Arial"/>
                <a:cs typeface="Arial"/>
              </a:rPr>
              <a:t>ответственности</a:t>
            </a:r>
            <a:endParaRPr sz="1000">
              <a:latin typeface="Arial"/>
              <a:cs typeface="Arial"/>
            </a:endParaRPr>
          </a:p>
        </p:txBody>
      </p:sp>
      <p:pic>
        <p:nvPicPr>
          <p:cNvPr id="36" name="object 36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7226804" y="3924268"/>
            <a:ext cx="1854711" cy="435895"/>
          </a:xfrm>
          <a:prstGeom prst="rect">
            <a:avLst/>
          </a:prstGeom>
        </p:spPr>
      </p:pic>
      <p:sp>
        <p:nvSpPr>
          <p:cNvPr id="37" name="object 37"/>
          <p:cNvSpPr txBox="1"/>
          <p:nvPr/>
        </p:nvSpPr>
        <p:spPr>
          <a:xfrm>
            <a:off x="7425055" y="3973169"/>
            <a:ext cx="1454150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1000" b="1" i="1" spc="-10" dirty="0">
                <a:solidFill>
                  <a:srgbClr val="C00000"/>
                </a:solidFill>
                <a:latin typeface="Arial"/>
                <a:cs typeface="Arial"/>
              </a:rPr>
              <a:t>ПРИНЦИП</a:t>
            </a:r>
            <a:endParaRPr sz="10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1000" b="1" i="1" spc="-10" dirty="0">
                <a:solidFill>
                  <a:srgbClr val="C00000"/>
                </a:solidFill>
                <a:latin typeface="Arial"/>
                <a:cs typeface="Arial"/>
              </a:rPr>
              <a:t>конфиденциальности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38"/>
            <a:ext cx="9144000" cy="274320"/>
          </a:xfrm>
          <a:custGeom>
            <a:avLst/>
            <a:gdLst/>
            <a:ahLst/>
            <a:cxnLst/>
            <a:rect l="l" t="t" r="r" b="b"/>
            <a:pathLst>
              <a:path w="9144000" h="274320">
                <a:moveTo>
                  <a:pt x="9144000" y="0"/>
                </a:moveTo>
                <a:lnTo>
                  <a:pt x="0" y="0"/>
                </a:lnTo>
                <a:lnTo>
                  <a:pt x="0" y="273850"/>
                </a:lnTo>
                <a:lnTo>
                  <a:pt x="9144000" y="273850"/>
                </a:lnTo>
                <a:lnTo>
                  <a:pt x="9144000" y="0"/>
                </a:lnTo>
                <a:close/>
              </a:path>
            </a:pathLst>
          </a:custGeom>
          <a:solidFill>
            <a:srgbClr val="92A1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057400" y="369773"/>
            <a:ext cx="6854062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solidFill>
                  <a:srgbClr val="006FC0"/>
                </a:solidFill>
              </a:rPr>
              <a:t>Министерство</a:t>
            </a:r>
            <a:r>
              <a:rPr sz="1800" spc="10" dirty="0">
                <a:solidFill>
                  <a:srgbClr val="006FC0"/>
                </a:solidFill>
              </a:rPr>
              <a:t> </a:t>
            </a:r>
            <a:r>
              <a:rPr sz="1800" spc="-10">
                <a:solidFill>
                  <a:srgbClr val="006FC0"/>
                </a:solidFill>
              </a:rPr>
              <a:t>образования</a:t>
            </a:r>
            <a:r>
              <a:rPr sz="1800" spc="-45">
                <a:solidFill>
                  <a:srgbClr val="006FC0"/>
                </a:solidFill>
              </a:rPr>
              <a:t> </a:t>
            </a:r>
            <a:r>
              <a:rPr lang="ru-RU" sz="1800" spc="-10" dirty="0" smtClean="0">
                <a:solidFill>
                  <a:srgbClr val="006FC0"/>
                </a:solidFill>
              </a:rPr>
              <a:t>Чувашской Республики</a:t>
            </a:r>
            <a:endParaRPr sz="1800"/>
          </a:p>
        </p:txBody>
      </p:sp>
      <p:grpSp>
        <p:nvGrpSpPr>
          <p:cNvPr id="4" name="object 4"/>
          <p:cNvGrpSpPr/>
          <p:nvPr/>
        </p:nvGrpSpPr>
        <p:grpSpPr>
          <a:xfrm>
            <a:off x="177287" y="1608196"/>
            <a:ext cx="8751570" cy="946150"/>
            <a:chOff x="177287" y="1608196"/>
            <a:chExt cx="8751570" cy="946150"/>
          </a:xfrm>
        </p:grpSpPr>
        <p:sp>
          <p:nvSpPr>
            <p:cNvPr id="5" name="object 5"/>
            <p:cNvSpPr/>
            <p:nvPr/>
          </p:nvSpPr>
          <p:spPr>
            <a:xfrm>
              <a:off x="190500" y="1960905"/>
              <a:ext cx="8724900" cy="579755"/>
            </a:xfrm>
            <a:custGeom>
              <a:avLst/>
              <a:gdLst/>
              <a:ahLst/>
              <a:cxnLst/>
              <a:rect l="l" t="t" r="r" b="b"/>
              <a:pathLst>
                <a:path w="8724900" h="579755">
                  <a:moveTo>
                    <a:pt x="0" y="579602"/>
                  </a:moveTo>
                  <a:lnTo>
                    <a:pt x="8724900" y="579602"/>
                  </a:lnTo>
                  <a:lnTo>
                    <a:pt x="8724900" y="0"/>
                  </a:lnTo>
                  <a:lnTo>
                    <a:pt x="0" y="0"/>
                  </a:lnTo>
                  <a:lnTo>
                    <a:pt x="0" y="579602"/>
                  </a:lnTo>
                  <a:close/>
                </a:path>
              </a:pathLst>
            </a:custGeom>
            <a:ln w="26424">
              <a:solidFill>
                <a:srgbClr val="92A19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626745" y="1621408"/>
              <a:ext cx="7574280" cy="679450"/>
            </a:xfrm>
            <a:custGeom>
              <a:avLst/>
              <a:gdLst/>
              <a:ahLst/>
              <a:cxnLst/>
              <a:rect l="l" t="t" r="r" b="b"/>
              <a:pathLst>
                <a:path w="7574280" h="679450">
                  <a:moveTo>
                    <a:pt x="7461123" y="0"/>
                  </a:moveTo>
                  <a:lnTo>
                    <a:pt x="113156" y="0"/>
                  </a:lnTo>
                  <a:lnTo>
                    <a:pt x="69110" y="8893"/>
                  </a:lnTo>
                  <a:lnTo>
                    <a:pt x="33142" y="33147"/>
                  </a:lnTo>
                  <a:lnTo>
                    <a:pt x="8892" y="69115"/>
                  </a:lnTo>
                  <a:lnTo>
                    <a:pt x="0" y="113156"/>
                  </a:lnTo>
                  <a:lnTo>
                    <a:pt x="0" y="565784"/>
                  </a:lnTo>
                  <a:lnTo>
                    <a:pt x="8892" y="609826"/>
                  </a:lnTo>
                  <a:lnTo>
                    <a:pt x="33142" y="645794"/>
                  </a:lnTo>
                  <a:lnTo>
                    <a:pt x="69110" y="670048"/>
                  </a:lnTo>
                  <a:lnTo>
                    <a:pt x="113156" y="678941"/>
                  </a:lnTo>
                  <a:lnTo>
                    <a:pt x="7461123" y="678941"/>
                  </a:lnTo>
                  <a:lnTo>
                    <a:pt x="7505164" y="670048"/>
                  </a:lnTo>
                  <a:lnTo>
                    <a:pt x="7541133" y="645794"/>
                  </a:lnTo>
                  <a:lnTo>
                    <a:pt x="7565386" y="609826"/>
                  </a:lnTo>
                  <a:lnTo>
                    <a:pt x="7574280" y="565784"/>
                  </a:lnTo>
                  <a:lnTo>
                    <a:pt x="7574280" y="113156"/>
                  </a:lnTo>
                  <a:lnTo>
                    <a:pt x="7565386" y="69115"/>
                  </a:lnTo>
                  <a:lnTo>
                    <a:pt x="7541133" y="33147"/>
                  </a:lnTo>
                  <a:lnTo>
                    <a:pt x="7505164" y="8893"/>
                  </a:lnTo>
                  <a:lnTo>
                    <a:pt x="7461123" y="0"/>
                  </a:lnTo>
                  <a:close/>
                </a:path>
              </a:pathLst>
            </a:custGeom>
            <a:solidFill>
              <a:srgbClr val="92A1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26745" y="1621408"/>
              <a:ext cx="7574280" cy="679450"/>
            </a:xfrm>
            <a:custGeom>
              <a:avLst/>
              <a:gdLst/>
              <a:ahLst/>
              <a:cxnLst/>
              <a:rect l="l" t="t" r="r" b="b"/>
              <a:pathLst>
                <a:path w="7574280" h="679450">
                  <a:moveTo>
                    <a:pt x="0" y="113156"/>
                  </a:moveTo>
                  <a:lnTo>
                    <a:pt x="8892" y="69115"/>
                  </a:lnTo>
                  <a:lnTo>
                    <a:pt x="33142" y="33147"/>
                  </a:lnTo>
                  <a:lnTo>
                    <a:pt x="69110" y="8893"/>
                  </a:lnTo>
                  <a:lnTo>
                    <a:pt x="113156" y="0"/>
                  </a:lnTo>
                  <a:lnTo>
                    <a:pt x="7461123" y="0"/>
                  </a:lnTo>
                  <a:lnTo>
                    <a:pt x="7505164" y="8893"/>
                  </a:lnTo>
                  <a:lnTo>
                    <a:pt x="7541133" y="33147"/>
                  </a:lnTo>
                  <a:lnTo>
                    <a:pt x="7565386" y="69115"/>
                  </a:lnTo>
                  <a:lnTo>
                    <a:pt x="7574280" y="113156"/>
                  </a:lnTo>
                  <a:lnTo>
                    <a:pt x="7574280" y="565784"/>
                  </a:lnTo>
                  <a:lnTo>
                    <a:pt x="7565386" y="609826"/>
                  </a:lnTo>
                  <a:lnTo>
                    <a:pt x="7541133" y="645794"/>
                  </a:lnTo>
                  <a:lnTo>
                    <a:pt x="7505164" y="670048"/>
                  </a:lnTo>
                  <a:lnTo>
                    <a:pt x="7461123" y="678941"/>
                  </a:lnTo>
                  <a:lnTo>
                    <a:pt x="113156" y="678941"/>
                  </a:lnTo>
                  <a:lnTo>
                    <a:pt x="69110" y="670048"/>
                  </a:lnTo>
                  <a:lnTo>
                    <a:pt x="33142" y="645794"/>
                  </a:lnTo>
                  <a:lnTo>
                    <a:pt x="8892" y="609826"/>
                  </a:lnTo>
                  <a:lnTo>
                    <a:pt x="0" y="565784"/>
                  </a:lnTo>
                  <a:lnTo>
                    <a:pt x="0" y="113156"/>
                  </a:lnTo>
                  <a:close/>
                </a:path>
              </a:pathLst>
            </a:custGeom>
            <a:ln w="264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231140" y="889761"/>
            <a:ext cx="8682990" cy="12274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1200" b="1" i="1" u="sng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Arial"/>
                <a:cs typeface="Arial"/>
              </a:rPr>
              <a:t>Обеспечивает</a:t>
            </a:r>
            <a:r>
              <a:rPr sz="1200" b="1" i="1" spc="29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200" i="1" dirty="0">
                <a:solidFill>
                  <a:srgbClr val="006FC0"/>
                </a:solidFill>
                <a:latin typeface="Arial"/>
                <a:cs typeface="Arial"/>
              </a:rPr>
              <a:t>координацию</a:t>
            </a:r>
            <a:r>
              <a:rPr sz="1200" i="1" spc="28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200" i="1" dirty="0">
                <a:solidFill>
                  <a:srgbClr val="006FC0"/>
                </a:solidFill>
                <a:latin typeface="Arial"/>
                <a:cs typeface="Arial"/>
              </a:rPr>
              <a:t>взаимодействия</a:t>
            </a:r>
            <a:r>
              <a:rPr sz="1200" i="1" spc="28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200" i="1" dirty="0">
                <a:solidFill>
                  <a:srgbClr val="006FC0"/>
                </a:solidFill>
                <a:latin typeface="Arial"/>
                <a:cs typeface="Arial"/>
              </a:rPr>
              <a:t>образовательных</a:t>
            </a:r>
            <a:r>
              <a:rPr sz="1200" i="1" spc="28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200" i="1" dirty="0">
                <a:solidFill>
                  <a:srgbClr val="006FC0"/>
                </a:solidFill>
                <a:latin typeface="Arial"/>
                <a:cs typeface="Arial"/>
              </a:rPr>
              <a:t>организаций</a:t>
            </a:r>
            <a:r>
              <a:rPr sz="1200" i="1" spc="29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200" i="1" dirty="0">
                <a:solidFill>
                  <a:srgbClr val="006FC0"/>
                </a:solidFill>
                <a:latin typeface="Arial"/>
                <a:cs typeface="Arial"/>
              </a:rPr>
              <a:t>с</a:t>
            </a:r>
            <a:r>
              <a:rPr sz="1200" i="1" spc="27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200" i="1" dirty="0">
                <a:solidFill>
                  <a:srgbClr val="006FC0"/>
                </a:solidFill>
                <a:latin typeface="Arial"/>
                <a:cs typeface="Arial"/>
              </a:rPr>
              <a:t>медицинскими</a:t>
            </a:r>
            <a:r>
              <a:rPr sz="1200" i="1" spc="28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200" i="1" dirty="0">
                <a:solidFill>
                  <a:srgbClr val="006FC0"/>
                </a:solidFill>
                <a:latin typeface="Arial"/>
                <a:cs typeface="Arial"/>
              </a:rPr>
              <a:t>организациями</a:t>
            </a:r>
            <a:r>
              <a:rPr sz="1200" i="1" spc="27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200" i="1" spc="-25" dirty="0">
                <a:solidFill>
                  <a:srgbClr val="006FC0"/>
                </a:solidFill>
                <a:latin typeface="Arial"/>
                <a:cs typeface="Arial"/>
              </a:rPr>
              <a:t>при </a:t>
            </a:r>
            <a:r>
              <a:rPr sz="1200" i="1" dirty="0">
                <a:solidFill>
                  <a:srgbClr val="006FC0"/>
                </a:solidFill>
                <a:latin typeface="Arial"/>
                <a:cs typeface="Arial"/>
              </a:rPr>
              <a:t>направлении</a:t>
            </a:r>
            <a:r>
              <a:rPr sz="1200" i="1" spc="17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200" i="1" dirty="0">
                <a:solidFill>
                  <a:srgbClr val="006FC0"/>
                </a:solidFill>
                <a:latin typeface="Arial"/>
                <a:cs typeface="Arial"/>
              </a:rPr>
              <a:t>лиц,</a:t>
            </a:r>
            <a:r>
              <a:rPr sz="1200" i="1" spc="18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200" i="1" dirty="0">
                <a:solidFill>
                  <a:srgbClr val="006FC0"/>
                </a:solidFill>
                <a:latin typeface="Arial"/>
                <a:cs typeface="Arial"/>
              </a:rPr>
              <a:t>участвовавших</a:t>
            </a:r>
            <a:r>
              <a:rPr sz="1200" i="1" spc="19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200" i="1" dirty="0">
                <a:solidFill>
                  <a:srgbClr val="006FC0"/>
                </a:solidFill>
                <a:latin typeface="Arial"/>
                <a:cs typeface="Arial"/>
              </a:rPr>
              <a:t>в</a:t>
            </a:r>
            <a:r>
              <a:rPr sz="1200" i="1" spc="17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200" i="1" dirty="0">
                <a:solidFill>
                  <a:srgbClr val="006FC0"/>
                </a:solidFill>
                <a:latin typeface="Arial"/>
                <a:cs typeface="Arial"/>
              </a:rPr>
              <a:t>СВО,</a:t>
            </a:r>
            <a:r>
              <a:rPr sz="1200" i="1" spc="18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200" i="1" dirty="0">
                <a:solidFill>
                  <a:srgbClr val="006FC0"/>
                </a:solidFill>
                <a:latin typeface="Arial"/>
                <a:cs typeface="Arial"/>
              </a:rPr>
              <a:t>и</a:t>
            </a:r>
            <a:r>
              <a:rPr sz="1200" i="1" spc="18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200" i="1" dirty="0">
                <a:solidFill>
                  <a:srgbClr val="006FC0"/>
                </a:solidFill>
                <a:latin typeface="Arial"/>
                <a:cs typeface="Arial"/>
              </a:rPr>
              <a:t>членов</a:t>
            </a:r>
            <a:r>
              <a:rPr sz="1200" i="1" spc="18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200" i="1" dirty="0">
                <a:solidFill>
                  <a:srgbClr val="006FC0"/>
                </a:solidFill>
                <a:latin typeface="Arial"/>
                <a:cs typeface="Arial"/>
              </a:rPr>
              <a:t>их</a:t>
            </a:r>
            <a:r>
              <a:rPr sz="1200" i="1" spc="18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200" i="1" dirty="0">
                <a:solidFill>
                  <a:srgbClr val="006FC0"/>
                </a:solidFill>
                <a:latin typeface="Arial"/>
                <a:cs typeface="Arial"/>
              </a:rPr>
              <a:t>семей</a:t>
            </a:r>
            <a:r>
              <a:rPr sz="1200" i="1" spc="17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200" i="1" dirty="0">
                <a:solidFill>
                  <a:srgbClr val="006FC0"/>
                </a:solidFill>
                <a:latin typeface="Arial"/>
                <a:cs typeface="Arial"/>
              </a:rPr>
              <a:t>для</a:t>
            </a:r>
            <a:r>
              <a:rPr sz="1200" i="1" spc="18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200" i="1" dirty="0">
                <a:solidFill>
                  <a:srgbClr val="006FC0"/>
                </a:solidFill>
                <a:latin typeface="Arial"/>
                <a:cs typeface="Arial"/>
              </a:rPr>
              <a:t>оказания</a:t>
            </a:r>
            <a:r>
              <a:rPr sz="1200" i="1" spc="18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200" i="1" dirty="0">
                <a:solidFill>
                  <a:srgbClr val="006FC0"/>
                </a:solidFill>
                <a:latin typeface="Arial"/>
                <a:cs typeface="Arial"/>
              </a:rPr>
              <a:t>им</a:t>
            </a:r>
            <a:r>
              <a:rPr sz="1200" i="1" spc="18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200" i="1" dirty="0">
                <a:solidFill>
                  <a:srgbClr val="006FC0"/>
                </a:solidFill>
                <a:latin typeface="Arial"/>
                <a:cs typeface="Arial"/>
              </a:rPr>
              <a:t>психологической,</a:t>
            </a:r>
            <a:r>
              <a:rPr sz="1200" i="1" spc="19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200" i="1" dirty="0">
                <a:solidFill>
                  <a:srgbClr val="006FC0"/>
                </a:solidFill>
                <a:latin typeface="Arial"/>
                <a:cs typeface="Arial"/>
              </a:rPr>
              <a:t>психиатрической</a:t>
            </a:r>
            <a:r>
              <a:rPr sz="1200" i="1" spc="19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200" i="1" spc="-50" dirty="0">
                <a:solidFill>
                  <a:srgbClr val="006FC0"/>
                </a:solidFill>
                <a:latin typeface="Arial"/>
                <a:cs typeface="Arial"/>
              </a:rPr>
              <a:t>и </a:t>
            </a:r>
            <a:r>
              <a:rPr sz="1200" i="1" spc="-10" dirty="0">
                <a:solidFill>
                  <a:srgbClr val="006FC0"/>
                </a:solidFill>
                <a:latin typeface="Arial"/>
                <a:cs typeface="Arial"/>
              </a:rPr>
              <a:t>психотерапевтической</a:t>
            </a:r>
            <a:r>
              <a:rPr sz="1200" i="1" spc="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200" i="1" spc="-10" dirty="0">
                <a:solidFill>
                  <a:srgbClr val="006FC0"/>
                </a:solidFill>
                <a:latin typeface="Arial"/>
                <a:cs typeface="Arial"/>
              </a:rPr>
              <a:t>помощи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5"/>
              </a:spcBef>
            </a:pPr>
            <a:endParaRPr sz="1200">
              <a:latin typeface="Arial"/>
              <a:cs typeface="Arial"/>
            </a:endParaRPr>
          </a:p>
          <a:p>
            <a:pPr marL="659765" marR="1155700">
              <a:lnSpc>
                <a:spcPts val="1140"/>
              </a:lnSpc>
            </a:pPr>
            <a:r>
              <a:rPr sz="1100" b="1" i="1" dirty="0">
                <a:solidFill>
                  <a:srgbClr val="FFFFFF"/>
                </a:solidFill>
                <a:latin typeface="Arial"/>
                <a:cs typeface="Arial"/>
              </a:rPr>
              <a:t>Проактивное</a:t>
            </a:r>
            <a:r>
              <a:rPr sz="1100" b="1" i="1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b="1" i="1" dirty="0">
                <a:solidFill>
                  <a:srgbClr val="FFFFFF"/>
                </a:solidFill>
                <a:latin typeface="Arial"/>
                <a:cs typeface="Arial"/>
              </a:rPr>
              <a:t>выявление</a:t>
            </a:r>
            <a:r>
              <a:rPr sz="1100" b="1" i="1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b="1" i="1" dirty="0">
                <a:solidFill>
                  <a:srgbClr val="FFFFFF"/>
                </a:solidFill>
                <a:latin typeface="Arial"/>
                <a:cs typeface="Arial"/>
              </a:rPr>
              <a:t>детей,</a:t>
            </a:r>
            <a:r>
              <a:rPr sz="1100" b="1" i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b="1" i="1" dirty="0">
                <a:solidFill>
                  <a:srgbClr val="FFFFFF"/>
                </a:solidFill>
                <a:latin typeface="Arial"/>
                <a:cs typeface="Arial"/>
              </a:rPr>
              <a:t>у которых</a:t>
            </a:r>
            <a:r>
              <a:rPr sz="1100" b="1" i="1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b="1" i="1" spc="-10" dirty="0">
                <a:solidFill>
                  <a:srgbClr val="FFFFFF"/>
                </a:solidFill>
                <a:latin typeface="Arial"/>
                <a:cs typeface="Arial"/>
              </a:rPr>
              <a:t>родственники</a:t>
            </a:r>
            <a:r>
              <a:rPr sz="1100" b="1" i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b="1" i="1" dirty="0">
                <a:solidFill>
                  <a:srgbClr val="FFFFFF"/>
                </a:solidFill>
                <a:latin typeface="Arial"/>
                <a:cs typeface="Arial"/>
              </a:rPr>
              <a:t>участвуют</a:t>
            </a:r>
            <a:r>
              <a:rPr sz="1100" b="1" i="1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b="1" i="1" dirty="0">
                <a:solidFill>
                  <a:srgbClr val="FFFFFF"/>
                </a:solidFill>
                <a:latin typeface="Arial"/>
                <a:cs typeface="Arial"/>
              </a:rPr>
              <a:t>или участвовали</a:t>
            </a:r>
            <a:r>
              <a:rPr sz="1100" b="1" i="1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b="1" i="1" dirty="0">
                <a:solidFill>
                  <a:srgbClr val="FFFFFF"/>
                </a:solidFill>
                <a:latin typeface="Arial"/>
                <a:cs typeface="Arial"/>
              </a:rPr>
              <a:t>в</a:t>
            </a:r>
            <a:r>
              <a:rPr sz="1100" b="1" i="1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b="1" i="1" spc="-20" dirty="0">
                <a:solidFill>
                  <a:srgbClr val="FFFFFF"/>
                </a:solidFill>
                <a:latin typeface="Arial"/>
                <a:cs typeface="Arial"/>
              </a:rPr>
              <a:t>СВО, </a:t>
            </a:r>
            <a:r>
              <a:rPr sz="1100" b="1" i="1" dirty="0">
                <a:solidFill>
                  <a:srgbClr val="FFFFFF"/>
                </a:solidFill>
                <a:latin typeface="Arial"/>
                <a:cs typeface="Arial"/>
              </a:rPr>
              <a:t>членам</a:t>
            </a:r>
            <a:r>
              <a:rPr sz="1100" b="1" i="1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b="1" i="1" dirty="0">
                <a:solidFill>
                  <a:srgbClr val="FFFFFF"/>
                </a:solidFill>
                <a:latin typeface="Arial"/>
                <a:cs typeface="Arial"/>
              </a:rPr>
              <a:t>их</a:t>
            </a:r>
            <a:r>
              <a:rPr sz="1100" b="1" i="1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b="1" i="1" spc="-10" dirty="0">
                <a:solidFill>
                  <a:srgbClr val="FFFFFF"/>
                </a:solidFill>
                <a:latin typeface="Arial"/>
                <a:cs typeface="Arial"/>
              </a:rPr>
              <a:t>семей</a:t>
            </a:r>
            <a:endParaRPr sz="1100">
              <a:latin typeface="Arial"/>
              <a:cs typeface="Arial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177287" y="2651501"/>
            <a:ext cx="8751570" cy="945515"/>
            <a:chOff x="177287" y="2651501"/>
            <a:chExt cx="8751570" cy="945515"/>
          </a:xfrm>
        </p:grpSpPr>
        <p:sp>
          <p:nvSpPr>
            <p:cNvPr id="10" name="object 10"/>
            <p:cNvSpPr/>
            <p:nvPr/>
          </p:nvSpPr>
          <p:spPr>
            <a:xfrm>
              <a:off x="190500" y="3004083"/>
              <a:ext cx="8724900" cy="579755"/>
            </a:xfrm>
            <a:custGeom>
              <a:avLst/>
              <a:gdLst/>
              <a:ahLst/>
              <a:cxnLst/>
              <a:rect l="l" t="t" r="r" b="b"/>
              <a:pathLst>
                <a:path w="8724900" h="579754">
                  <a:moveTo>
                    <a:pt x="0" y="579602"/>
                  </a:moveTo>
                  <a:lnTo>
                    <a:pt x="8724900" y="579602"/>
                  </a:lnTo>
                  <a:lnTo>
                    <a:pt x="8724900" y="0"/>
                  </a:lnTo>
                  <a:lnTo>
                    <a:pt x="0" y="0"/>
                  </a:lnTo>
                  <a:lnTo>
                    <a:pt x="0" y="579602"/>
                  </a:lnTo>
                  <a:close/>
                </a:path>
              </a:pathLst>
            </a:custGeom>
            <a:ln w="26424">
              <a:solidFill>
                <a:srgbClr val="92A19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626745" y="2664713"/>
              <a:ext cx="7574280" cy="679450"/>
            </a:xfrm>
            <a:custGeom>
              <a:avLst/>
              <a:gdLst/>
              <a:ahLst/>
              <a:cxnLst/>
              <a:rect l="l" t="t" r="r" b="b"/>
              <a:pathLst>
                <a:path w="7574280" h="679450">
                  <a:moveTo>
                    <a:pt x="7461123" y="0"/>
                  </a:moveTo>
                  <a:lnTo>
                    <a:pt x="113156" y="0"/>
                  </a:lnTo>
                  <a:lnTo>
                    <a:pt x="69110" y="8876"/>
                  </a:lnTo>
                  <a:lnTo>
                    <a:pt x="33142" y="33099"/>
                  </a:lnTo>
                  <a:lnTo>
                    <a:pt x="8892" y="69062"/>
                  </a:lnTo>
                  <a:lnTo>
                    <a:pt x="0" y="113156"/>
                  </a:lnTo>
                  <a:lnTo>
                    <a:pt x="0" y="565785"/>
                  </a:lnTo>
                  <a:lnTo>
                    <a:pt x="8892" y="609826"/>
                  </a:lnTo>
                  <a:lnTo>
                    <a:pt x="33142" y="645795"/>
                  </a:lnTo>
                  <a:lnTo>
                    <a:pt x="69110" y="670048"/>
                  </a:lnTo>
                  <a:lnTo>
                    <a:pt x="113156" y="678942"/>
                  </a:lnTo>
                  <a:lnTo>
                    <a:pt x="7461123" y="678942"/>
                  </a:lnTo>
                  <a:lnTo>
                    <a:pt x="7505164" y="670048"/>
                  </a:lnTo>
                  <a:lnTo>
                    <a:pt x="7541133" y="645795"/>
                  </a:lnTo>
                  <a:lnTo>
                    <a:pt x="7565386" y="609826"/>
                  </a:lnTo>
                  <a:lnTo>
                    <a:pt x="7574280" y="565785"/>
                  </a:lnTo>
                  <a:lnTo>
                    <a:pt x="7574280" y="113156"/>
                  </a:lnTo>
                  <a:lnTo>
                    <a:pt x="7565386" y="69062"/>
                  </a:lnTo>
                  <a:lnTo>
                    <a:pt x="7541133" y="33099"/>
                  </a:lnTo>
                  <a:lnTo>
                    <a:pt x="7505164" y="8876"/>
                  </a:lnTo>
                  <a:lnTo>
                    <a:pt x="7461123" y="0"/>
                  </a:lnTo>
                  <a:close/>
                </a:path>
              </a:pathLst>
            </a:custGeom>
            <a:solidFill>
              <a:srgbClr val="92A1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626745" y="2664713"/>
              <a:ext cx="7574280" cy="679450"/>
            </a:xfrm>
            <a:custGeom>
              <a:avLst/>
              <a:gdLst/>
              <a:ahLst/>
              <a:cxnLst/>
              <a:rect l="l" t="t" r="r" b="b"/>
              <a:pathLst>
                <a:path w="7574280" h="679450">
                  <a:moveTo>
                    <a:pt x="0" y="113156"/>
                  </a:moveTo>
                  <a:lnTo>
                    <a:pt x="8892" y="69062"/>
                  </a:lnTo>
                  <a:lnTo>
                    <a:pt x="33142" y="33099"/>
                  </a:lnTo>
                  <a:lnTo>
                    <a:pt x="69110" y="8876"/>
                  </a:lnTo>
                  <a:lnTo>
                    <a:pt x="113156" y="0"/>
                  </a:lnTo>
                  <a:lnTo>
                    <a:pt x="7461123" y="0"/>
                  </a:lnTo>
                  <a:lnTo>
                    <a:pt x="7505164" y="8876"/>
                  </a:lnTo>
                  <a:lnTo>
                    <a:pt x="7541133" y="33099"/>
                  </a:lnTo>
                  <a:lnTo>
                    <a:pt x="7565386" y="69062"/>
                  </a:lnTo>
                  <a:lnTo>
                    <a:pt x="7574280" y="113156"/>
                  </a:lnTo>
                  <a:lnTo>
                    <a:pt x="7574280" y="565785"/>
                  </a:lnTo>
                  <a:lnTo>
                    <a:pt x="7565386" y="609826"/>
                  </a:lnTo>
                  <a:lnTo>
                    <a:pt x="7541133" y="645795"/>
                  </a:lnTo>
                  <a:lnTo>
                    <a:pt x="7505164" y="670048"/>
                  </a:lnTo>
                  <a:lnTo>
                    <a:pt x="7461123" y="678942"/>
                  </a:lnTo>
                  <a:lnTo>
                    <a:pt x="113156" y="678942"/>
                  </a:lnTo>
                  <a:lnTo>
                    <a:pt x="69110" y="670048"/>
                  </a:lnTo>
                  <a:lnTo>
                    <a:pt x="33142" y="645795"/>
                  </a:lnTo>
                  <a:lnTo>
                    <a:pt x="8892" y="609826"/>
                  </a:lnTo>
                  <a:lnTo>
                    <a:pt x="0" y="565785"/>
                  </a:lnTo>
                  <a:lnTo>
                    <a:pt x="0" y="113156"/>
                  </a:lnTo>
                  <a:close/>
                </a:path>
              </a:pathLst>
            </a:custGeom>
            <a:ln w="264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878230" y="2821635"/>
            <a:ext cx="6346825" cy="32124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ts val="1230"/>
              </a:lnSpc>
              <a:spcBef>
                <a:spcPts val="105"/>
              </a:spcBef>
            </a:pPr>
            <a:r>
              <a:rPr sz="1100" b="1" i="1" spc="-10" dirty="0">
                <a:solidFill>
                  <a:srgbClr val="FFFFFF"/>
                </a:solidFill>
                <a:latin typeface="Arial"/>
                <a:cs typeface="Arial"/>
              </a:rPr>
              <a:t>Консультирование</a:t>
            </a:r>
            <a:r>
              <a:rPr sz="1100" b="1" i="1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b="1" i="1" dirty="0">
                <a:solidFill>
                  <a:srgbClr val="FFFFFF"/>
                </a:solidFill>
                <a:latin typeface="Arial"/>
                <a:cs typeface="Arial"/>
              </a:rPr>
              <a:t>данной</a:t>
            </a:r>
            <a:r>
              <a:rPr sz="1100" b="1" i="1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b="1" i="1" dirty="0">
                <a:solidFill>
                  <a:srgbClr val="FFFFFF"/>
                </a:solidFill>
                <a:latin typeface="Arial"/>
                <a:cs typeface="Arial"/>
              </a:rPr>
              <a:t>категории</a:t>
            </a:r>
            <a:r>
              <a:rPr sz="1100" b="1" i="1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b="1" i="1" dirty="0">
                <a:solidFill>
                  <a:srgbClr val="FFFFFF"/>
                </a:solidFill>
                <a:latin typeface="Arial"/>
                <a:cs typeface="Arial"/>
              </a:rPr>
              <a:t>детей</a:t>
            </a:r>
            <a:r>
              <a:rPr sz="1100" b="1" i="1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b="1" i="1" dirty="0">
                <a:solidFill>
                  <a:srgbClr val="FFFFFF"/>
                </a:solidFill>
                <a:latin typeface="Arial"/>
                <a:cs typeface="Arial"/>
              </a:rPr>
              <a:t>и</a:t>
            </a:r>
            <a:r>
              <a:rPr sz="1100" b="1" i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b="1" i="1" dirty="0">
                <a:solidFill>
                  <a:srgbClr val="FFFFFF"/>
                </a:solidFill>
                <a:latin typeface="Arial"/>
                <a:cs typeface="Arial"/>
              </a:rPr>
              <a:t>их</a:t>
            </a:r>
            <a:r>
              <a:rPr sz="1100" b="1" i="1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b="1" i="1" dirty="0">
                <a:solidFill>
                  <a:srgbClr val="FFFFFF"/>
                </a:solidFill>
                <a:latin typeface="Arial"/>
                <a:cs typeface="Arial"/>
              </a:rPr>
              <a:t>семей</a:t>
            </a:r>
            <a:r>
              <a:rPr sz="1100" b="1" i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b="1" i="1">
                <a:solidFill>
                  <a:srgbClr val="FFFFFF"/>
                </a:solidFill>
                <a:latin typeface="Arial"/>
                <a:cs typeface="Arial"/>
              </a:rPr>
              <a:t>психологом</a:t>
            </a:r>
            <a:r>
              <a:rPr sz="1100" b="1" i="1" spc="-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100" b="1" i="1" spc="-10" dirty="0" smtClean="0">
                <a:solidFill>
                  <a:srgbClr val="FFFFFF"/>
                </a:solidFill>
                <a:latin typeface="Arial"/>
                <a:cs typeface="Arial"/>
              </a:rPr>
              <a:t>образовательной или </a:t>
            </a:r>
            <a:r>
              <a:rPr sz="1100" b="1" i="1" spc="-10" smtClean="0">
                <a:solidFill>
                  <a:srgbClr val="FFFFFF"/>
                </a:solidFill>
                <a:latin typeface="Arial"/>
                <a:cs typeface="Arial"/>
              </a:rPr>
              <a:t>подведомственной</a:t>
            </a:r>
            <a:r>
              <a:rPr lang="ru-RU" sz="1100" b="1" i="1" spc="-1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b="1" i="1" spc="-10" smtClean="0">
                <a:solidFill>
                  <a:srgbClr val="FFFFFF"/>
                </a:solidFill>
                <a:latin typeface="Arial"/>
                <a:cs typeface="Arial"/>
              </a:rPr>
              <a:t>организации</a:t>
            </a:r>
            <a:endParaRPr sz="1100">
              <a:latin typeface="Arial"/>
              <a:cs typeface="Arial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177287" y="3694679"/>
            <a:ext cx="8751570" cy="946150"/>
            <a:chOff x="177287" y="3694679"/>
            <a:chExt cx="8751570" cy="946150"/>
          </a:xfrm>
        </p:grpSpPr>
        <p:sp>
          <p:nvSpPr>
            <p:cNvPr id="15" name="object 15"/>
            <p:cNvSpPr/>
            <p:nvPr/>
          </p:nvSpPr>
          <p:spPr>
            <a:xfrm>
              <a:off x="190500" y="4047413"/>
              <a:ext cx="8724900" cy="579755"/>
            </a:xfrm>
            <a:custGeom>
              <a:avLst/>
              <a:gdLst/>
              <a:ahLst/>
              <a:cxnLst/>
              <a:rect l="l" t="t" r="r" b="b"/>
              <a:pathLst>
                <a:path w="8724900" h="579754">
                  <a:moveTo>
                    <a:pt x="0" y="579602"/>
                  </a:moveTo>
                  <a:lnTo>
                    <a:pt x="8724900" y="579602"/>
                  </a:lnTo>
                  <a:lnTo>
                    <a:pt x="8724900" y="0"/>
                  </a:lnTo>
                  <a:lnTo>
                    <a:pt x="0" y="0"/>
                  </a:lnTo>
                  <a:lnTo>
                    <a:pt x="0" y="579602"/>
                  </a:lnTo>
                  <a:close/>
                </a:path>
              </a:pathLst>
            </a:custGeom>
            <a:ln w="26424">
              <a:solidFill>
                <a:srgbClr val="92A19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626745" y="3707891"/>
              <a:ext cx="7574280" cy="679450"/>
            </a:xfrm>
            <a:custGeom>
              <a:avLst/>
              <a:gdLst/>
              <a:ahLst/>
              <a:cxnLst/>
              <a:rect l="l" t="t" r="r" b="b"/>
              <a:pathLst>
                <a:path w="7574280" h="679450">
                  <a:moveTo>
                    <a:pt x="7461123" y="0"/>
                  </a:moveTo>
                  <a:lnTo>
                    <a:pt x="113156" y="0"/>
                  </a:lnTo>
                  <a:lnTo>
                    <a:pt x="69110" y="8893"/>
                  </a:lnTo>
                  <a:lnTo>
                    <a:pt x="33142" y="33147"/>
                  </a:lnTo>
                  <a:lnTo>
                    <a:pt x="8892" y="69115"/>
                  </a:lnTo>
                  <a:lnTo>
                    <a:pt x="0" y="113157"/>
                  </a:lnTo>
                  <a:lnTo>
                    <a:pt x="0" y="565848"/>
                  </a:lnTo>
                  <a:lnTo>
                    <a:pt x="8892" y="609895"/>
                  </a:lnTo>
                  <a:lnTo>
                    <a:pt x="33142" y="645863"/>
                  </a:lnTo>
                  <a:lnTo>
                    <a:pt x="69110" y="670113"/>
                  </a:lnTo>
                  <a:lnTo>
                    <a:pt x="113156" y="679005"/>
                  </a:lnTo>
                  <a:lnTo>
                    <a:pt x="7461123" y="679005"/>
                  </a:lnTo>
                  <a:lnTo>
                    <a:pt x="7505164" y="670113"/>
                  </a:lnTo>
                  <a:lnTo>
                    <a:pt x="7541133" y="645863"/>
                  </a:lnTo>
                  <a:lnTo>
                    <a:pt x="7565386" y="609895"/>
                  </a:lnTo>
                  <a:lnTo>
                    <a:pt x="7574280" y="565848"/>
                  </a:lnTo>
                  <a:lnTo>
                    <a:pt x="7574280" y="113157"/>
                  </a:lnTo>
                  <a:lnTo>
                    <a:pt x="7565386" y="69115"/>
                  </a:lnTo>
                  <a:lnTo>
                    <a:pt x="7541133" y="33147"/>
                  </a:lnTo>
                  <a:lnTo>
                    <a:pt x="7505164" y="8893"/>
                  </a:lnTo>
                  <a:lnTo>
                    <a:pt x="7461123" y="0"/>
                  </a:lnTo>
                  <a:close/>
                </a:path>
              </a:pathLst>
            </a:custGeom>
            <a:solidFill>
              <a:srgbClr val="92A1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626745" y="3707891"/>
              <a:ext cx="7574280" cy="679450"/>
            </a:xfrm>
            <a:custGeom>
              <a:avLst/>
              <a:gdLst/>
              <a:ahLst/>
              <a:cxnLst/>
              <a:rect l="l" t="t" r="r" b="b"/>
              <a:pathLst>
                <a:path w="7574280" h="679450">
                  <a:moveTo>
                    <a:pt x="0" y="113157"/>
                  </a:moveTo>
                  <a:lnTo>
                    <a:pt x="8892" y="69115"/>
                  </a:lnTo>
                  <a:lnTo>
                    <a:pt x="33142" y="33147"/>
                  </a:lnTo>
                  <a:lnTo>
                    <a:pt x="69110" y="8893"/>
                  </a:lnTo>
                  <a:lnTo>
                    <a:pt x="113156" y="0"/>
                  </a:lnTo>
                  <a:lnTo>
                    <a:pt x="7461123" y="0"/>
                  </a:lnTo>
                  <a:lnTo>
                    <a:pt x="7505164" y="8893"/>
                  </a:lnTo>
                  <a:lnTo>
                    <a:pt x="7541133" y="33147"/>
                  </a:lnTo>
                  <a:lnTo>
                    <a:pt x="7565386" y="69115"/>
                  </a:lnTo>
                  <a:lnTo>
                    <a:pt x="7574280" y="113157"/>
                  </a:lnTo>
                  <a:lnTo>
                    <a:pt x="7574280" y="565848"/>
                  </a:lnTo>
                  <a:lnTo>
                    <a:pt x="7565386" y="609895"/>
                  </a:lnTo>
                  <a:lnTo>
                    <a:pt x="7541133" y="645863"/>
                  </a:lnTo>
                  <a:lnTo>
                    <a:pt x="7505164" y="670113"/>
                  </a:lnTo>
                  <a:lnTo>
                    <a:pt x="7461123" y="679005"/>
                  </a:lnTo>
                  <a:lnTo>
                    <a:pt x="113156" y="679005"/>
                  </a:lnTo>
                  <a:lnTo>
                    <a:pt x="69110" y="670113"/>
                  </a:lnTo>
                  <a:lnTo>
                    <a:pt x="33142" y="645863"/>
                  </a:lnTo>
                  <a:lnTo>
                    <a:pt x="8892" y="609895"/>
                  </a:lnTo>
                  <a:lnTo>
                    <a:pt x="0" y="565848"/>
                  </a:lnTo>
                  <a:lnTo>
                    <a:pt x="0" y="113157"/>
                  </a:lnTo>
                  <a:close/>
                </a:path>
              </a:pathLst>
            </a:custGeom>
            <a:ln w="264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878230" y="3720795"/>
            <a:ext cx="6812280" cy="628015"/>
          </a:xfrm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12700" marR="5080">
              <a:lnSpc>
                <a:spcPts val="1140"/>
              </a:lnSpc>
              <a:spcBef>
                <a:spcPts val="290"/>
              </a:spcBef>
            </a:pPr>
            <a:r>
              <a:rPr sz="1100" b="1" i="1" dirty="0">
                <a:solidFill>
                  <a:srgbClr val="FFFFFF"/>
                </a:solidFill>
                <a:latin typeface="Arial"/>
                <a:cs typeface="Arial"/>
              </a:rPr>
              <a:t>С</a:t>
            </a:r>
            <a:r>
              <a:rPr sz="1100" b="1" i="1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b="1" i="1" dirty="0">
                <a:solidFill>
                  <a:srgbClr val="FFFFFF"/>
                </a:solidFill>
                <a:latin typeface="Arial"/>
                <a:cs typeface="Arial"/>
              </a:rPr>
              <a:t>учетом</a:t>
            </a:r>
            <a:r>
              <a:rPr sz="1100" b="1" i="1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b="1" i="1" dirty="0">
                <a:solidFill>
                  <a:srgbClr val="FFFFFF"/>
                </a:solidFill>
                <a:latin typeface="Arial"/>
                <a:cs typeface="Arial"/>
              </a:rPr>
              <a:t>разработанных</a:t>
            </a:r>
            <a:r>
              <a:rPr sz="1100" b="1" i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b="1" i="1" dirty="0">
                <a:solidFill>
                  <a:srgbClr val="FFFFFF"/>
                </a:solidFill>
                <a:latin typeface="Arial"/>
                <a:cs typeface="Arial"/>
              </a:rPr>
              <a:t>критериев</a:t>
            </a:r>
            <a:r>
              <a:rPr sz="1100" b="1" i="1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b="1" i="1" dirty="0">
                <a:solidFill>
                  <a:srgbClr val="FFFFFF"/>
                </a:solidFill>
                <a:latin typeface="Arial"/>
                <a:cs typeface="Arial"/>
              </a:rPr>
              <a:t>показаний</a:t>
            </a:r>
            <a:r>
              <a:rPr sz="1100" b="1" i="1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b="1" i="1" dirty="0">
                <a:solidFill>
                  <a:srgbClr val="FFFFFF"/>
                </a:solidFill>
                <a:latin typeface="Arial"/>
                <a:cs typeface="Arial"/>
              </a:rPr>
              <a:t>для</a:t>
            </a:r>
            <a:r>
              <a:rPr sz="1100" b="1" i="1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b="1" i="1" dirty="0">
                <a:solidFill>
                  <a:srgbClr val="FFFFFF"/>
                </a:solidFill>
                <a:latin typeface="Arial"/>
                <a:cs typeface="Arial"/>
              </a:rPr>
              <a:t>направления</a:t>
            </a:r>
            <a:r>
              <a:rPr sz="1100" b="1" i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b="1" i="1" dirty="0">
                <a:solidFill>
                  <a:srgbClr val="FFFFFF"/>
                </a:solidFill>
                <a:latin typeface="Arial"/>
                <a:cs typeface="Arial"/>
              </a:rPr>
              <a:t>в</a:t>
            </a:r>
            <a:r>
              <a:rPr sz="1100" b="1" i="1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b="1" i="1" dirty="0">
                <a:solidFill>
                  <a:srgbClr val="FFFFFF"/>
                </a:solidFill>
                <a:latin typeface="Arial"/>
                <a:cs typeface="Arial"/>
              </a:rPr>
              <a:t>медицинскую</a:t>
            </a:r>
            <a:r>
              <a:rPr sz="1100" b="1" i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b="1" i="1" spc="-10" dirty="0">
                <a:solidFill>
                  <a:srgbClr val="FFFFFF"/>
                </a:solidFill>
                <a:latin typeface="Arial"/>
                <a:cs typeface="Arial"/>
              </a:rPr>
              <a:t>организацию </a:t>
            </a:r>
            <a:r>
              <a:rPr sz="1100" b="1" i="1" dirty="0">
                <a:solidFill>
                  <a:srgbClr val="FFFFFF"/>
                </a:solidFill>
                <a:latin typeface="Arial"/>
                <a:cs typeface="Arial"/>
              </a:rPr>
              <a:t>обеспечить</a:t>
            </a:r>
            <a:r>
              <a:rPr sz="1100" b="1" i="1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b="1" i="1" dirty="0">
                <a:solidFill>
                  <a:srgbClr val="FFFFFF"/>
                </a:solidFill>
                <a:latin typeface="Arial"/>
                <a:cs typeface="Arial"/>
              </a:rPr>
              <a:t>выдачу</a:t>
            </a:r>
            <a:r>
              <a:rPr sz="1100" b="1" i="1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b="1" i="1" dirty="0">
                <a:solidFill>
                  <a:srgbClr val="FFFFFF"/>
                </a:solidFill>
                <a:latin typeface="Arial"/>
                <a:cs typeface="Arial"/>
              </a:rPr>
              <a:t>направления</a:t>
            </a:r>
            <a:r>
              <a:rPr sz="1100" b="1" i="1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b="1" i="1" dirty="0">
                <a:solidFill>
                  <a:srgbClr val="FFFFFF"/>
                </a:solidFill>
                <a:latin typeface="Arial"/>
                <a:cs typeface="Arial"/>
              </a:rPr>
              <a:t>в</a:t>
            </a:r>
            <a:r>
              <a:rPr sz="1100" b="1" i="1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b="1" i="1" dirty="0">
                <a:solidFill>
                  <a:srgbClr val="FFFFFF"/>
                </a:solidFill>
                <a:latin typeface="Arial"/>
                <a:cs typeface="Arial"/>
              </a:rPr>
              <a:t>медицинскую</a:t>
            </a:r>
            <a:r>
              <a:rPr sz="1100" b="1" i="1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b="1" i="1" dirty="0">
                <a:solidFill>
                  <a:srgbClr val="FFFFFF"/>
                </a:solidFill>
                <a:latin typeface="Arial"/>
                <a:cs typeface="Arial"/>
              </a:rPr>
              <a:t>организацию</a:t>
            </a:r>
            <a:r>
              <a:rPr sz="1100" b="1" i="1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b="1" i="1" dirty="0">
                <a:solidFill>
                  <a:srgbClr val="FFFFFF"/>
                </a:solidFill>
                <a:latin typeface="Arial"/>
                <a:cs typeface="Arial"/>
              </a:rPr>
              <a:t>по</a:t>
            </a:r>
            <a:r>
              <a:rPr sz="1100" b="1" i="1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b="1" i="1" dirty="0">
                <a:solidFill>
                  <a:srgbClr val="FFFFFF"/>
                </a:solidFill>
                <a:latin typeface="Arial"/>
                <a:cs typeface="Arial"/>
              </a:rPr>
              <a:t>месту</a:t>
            </a:r>
            <a:r>
              <a:rPr sz="1100" b="1" i="1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b="1" i="1" dirty="0">
                <a:solidFill>
                  <a:srgbClr val="FFFFFF"/>
                </a:solidFill>
                <a:latin typeface="Arial"/>
                <a:cs typeface="Arial"/>
              </a:rPr>
              <a:t>жительства</a:t>
            </a:r>
            <a:r>
              <a:rPr sz="1100" b="1" i="1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b="1" i="1" spc="-25" dirty="0">
                <a:solidFill>
                  <a:srgbClr val="FFFFFF"/>
                </a:solidFill>
                <a:latin typeface="Arial"/>
                <a:cs typeface="Arial"/>
              </a:rPr>
              <a:t>для</a:t>
            </a:r>
            <a:endParaRPr sz="1100">
              <a:latin typeface="Arial"/>
              <a:cs typeface="Arial"/>
            </a:endParaRPr>
          </a:p>
          <a:p>
            <a:pPr marL="12700" marR="73025">
              <a:lnSpc>
                <a:spcPts val="1140"/>
              </a:lnSpc>
            </a:pPr>
            <a:r>
              <a:rPr sz="1100" b="1" i="1" spc="-10" dirty="0">
                <a:solidFill>
                  <a:srgbClr val="FFFFFF"/>
                </a:solidFill>
                <a:latin typeface="Arial"/>
                <a:cs typeface="Arial"/>
              </a:rPr>
              <a:t>организации </a:t>
            </a:r>
            <a:r>
              <a:rPr sz="1100" b="1" i="1" dirty="0">
                <a:solidFill>
                  <a:srgbClr val="FFFFFF"/>
                </a:solidFill>
                <a:latin typeface="Arial"/>
                <a:cs typeface="Arial"/>
              </a:rPr>
              <a:t>ответственным</a:t>
            </a:r>
            <a:r>
              <a:rPr sz="1100" b="1" i="1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b="1" i="1" dirty="0">
                <a:solidFill>
                  <a:srgbClr val="FFFFFF"/>
                </a:solidFill>
                <a:latin typeface="Arial"/>
                <a:cs typeface="Arial"/>
              </a:rPr>
              <a:t>медицинским</a:t>
            </a:r>
            <a:r>
              <a:rPr sz="1100" b="1" i="1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b="1" i="1" dirty="0">
                <a:solidFill>
                  <a:srgbClr val="FFFFFF"/>
                </a:solidFill>
                <a:latin typeface="Arial"/>
                <a:cs typeface="Arial"/>
              </a:rPr>
              <a:t>сотрудником</a:t>
            </a:r>
            <a:r>
              <a:rPr sz="1100" b="1" i="1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b="1" i="1" dirty="0">
                <a:solidFill>
                  <a:srgbClr val="FFFFFF"/>
                </a:solidFill>
                <a:latin typeface="Arial"/>
                <a:cs typeface="Arial"/>
              </a:rPr>
              <a:t>оказания</a:t>
            </a:r>
            <a:r>
              <a:rPr sz="1100" b="1" i="1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b="1" i="1" spc="-10" dirty="0">
                <a:solidFill>
                  <a:srgbClr val="FFFFFF"/>
                </a:solidFill>
                <a:latin typeface="Arial"/>
                <a:cs typeface="Arial"/>
              </a:rPr>
              <a:t>медико-психологической, </a:t>
            </a:r>
            <a:r>
              <a:rPr sz="1100" b="1" i="1" dirty="0">
                <a:solidFill>
                  <a:srgbClr val="FFFFFF"/>
                </a:solidFill>
                <a:latin typeface="Arial"/>
                <a:cs typeface="Arial"/>
              </a:rPr>
              <a:t>психиатрической</a:t>
            </a:r>
            <a:r>
              <a:rPr sz="1100" b="1" i="1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b="1" i="1" dirty="0">
                <a:solidFill>
                  <a:srgbClr val="FFFFFF"/>
                </a:solidFill>
                <a:latin typeface="Arial"/>
                <a:cs typeface="Arial"/>
              </a:rPr>
              <a:t>и</a:t>
            </a:r>
            <a:r>
              <a:rPr sz="1100" b="1" i="1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b="1" i="1" spc="-10" dirty="0">
                <a:solidFill>
                  <a:srgbClr val="FFFFFF"/>
                </a:solidFill>
                <a:latin typeface="Arial"/>
                <a:cs typeface="Arial"/>
              </a:rPr>
              <a:t>психотерапевтической</a:t>
            </a:r>
            <a:r>
              <a:rPr sz="1100" b="1" i="1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b="1" i="1" dirty="0">
                <a:solidFill>
                  <a:srgbClr val="FFFFFF"/>
                </a:solidFill>
                <a:latin typeface="Arial"/>
                <a:cs typeface="Arial"/>
              </a:rPr>
              <a:t>помощи</a:t>
            </a:r>
            <a:r>
              <a:rPr sz="1100" b="1" i="1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b="1" i="1" dirty="0">
                <a:solidFill>
                  <a:srgbClr val="FFFFFF"/>
                </a:solidFill>
                <a:latin typeface="Arial"/>
                <a:cs typeface="Arial"/>
              </a:rPr>
              <a:t>участникам</a:t>
            </a:r>
            <a:r>
              <a:rPr sz="1100" b="1" i="1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b="1" i="1" spc="-25" dirty="0">
                <a:solidFill>
                  <a:srgbClr val="FFFFFF"/>
                </a:solidFill>
                <a:latin typeface="Arial"/>
                <a:cs typeface="Arial"/>
              </a:rPr>
              <a:t>СВО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59713" y="1744918"/>
            <a:ext cx="7135888" cy="1056603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38"/>
            <a:ext cx="9144000" cy="274320"/>
          </a:xfrm>
          <a:custGeom>
            <a:avLst/>
            <a:gdLst/>
            <a:ahLst/>
            <a:cxnLst/>
            <a:rect l="l" t="t" r="r" b="b"/>
            <a:pathLst>
              <a:path w="9144000" h="274320">
                <a:moveTo>
                  <a:pt x="9144000" y="0"/>
                </a:moveTo>
                <a:lnTo>
                  <a:pt x="0" y="0"/>
                </a:lnTo>
                <a:lnTo>
                  <a:pt x="0" y="273850"/>
                </a:lnTo>
                <a:lnTo>
                  <a:pt x="9144000" y="273850"/>
                </a:lnTo>
                <a:lnTo>
                  <a:pt x="9144000" y="0"/>
                </a:lnTo>
                <a:close/>
              </a:path>
            </a:pathLst>
          </a:custGeom>
          <a:solidFill>
            <a:srgbClr val="92A199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27917" y="503314"/>
            <a:ext cx="7915598" cy="238451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598423" y="427101"/>
            <a:ext cx="79432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006FC0"/>
                </a:solidFill>
              </a:rPr>
              <a:t>Критерии</a:t>
            </a:r>
            <a:r>
              <a:rPr sz="1800" spc="-25" dirty="0">
                <a:solidFill>
                  <a:srgbClr val="006FC0"/>
                </a:solidFill>
              </a:rPr>
              <a:t> </a:t>
            </a:r>
            <a:r>
              <a:rPr sz="1800" dirty="0">
                <a:solidFill>
                  <a:srgbClr val="006FC0"/>
                </a:solidFill>
              </a:rPr>
              <a:t>для</a:t>
            </a:r>
            <a:r>
              <a:rPr sz="1800" spc="-65" dirty="0">
                <a:solidFill>
                  <a:srgbClr val="006FC0"/>
                </a:solidFill>
              </a:rPr>
              <a:t> </a:t>
            </a:r>
            <a:r>
              <a:rPr sz="1800" spc="-10" dirty="0">
                <a:solidFill>
                  <a:srgbClr val="006FC0"/>
                </a:solidFill>
              </a:rPr>
              <a:t>направления</a:t>
            </a:r>
            <a:r>
              <a:rPr sz="1800" spc="-60" dirty="0">
                <a:solidFill>
                  <a:srgbClr val="006FC0"/>
                </a:solidFill>
              </a:rPr>
              <a:t> </a:t>
            </a:r>
            <a:r>
              <a:rPr sz="1800" spc="-25" dirty="0">
                <a:solidFill>
                  <a:srgbClr val="006FC0"/>
                </a:solidFill>
              </a:rPr>
              <a:t>психологом</a:t>
            </a:r>
            <a:r>
              <a:rPr sz="1800" spc="-45" dirty="0">
                <a:solidFill>
                  <a:srgbClr val="006FC0"/>
                </a:solidFill>
              </a:rPr>
              <a:t> </a:t>
            </a:r>
            <a:r>
              <a:rPr sz="1800" dirty="0">
                <a:solidFill>
                  <a:srgbClr val="006FC0"/>
                </a:solidFill>
              </a:rPr>
              <a:t>в</a:t>
            </a:r>
            <a:r>
              <a:rPr sz="1800" spc="-60" dirty="0">
                <a:solidFill>
                  <a:srgbClr val="006FC0"/>
                </a:solidFill>
              </a:rPr>
              <a:t> </a:t>
            </a:r>
            <a:r>
              <a:rPr sz="1800" dirty="0">
                <a:solidFill>
                  <a:srgbClr val="006FC0"/>
                </a:solidFill>
              </a:rPr>
              <a:t>медицинскую</a:t>
            </a:r>
            <a:r>
              <a:rPr sz="1800" spc="-15" dirty="0">
                <a:solidFill>
                  <a:srgbClr val="006FC0"/>
                </a:solidFill>
              </a:rPr>
              <a:t> </a:t>
            </a:r>
            <a:r>
              <a:rPr sz="1800" spc="-10" dirty="0">
                <a:solidFill>
                  <a:srgbClr val="006FC0"/>
                </a:solidFill>
              </a:rPr>
              <a:t>организацию</a:t>
            </a:r>
            <a:endParaRPr sz="1800"/>
          </a:p>
        </p:txBody>
      </p:sp>
      <p:sp>
        <p:nvSpPr>
          <p:cNvPr id="5" name="object 5"/>
          <p:cNvSpPr txBox="1"/>
          <p:nvPr/>
        </p:nvSpPr>
        <p:spPr>
          <a:xfrm>
            <a:off x="231140" y="914857"/>
            <a:ext cx="8682355" cy="15220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solidFill>
                  <a:srgbClr val="292934"/>
                </a:solidFill>
                <a:latin typeface="Arial"/>
                <a:cs typeface="Arial"/>
              </a:rPr>
              <a:t>Клиенту</a:t>
            </a:r>
            <a:r>
              <a:rPr sz="1400" b="1" spc="470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292934"/>
                </a:solidFill>
                <a:latin typeface="Arial"/>
                <a:cs typeface="Arial"/>
              </a:rPr>
              <a:t>необходимо</a:t>
            </a:r>
            <a:r>
              <a:rPr sz="1400" b="1" spc="60" dirty="0">
                <a:solidFill>
                  <a:srgbClr val="292934"/>
                </a:solidFill>
                <a:latin typeface="Arial"/>
                <a:cs typeface="Arial"/>
              </a:rPr>
              <a:t>  </a:t>
            </a:r>
            <a:r>
              <a:rPr sz="1400" b="1" dirty="0">
                <a:solidFill>
                  <a:srgbClr val="292934"/>
                </a:solidFill>
                <a:latin typeface="Arial"/>
                <a:cs typeface="Arial"/>
              </a:rPr>
              <a:t>предложить</a:t>
            </a:r>
            <a:r>
              <a:rPr sz="1400" b="1" spc="65" dirty="0">
                <a:solidFill>
                  <a:srgbClr val="292934"/>
                </a:solidFill>
                <a:latin typeface="Arial"/>
                <a:cs typeface="Arial"/>
              </a:rPr>
              <a:t>  </a:t>
            </a:r>
            <a:r>
              <a:rPr sz="1400" b="1" dirty="0">
                <a:solidFill>
                  <a:srgbClr val="292934"/>
                </a:solidFill>
                <a:latin typeface="Arial"/>
                <a:cs typeface="Arial"/>
              </a:rPr>
              <a:t>направление</a:t>
            </a:r>
            <a:r>
              <a:rPr sz="1400" b="1" spc="55" dirty="0">
                <a:solidFill>
                  <a:srgbClr val="292934"/>
                </a:solidFill>
                <a:latin typeface="Arial"/>
                <a:cs typeface="Arial"/>
              </a:rPr>
              <a:t>  </a:t>
            </a:r>
            <a:r>
              <a:rPr sz="1400" b="1" dirty="0">
                <a:solidFill>
                  <a:srgbClr val="292934"/>
                </a:solidFill>
                <a:latin typeface="Arial"/>
                <a:cs typeface="Arial"/>
              </a:rPr>
              <a:t>к</a:t>
            </a:r>
            <a:r>
              <a:rPr sz="1400" b="1" spc="60" dirty="0">
                <a:solidFill>
                  <a:srgbClr val="292934"/>
                </a:solidFill>
                <a:latin typeface="Arial"/>
                <a:cs typeface="Arial"/>
              </a:rPr>
              <a:t>  </a:t>
            </a:r>
            <a:r>
              <a:rPr sz="1400" b="1" dirty="0">
                <a:solidFill>
                  <a:srgbClr val="292934"/>
                </a:solidFill>
                <a:latin typeface="Arial"/>
                <a:cs typeface="Arial"/>
              </a:rPr>
              <a:t>клиническому</a:t>
            </a:r>
            <a:r>
              <a:rPr sz="1400" b="1" spc="55" dirty="0">
                <a:solidFill>
                  <a:srgbClr val="292934"/>
                </a:solidFill>
                <a:latin typeface="Arial"/>
                <a:cs typeface="Arial"/>
              </a:rPr>
              <a:t>  </a:t>
            </a:r>
            <a:r>
              <a:rPr sz="1400" b="1" dirty="0">
                <a:solidFill>
                  <a:srgbClr val="292934"/>
                </a:solidFill>
                <a:latin typeface="Arial"/>
                <a:cs typeface="Arial"/>
              </a:rPr>
              <a:t>психологу</a:t>
            </a:r>
            <a:r>
              <a:rPr sz="1400" b="1" spc="475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292934"/>
                </a:solidFill>
                <a:latin typeface="Arial"/>
                <a:cs typeface="Arial"/>
              </a:rPr>
              <a:t>(психотерапевту,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400" b="1" dirty="0">
                <a:solidFill>
                  <a:srgbClr val="292934"/>
                </a:solidFill>
                <a:latin typeface="Arial"/>
                <a:cs typeface="Arial"/>
              </a:rPr>
              <a:t>психиатру)</a:t>
            </a:r>
            <a:r>
              <a:rPr sz="1400" b="1" spc="-25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292934"/>
                </a:solidFill>
                <a:latin typeface="Arial"/>
                <a:cs typeface="Arial"/>
              </a:rPr>
              <a:t>в</a:t>
            </a:r>
            <a:r>
              <a:rPr sz="1400" b="1" spc="-55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292934"/>
                </a:solidFill>
                <a:latin typeface="Arial"/>
                <a:cs typeface="Arial"/>
              </a:rPr>
              <a:t>медицинскую</a:t>
            </a:r>
            <a:r>
              <a:rPr sz="1400" b="1" spc="-25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292934"/>
                </a:solidFill>
                <a:latin typeface="Arial"/>
                <a:cs typeface="Arial"/>
              </a:rPr>
              <a:t>организацию</a:t>
            </a:r>
            <a:r>
              <a:rPr sz="1400" b="1" spc="-65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292934"/>
                </a:solidFill>
                <a:latin typeface="Arial"/>
                <a:cs typeface="Arial"/>
              </a:rPr>
              <a:t>по</a:t>
            </a:r>
            <a:r>
              <a:rPr sz="1400" b="1" spc="-60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292934"/>
                </a:solidFill>
                <a:latin typeface="Arial"/>
                <a:cs typeface="Arial"/>
              </a:rPr>
              <a:t>месту</a:t>
            </a:r>
            <a:r>
              <a:rPr sz="1400" b="1" spc="-55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292934"/>
                </a:solidFill>
                <a:latin typeface="Arial"/>
                <a:cs typeface="Arial"/>
              </a:rPr>
              <a:t>жительства,</a:t>
            </a:r>
            <a:r>
              <a:rPr sz="1400" b="1" spc="-50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292934"/>
                </a:solidFill>
                <a:latin typeface="Arial"/>
                <a:cs typeface="Arial"/>
              </a:rPr>
              <a:t>если:</a:t>
            </a:r>
            <a:endParaRPr sz="14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10"/>
              </a:spcBef>
            </a:pPr>
            <a:r>
              <a:rPr sz="1100" b="1" i="1" dirty="0">
                <a:solidFill>
                  <a:srgbClr val="C00000"/>
                </a:solidFill>
                <a:latin typeface="Arial"/>
                <a:cs typeface="Arial"/>
              </a:rPr>
              <a:t>1.</a:t>
            </a:r>
            <a:r>
              <a:rPr sz="1100" b="1" i="1" spc="15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i="1" dirty="0">
                <a:solidFill>
                  <a:srgbClr val="C00000"/>
                </a:solidFill>
                <a:latin typeface="Arial"/>
                <a:cs typeface="Arial"/>
              </a:rPr>
              <a:t>Он</a:t>
            </a:r>
            <a:r>
              <a:rPr sz="1100" b="1" i="1" spc="16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i="1" dirty="0">
                <a:solidFill>
                  <a:srgbClr val="C00000"/>
                </a:solidFill>
                <a:latin typeface="Arial"/>
                <a:cs typeface="Arial"/>
              </a:rPr>
              <a:t>(она)</a:t>
            </a:r>
            <a:r>
              <a:rPr sz="1100" b="1" i="1" spc="15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i="1" dirty="0">
                <a:solidFill>
                  <a:srgbClr val="C00000"/>
                </a:solidFill>
                <a:latin typeface="Arial"/>
                <a:cs typeface="Arial"/>
              </a:rPr>
              <a:t>жалуется</a:t>
            </a:r>
            <a:r>
              <a:rPr sz="1100" b="1" i="1" spc="14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i="1" dirty="0">
                <a:solidFill>
                  <a:srgbClr val="C00000"/>
                </a:solidFill>
                <a:latin typeface="Arial"/>
                <a:cs typeface="Arial"/>
              </a:rPr>
              <a:t>на</a:t>
            </a:r>
            <a:r>
              <a:rPr sz="1100" b="1" i="1" spc="16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i="1" dirty="0">
                <a:solidFill>
                  <a:srgbClr val="C00000"/>
                </a:solidFill>
                <a:latin typeface="Arial"/>
                <a:cs typeface="Arial"/>
              </a:rPr>
              <a:t>наплывов</a:t>
            </a:r>
            <a:r>
              <a:rPr sz="1100" b="1" i="1" spc="17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i="1" dirty="0">
                <a:solidFill>
                  <a:srgbClr val="C00000"/>
                </a:solidFill>
                <a:latin typeface="Arial"/>
                <a:cs typeface="Arial"/>
              </a:rPr>
              <a:t>ярких</a:t>
            </a:r>
            <a:r>
              <a:rPr sz="1100" b="1" i="1" spc="15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i="1" u="sng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навязчивых</a:t>
            </a:r>
            <a:r>
              <a:rPr sz="1100" b="1" i="1" u="sng" spc="16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 </a:t>
            </a:r>
            <a:r>
              <a:rPr sz="1100" b="1" i="1" u="sng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воспоминаний</a:t>
            </a:r>
            <a:r>
              <a:rPr sz="1100" b="1" i="1" u="sng" spc="16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 </a:t>
            </a:r>
            <a:r>
              <a:rPr sz="1100" b="1" i="1" u="sng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травматического</a:t>
            </a:r>
            <a:r>
              <a:rPr sz="1100" b="1" i="1" u="sng" spc="17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 </a:t>
            </a:r>
            <a:r>
              <a:rPr sz="1100" b="1" i="1" u="sng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события</a:t>
            </a:r>
            <a:r>
              <a:rPr sz="1100" b="1" i="1" dirty="0">
                <a:solidFill>
                  <a:srgbClr val="C00000"/>
                </a:solidFill>
                <a:latin typeface="Arial"/>
                <a:cs typeface="Arial"/>
              </a:rPr>
              <a:t>,</a:t>
            </a:r>
            <a:r>
              <a:rPr sz="1100" b="1" i="1" spc="16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i="1" spc="-10" dirty="0">
                <a:solidFill>
                  <a:srgbClr val="C00000"/>
                </a:solidFill>
                <a:latin typeface="Arial"/>
                <a:cs typeface="Arial"/>
              </a:rPr>
              <a:t>сопровождающихся </a:t>
            </a:r>
            <a:r>
              <a:rPr sz="1100" b="1" i="1" dirty="0">
                <a:solidFill>
                  <a:srgbClr val="C00000"/>
                </a:solidFill>
                <a:latin typeface="Arial"/>
                <a:cs typeface="Arial"/>
              </a:rPr>
              <a:t>страхом</a:t>
            </a:r>
            <a:r>
              <a:rPr sz="1100" b="1" i="1" spc="-3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i="1" dirty="0">
                <a:solidFill>
                  <a:srgbClr val="C00000"/>
                </a:solidFill>
                <a:latin typeface="Arial"/>
                <a:cs typeface="Arial"/>
              </a:rPr>
              <a:t>или</a:t>
            </a:r>
            <a:r>
              <a:rPr sz="1100" b="1" i="1" spc="-4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i="1" spc="-10" dirty="0">
                <a:solidFill>
                  <a:srgbClr val="C00000"/>
                </a:solidFill>
                <a:latin typeface="Arial"/>
                <a:cs typeface="Arial"/>
              </a:rPr>
              <a:t>ужасом;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1100" b="1" i="1" dirty="0">
                <a:solidFill>
                  <a:srgbClr val="C00000"/>
                </a:solidFill>
                <a:latin typeface="Arial"/>
                <a:cs typeface="Arial"/>
              </a:rPr>
              <a:t>Он</a:t>
            </a:r>
            <a:r>
              <a:rPr sz="1100" b="1" i="1" spc="-4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i="1" dirty="0">
                <a:solidFill>
                  <a:srgbClr val="C00000"/>
                </a:solidFill>
                <a:latin typeface="Arial"/>
                <a:cs typeface="Arial"/>
              </a:rPr>
              <a:t>(она)</a:t>
            </a:r>
            <a:r>
              <a:rPr sz="1100" b="1" i="1" spc="-3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i="1" u="sng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избегает</a:t>
            </a:r>
            <a:r>
              <a:rPr sz="1100" b="1" i="1" u="sng" spc="-3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 </a:t>
            </a:r>
            <a:r>
              <a:rPr sz="1100" b="1" i="1" u="sng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разговоров</a:t>
            </a:r>
            <a:r>
              <a:rPr sz="1100" b="1" i="1" u="sng" spc="-3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 </a:t>
            </a:r>
            <a:r>
              <a:rPr sz="1100" b="1" i="1" dirty="0">
                <a:solidFill>
                  <a:srgbClr val="C00000"/>
                </a:solidFill>
                <a:latin typeface="Arial"/>
                <a:cs typeface="Arial"/>
              </a:rPr>
              <a:t>о</a:t>
            </a:r>
            <a:r>
              <a:rPr sz="1100" b="1" i="1" spc="-1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i="1" dirty="0">
                <a:solidFill>
                  <a:srgbClr val="C00000"/>
                </a:solidFill>
                <a:latin typeface="Arial"/>
                <a:cs typeface="Arial"/>
              </a:rPr>
              <a:t>травмирующем</a:t>
            </a:r>
            <a:r>
              <a:rPr sz="1100" b="1" i="1" spc="-5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i="1" dirty="0">
                <a:solidFill>
                  <a:srgbClr val="C00000"/>
                </a:solidFill>
                <a:latin typeface="Arial"/>
                <a:cs typeface="Arial"/>
              </a:rPr>
              <a:t>событии,</a:t>
            </a:r>
            <a:r>
              <a:rPr sz="1100" b="1" i="1" spc="-5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i="1" dirty="0">
                <a:solidFill>
                  <a:srgbClr val="C00000"/>
                </a:solidFill>
                <a:latin typeface="Arial"/>
                <a:cs typeface="Arial"/>
              </a:rPr>
              <a:t>или</a:t>
            </a:r>
            <a:r>
              <a:rPr sz="1100" b="1" i="1" spc="-1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i="1" dirty="0">
                <a:solidFill>
                  <a:srgbClr val="C00000"/>
                </a:solidFill>
                <a:latin typeface="Arial"/>
                <a:cs typeface="Arial"/>
              </a:rPr>
              <a:t>уклоняется</a:t>
            </a:r>
            <a:r>
              <a:rPr sz="1100" b="1" i="1" spc="-4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i="1" dirty="0">
                <a:solidFill>
                  <a:srgbClr val="C00000"/>
                </a:solidFill>
                <a:latin typeface="Arial"/>
                <a:cs typeface="Arial"/>
              </a:rPr>
              <a:t>от</a:t>
            </a:r>
            <a:r>
              <a:rPr sz="1100" b="1" i="1" spc="-1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i="1" dirty="0">
                <a:solidFill>
                  <a:srgbClr val="C00000"/>
                </a:solidFill>
                <a:latin typeface="Arial"/>
                <a:cs typeface="Arial"/>
              </a:rPr>
              <a:t>ситуаций,</a:t>
            </a:r>
            <a:r>
              <a:rPr sz="1100" b="1" i="1" spc="-2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i="1" dirty="0">
                <a:solidFill>
                  <a:srgbClr val="C00000"/>
                </a:solidFill>
                <a:latin typeface="Arial"/>
                <a:cs typeface="Arial"/>
              </a:rPr>
              <a:t>напоминающих</a:t>
            </a:r>
            <a:r>
              <a:rPr sz="1100" b="1" i="1" spc="-5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i="1" spc="-20" dirty="0">
                <a:solidFill>
                  <a:srgbClr val="C00000"/>
                </a:solidFill>
                <a:latin typeface="Arial"/>
                <a:cs typeface="Arial"/>
              </a:rPr>
              <a:t>его;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05"/>
              </a:spcBef>
            </a:pPr>
            <a:r>
              <a:rPr sz="1100" b="1" i="1" dirty="0">
                <a:solidFill>
                  <a:srgbClr val="C00000"/>
                </a:solidFill>
                <a:latin typeface="Arial"/>
                <a:cs typeface="Arial"/>
              </a:rPr>
              <a:t>Он</a:t>
            </a:r>
            <a:r>
              <a:rPr sz="1100" b="1" i="1" spc="-4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i="1" dirty="0">
                <a:solidFill>
                  <a:srgbClr val="C00000"/>
                </a:solidFill>
                <a:latin typeface="Arial"/>
                <a:cs typeface="Arial"/>
              </a:rPr>
              <a:t>(она)</a:t>
            </a:r>
            <a:r>
              <a:rPr sz="1100" b="1" i="1" spc="-4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i="1" dirty="0">
                <a:solidFill>
                  <a:srgbClr val="C00000"/>
                </a:solidFill>
                <a:latin typeface="Arial"/>
                <a:cs typeface="Arial"/>
              </a:rPr>
              <a:t>жалуется</a:t>
            </a:r>
            <a:r>
              <a:rPr sz="1100" b="1" i="1" spc="-3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i="1" dirty="0">
                <a:solidFill>
                  <a:srgbClr val="C00000"/>
                </a:solidFill>
                <a:latin typeface="Arial"/>
                <a:cs typeface="Arial"/>
              </a:rPr>
              <a:t>на</a:t>
            </a:r>
            <a:r>
              <a:rPr sz="1100" b="1" i="1" spc="-4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i="1" u="sng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ощущение</a:t>
            </a:r>
            <a:r>
              <a:rPr sz="1100" b="1" i="1" u="sng" spc="-4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 </a:t>
            </a:r>
            <a:r>
              <a:rPr sz="1100" b="1" i="1" u="sng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постоянной</a:t>
            </a:r>
            <a:r>
              <a:rPr sz="1100" b="1" i="1" u="sng" spc="-2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 </a:t>
            </a:r>
            <a:r>
              <a:rPr sz="1100" b="1" i="1" u="sng" spc="-1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угрозы</a:t>
            </a:r>
            <a:r>
              <a:rPr sz="1100" b="1" i="1" spc="-10" dirty="0">
                <a:solidFill>
                  <a:srgbClr val="C00000"/>
                </a:solidFill>
                <a:latin typeface="Arial"/>
                <a:cs typeface="Arial"/>
              </a:rPr>
              <a:t>;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1100" b="1" i="1" dirty="0">
                <a:solidFill>
                  <a:srgbClr val="C00000"/>
                </a:solidFill>
                <a:latin typeface="Arial"/>
                <a:cs typeface="Arial"/>
              </a:rPr>
              <a:t>Он</a:t>
            </a:r>
            <a:r>
              <a:rPr sz="1100" b="1" i="1" spc="-3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i="1" dirty="0">
                <a:solidFill>
                  <a:srgbClr val="C00000"/>
                </a:solidFill>
                <a:latin typeface="Arial"/>
                <a:cs typeface="Arial"/>
              </a:rPr>
              <a:t>(она)</a:t>
            </a:r>
            <a:r>
              <a:rPr sz="1100" b="1" i="1" spc="-3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i="1" dirty="0">
                <a:solidFill>
                  <a:srgbClr val="C00000"/>
                </a:solidFill>
                <a:latin typeface="Arial"/>
                <a:cs typeface="Arial"/>
              </a:rPr>
              <a:t>жалуется</a:t>
            </a:r>
            <a:r>
              <a:rPr sz="1100" b="1" i="1" spc="-1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i="1" dirty="0">
                <a:solidFill>
                  <a:srgbClr val="C00000"/>
                </a:solidFill>
                <a:latin typeface="Arial"/>
                <a:cs typeface="Arial"/>
              </a:rPr>
              <a:t>на</a:t>
            </a:r>
            <a:r>
              <a:rPr sz="1100" b="1" i="1" spc="-2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i="1" dirty="0">
                <a:solidFill>
                  <a:srgbClr val="C00000"/>
                </a:solidFill>
                <a:latin typeface="Arial"/>
                <a:cs typeface="Arial"/>
              </a:rPr>
              <a:t>постоянные</a:t>
            </a:r>
            <a:r>
              <a:rPr sz="1100" b="1" i="1" spc="-3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i="1" u="sng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кошмарные</a:t>
            </a:r>
            <a:r>
              <a:rPr sz="1100" b="1" i="1" u="sng" spc="-5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 </a:t>
            </a:r>
            <a:r>
              <a:rPr sz="1100" b="1" i="1" u="sng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сновидения</a:t>
            </a:r>
            <a:r>
              <a:rPr sz="1100" b="1" i="1" dirty="0">
                <a:solidFill>
                  <a:srgbClr val="C00000"/>
                </a:solidFill>
                <a:latin typeface="Arial"/>
                <a:cs typeface="Arial"/>
              </a:rPr>
              <a:t>,</a:t>
            </a:r>
            <a:r>
              <a:rPr sz="1100" b="1" i="1" spc="-4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i="1" dirty="0">
                <a:solidFill>
                  <a:srgbClr val="C00000"/>
                </a:solidFill>
                <a:latin typeface="Arial"/>
                <a:cs typeface="Arial"/>
              </a:rPr>
              <a:t>связанные</a:t>
            </a:r>
            <a:r>
              <a:rPr sz="1100" b="1" i="1" spc="-5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i="1" dirty="0">
                <a:solidFill>
                  <a:srgbClr val="C00000"/>
                </a:solidFill>
                <a:latin typeface="Arial"/>
                <a:cs typeface="Arial"/>
              </a:rPr>
              <a:t>с</a:t>
            </a:r>
            <a:r>
              <a:rPr sz="1100" b="1" i="1" spc="-1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i="1" dirty="0">
                <a:solidFill>
                  <a:srgbClr val="C00000"/>
                </a:solidFill>
                <a:latin typeface="Arial"/>
                <a:cs typeface="Arial"/>
              </a:rPr>
              <a:t>травматическим</a:t>
            </a:r>
            <a:r>
              <a:rPr sz="1100" b="1" i="1" spc="-5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i="1" spc="-10" dirty="0">
                <a:solidFill>
                  <a:srgbClr val="C00000"/>
                </a:solidFill>
                <a:latin typeface="Arial"/>
                <a:cs typeface="Arial"/>
              </a:rPr>
              <a:t>событием;</a:t>
            </a:r>
            <a:endParaRPr sz="11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1140" y="2486660"/>
            <a:ext cx="7832725" cy="8496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354965" algn="l"/>
                <a:tab pos="847725" algn="l"/>
                <a:tab pos="1704339" algn="l"/>
                <a:tab pos="2016760" algn="l"/>
                <a:tab pos="3582035" algn="l"/>
                <a:tab pos="4872990" algn="l"/>
                <a:tab pos="5672455" algn="l"/>
                <a:tab pos="6307455" algn="l"/>
                <a:tab pos="6856095" algn="l"/>
                <a:tab pos="7654925" algn="l"/>
              </a:tabLst>
            </a:pPr>
            <a:r>
              <a:rPr sz="1100" b="1" i="1" spc="-25" dirty="0">
                <a:solidFill>
                  <a:srgbClr val="C00000"/>
                </a:solidFill>
                <a:latin typeface="Arial"/>
                <a:cs typeface="Arial"/>
              </a:rPr>
              <a:t>Он</a:t>
            </a:r>
            <a:r>
              <a:rPr sz="1100" b="1" i="1" dirty="0">
                <a:solidFill>
                  <a:srgbClr val="C00000"/>
                </a:solidFill>
                <a:latin typeface="Arial"/>
                <a:cs typeface="Arial"/>
              </a:rPr>
              <a:t>	</a:t>
            </a:r>
            <a:r>
              <a:rPr sz="1100" b="1" i="1" spc="-10" dirty="0">
                <a:solidFill>
                  <a:srgbClr val="C00000"/>
                </a:solidFill>
                <a:latin typeface="Arial"/>
                <a:cs typeface="Arial"/>
              </a:rPr>
              <a:t>(она)</a:t>
            </a:r>
            <a:r>
              <a:rPr sz="1100" b="1" i="1" dirty="0">
                <a:solidFill>
                  <a:srgbClr val="C00000"/>
                </a:solidFill>
                <a:latin typeface="Arial"/>
                <a:cs typeface="Arial"/>
              </a:rPr>
              <a:t>	</a:t>
            </a:r>
            <a:r>
              <a:rPr sz="1100" b="1" i="1" spc="-10" dirty="0">
                <a:solidFill>
                  <a:srgbClr val="C00000"/>
                </a:solidFill>
                <a:latin typeface="Arial"/>
                <a:cs typeface="Arial"/>
              </a:rPr>
              <a:t>жалуется</a:t>
            </a:r>
            <a:r>
              <a:rPr sz="1100" b="1" i="1" dirty="0">
                <a:solidFill>
                  <a:srgbClr val="C00000"/>
                </a:solidFill>
                <a:latin typeface="Arial"/>
                <a:cs typeface="Arial"/>
              </a:rPr>
              <a:t>	</a:t>
            </a:r>
            <a:r>
              <a:rPr sz="1100" b="1" i="1" spc="-25" dirty="0">
                <a:solidFill>
                  <a:srgbClr val="C00000"/>
                </a:solidFill>
                <a:latin typeface="Arial"/>
                <a:cs typeface="Arial"/>
              </a:rPr>
              <a:t>на</a:t>
            </a:r>
            <a:r>
              <a:rPr sz="1100" b="1" i="1" dirty="0">
                <a:solidFill>
                  <a:srgbClr val="C00000"/>
                </a:solidFill>
                <a:latin typeface="Arial"/>
                <a:cs typeface="Arial"/>
              </a:rPr>
              <a:t>	</a:t>
            </a:r>
            <a:r>
              <a:rPr sz="1100" b="1" i="1" u="sng" spc="-1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неконтролируемые</a:t>
            </a:r>
            <a:r>
              <a:rPr sz="1100" b="1" i="1" u="sng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	</a:t>
            </a:r>
            <a:r>
              <a:rPr sz="1100" b="1" i="1" u="sng" spc="-1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эмоциональные</a:t>
            </a:r>
            <a:r>
              <a:rPr sz="1100" b="1" i="1" u="sng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	</a:t>
            </a:r>
            <a:r>
              <a:rPr sz="1100" b="1" i="1" u="sng" spc="-1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вспышки</a:t>
            </a:r>
            <a:r>
              <a:rPr sz="1100" b="1" i="1" dirty="0">
                <a:solidFill>
                  <a:srgbClr val="C00000"/>
                </a:solidFill>
                <a:latin typeface="Arial"/>
                <a:cs typeface="Arial"/>
              </a:rPr>
              <a:t>	</a:t>
            </a:r>
            <a:r>
              <a:rPr sz="1100" b="1" i="1" spc="-10" dirty="0">
                <a:solidFill>
                  <a:srgbClr val="C00000"/>
                </a:solidFill>
                <a:latin typeface="Arial"/>
                <a:cs typeface="Arial"/>
              </a:rPr>
              <a:t>(гнева,</a:t>
            </a:r>
            <a:r>
              <a:rPr sz="1100" b="1" i="1" dirty="0">
                <a:solidFill>
                  <a:srgbClr val="C00000"/>
                </a:solidFill>
                <a:latin typeface="Arial"/>
                <a:cs typeface="Arial"/>
              </a:rPr>
              <a:t>	</a:t>
            </a:r>
            <a:r>
              <a:rPr sz="1100" b="1" i="1" spc="-10" dirty="0">
                <a:solidFill>
                  <a:srgbClr val="C00000"/>
                </a:solidFill>
                <a:latin typeface="Arial"/>
                <a:cs typeface="Arial"/>
              </a:rPr>
              <a:t>слез),</a:t>
            </a:r>
            <a:r>
              <a:rPr sz="1100" b="1" i="1" dirty="0">
                <a:solidFill>
                  <a:srgbClr val="C00000"/>
                </a:solidFill>
                <a:latin typeface="Arial"/>
                <a:cs typeface="Arial"/>
              </a:rPr>
              <a:t>	</a:t>
            </a:r>
            <a:r>
              <a:rPr sz="1100" b="1" i="1" spc="-10" dirty="0">
                <a:solidFill>
                  <a:srgbClr val="C00000"/>
                </a:solidFill>
                <a:latin typeface="Arial"/>
                <a:cs typeface="Arial"/>
              </a:rPr>
              <a:t>которых</a:t>
            </a:r>
            <a:r>
              <a:rPr sz="1100" b="1" i="1" dirty="0">
                <a:solidFill>
                  <a:srgbClr val="C00000"/>
                </a:solidFill>
                <a:latin typeface="Arial"/>
                <a:cs typeface="Arial"/>
              </a:rPr>
              <a:t>	</a:t>
            </a:r>
            <a:r>
              <a:rPr sz="1100" b="1" i="1" spc="-25" dirty="0">
                <a:solidFill>
                  <a:srgbClr val="C00000"/>
                </a:solidFill>
                <a:latin typeface="Arial"/>
                <a:cs typeface="Arial"/>
              </a:rPr>
              <a:t>не </a:t>
            </a:r>
            <a:r>
              <a:rPr sz="1100" b="1" i="1" spc="-10" dirty="0">
                <a:solidFill>
                  <a:srgbClr val="C00000"/>
                </a:solidFill>
                <a:latin typeface="Arial"/>
                <a:cs typeface="Arial"/>
              </a:rPr>
              <a:t>психотравмирующего</a:t>
            </a:r>
            <a:r>
              <a:rPr sz="1100" b="1" i="1" spc="9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i="1" spc="-10" dirty="0">
                <a:solidFill>
                  <a:srgbClr val="C00000"/>
                </a:solidFill>
                <a:latin typeface="Arial"/>
                <a:cs typeface="Arial"/>
              </a:rPr>
              <a:t>события;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05"/>
              </a:spcBef>
            </a:pPr>
            <a:r>
              <a:rPr sz="1100" b="1" i="1" dirty="0">
                <a:solidFill>
                  <a:srgbClr val="C00000"/>
                </a:solidFill>
                <a:latin typeface="Arial"/>
                <a:cs typeface="Arial"/>
              </a:rPr>
              <a:t>Он</a:t>
            </a:r>
            <a:r>
              <a:rPr sz="1100" b="1" i="1" spc="-4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i="1" dirty="0">
                <a:solidFill>
                  <a:srgbClr val="C00000"/>
                </a:solidFill>
                <a:latin typeface="Arial"/>
                <a:cs typeface="Arial"/>
              </a:rPr>
              <a:t>(она)</a:t>
            </a:r>
            <a:r>
              <a:rPr sz="1100" b="1" i="1" spc="-4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i="1" dirty="0">
                <a:solidFill>
                  <a:srgbClr val="C00000"/>
                </a:solidFill>
                <a:latin typeface="Arial"/>
                <a:cs typeface="Arial"/>
              </a:rPr>
              <a:t>говорит</a:t>
            </a:r>
            <a:r>
              <a:rPr sz="1100" b="1" i="1" spc="-4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i="1" dirty="0">
                <a:solidFill>
                  <a:srgbClr val="C00000"/>
                </a:solidFill>
                <a:latin typeface="Arial"/>
                <a:cs typeface="Arial"/>
              </a:rPr>
              <a:t>о</a:t>
            </a:r>
            <a:r>
              <a:rPr sz="1100" b="1" i="1" spc="-1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i="1" u="sng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суицидальных</a:t>
            </a:r>
            <a:r>
              <a:rPr sz="1100" b="1" i="1" u="sng" spc="-5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 </a:t>
            </a:r>
            <a:r>
              <a:rPr sz="1100" b="1" i="1" u="sng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мыслях</a:t>
            </a:r>
            <a:r>
              <a:rPr sz="1100" b="1" i="1" u="sng" spc="-4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 </a:t>
            </a:r>
            <a:r>
              <a:rPr sz="1100" b="1" i="1" u="sng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или</a:t>
            </a:r>
            <a:r>
              <a:rPr sz="1100" b="1" i="1" u="sng" spc="-2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 </a:t>
            </a:r>
            <a:r>
              <a:rPr sz="1100" b="1" i="1" u="sng" spc="-1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намереньях</a:t>
            </a:r>
            <a:r>
              <a:rPr sz="1100" b="1" i="1" spc="-10" dirty="0">
                <a:solidFill>
                  <a:srgbClr val="C00000"/>
                </a:solidFill>
                <a:latin typeface="Arial"/>
                <a:cs typeface="Arial"/>
              </a:rPr>
              <a:t>;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1100" b="1" i="1" dirty="0">
                <a:solidFill>
                  <a:srgbClr val="C00000"/>
                </a:solidFill>
                <a:latin typeface="Arial"/>
                <a:cs typeface="Arial"/>
              </a:rPr>
              <a:t>Он</a:t>
            </a:r>
            <a:r>
              <a:rPr sz="1100" b="1" i="1" spc="-4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i="1" dirty="0">
                <a:solidFill>
                  <a:srgbClr val="C00000"/>
                </a:solidFill>
                <a:latin typeface="Arial"/>
                <a:cs typeface="Arial"/>
              </a:rPr>
              <a:t>(она)</a:t>
            </a:r>
            <a:r>
              <a:rPr sz="1100" b="1" i="1" spc="-4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i="1" dirty="0">
                <a:solidFill>
                  <a:srgbClr val="C00000"/>
                </a:solidFill>
                <a:latin typeface="Arial"/>
                <a:cs typeface="Arial"/>
              </a:rPr>
              <a:t>жалуется</a:t>
            </a:r>
            <a:r>
              <a:rPr sz="1100" b="1" i="1" spc="-2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i="1" dirty="0">
                <a:solidFill>
                  <a:srgbClr val="C00000"/>
                </a:solidFill>
                <a:latin typeface="Arial"/>
                <a:cs typeface="Arial"/>
              </a:rPr>
              <a:t>на</a:t>
            </a:r>
            <a:r>
              <a:rPr sz="1100" b="1" i="1" spc="-3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i="1" u="sng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отсутствие</a:t>
            </a:r>
            <a:r>
              <a:rPr sz="1100" b="1" i="1" u="sng" spc="-5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 </a:t>
            </a:r>
            <a:r>
              <a:rPr sz="1100" b="1" i="1" u="sng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эмоций</a:t>
            </a:r>
            <a:r>
              <a:rPr sz="1100" b="1" i="1" dirty="0">
                <a:solidFill>
                  <a:srgbClr val="C00000"/>
                </a:solidFill>
                <a:latin typeface="Arial"/>
                <a:cs typeface="Arial"/>
              </a:rPr>
              <a:t>,</a:t>
            </a:r>
            <a:r>
              <a:rPr sz="1100" b="1" i="1" spc="-2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i="1" dirty="0">
                <a:solidFill>
                  <a:srgbClr val="C00000"/>
                </a:solidFill>
                <a:latin typeface="Arial"/>
                <a:cs typeface="Arial"/>
              </a:rPr>
              <a:t>ощущение</a:t>
            </a:r>
            <a:r>
              <a:rPr sz="1100" b="1" i="1" spc="-3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i="1" dirty="0">
                <a:solidFill>
                  <a:srgbClr val="C00000"/>
                </a:solidFill>
                <a:latin typeface="Arial"/>
                <a:cs typeface="Arial"/>
              </a:rPr>
              <a:t>нереальности</a:t>
            </a:r>
            <a:r>
              <a:rPr sz="1100" b="1" i="1" spc="-4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i="1" spc="-10" dirty="0">
                <a:solidFill>
                  <a:srgbClr val="C00000"/>
                </a:solidFill>
                <a:latin typeface="Arial"/>
                <a:cs typeface="Arial"/>
              </a:rPr>
              <a:t>происходящего;</a:t>
            </a:r>
            <a:endParaRPr sz="11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186419" y="2486660"/>
            <a:ext cx="72707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41020" algn="l"/>
              </a:tabLst>
            </a:pPr>
            <a:r>
              <a:rPr sz="1100" b="1" i="1" spc="-20" dirty="0">
                <a:solidFill>
                  <a:srgbClr val="C00000"/>
                </a:solidFill>
                <a:latin typeface="Arial"/>
                <a:cs typeface="Arial"/>
              </a:rPr>
              <a:t>было</a:t>
            </a:r>
            <a:r>
              <a:rPr sz="1100" b="1" i="1" dirty="0">
                <a:solidFill>
                  <a:srgbClr val="C00000"/>
                </a:solidFill>
                <a:latin typeface="Arial"/>
                <a:cs typeface="Arial"/>
              </a:rPr>
              <a:t>	</a:t>
            </a:r>
            <a:r>
              <a:rPr sz="1100" b="1" i="1" spc="-25" dirty="0">
                <a:solidFill>
                  <a:srgbClr val="C00000"/>
                </a:solidFill>
                <a:latin typeface="Arial"/>
                <a:cs typeface="Arial"/>
              </a:rPr>
              <a:t>до</a:t>
            </a:r>
            <a:endParaRPr sz="11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31140" y="3386073"/>
            <a:ext cx="8682355" cy="16725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342900" algn="l"/>
                <a:tab pos="821690" algn="l"/>
                <a:tab pos="1667510" algn="l"/>
                <a:tab pos="1969135" algn="l"/>
                <a:tab pos="2902585" algn="l"/>
                <a:tab pos="3538220" algn="l"/>
                <a:tab pos="4574540" algn="l"/>
                <a:tab pos="5469255" algn="l"/>
                <a:tab pos="6287770" algn="l"/>
                <a:tab pos="6999605" algn="l"/>
                <a:tab pos="7752715" algn="l"/>
                <a:tab pos="8583295" algn="l"/>
              </a:tabLst>
            </a:pPr>
            <a:r>
              <a:rPr sz="1100" b="1" i="1" spc="-25" dirty="0">
                <a:solidFill>
                  <a:srgbClr val="C00000"/>
                </a:solidFill>
                <a:latin typeface="Arial"/>
                <a:cs typeface="Arial"/>
              </a:rPr>
              <a:t>Он</a:t>
            </a:r>
            <a:r>
              <a:rPr sz="1100" b="1" i="1" dirty="0">
                <a:solidFill>
                  <a:srgbClr val="C00000"/>
                </a:solidFill>
                <a:latin typeface="Arial"/>
                <a:cs typeface="Arial"/>
              </a:rPr>
              <a:t>	</a:t>
            </a:r>
            <a:r>
              <a:rPr sz="1100" b="1" i="1" spc="-10" dirty="0">
                <a:solidFill>
                  <a:srgbClr val="C00000"/>
                </a:solidFill>
                <a:latin typeface="Arial"/>
                <a:cs typeface="Arial"/>
              </a:rPr>
              <a:t>(она)</a:t>
            </a:r>
            <a:r>
              <a:rPr sz="1100" b="1" i="1" dirty="0">
                <a:solidFill>
                  <a:srgbClr val="C00000"/>
                </a:solidFill>
                <a:latin typeface="Arial"/>
                <a:cs typeface="Arial"/>
              </a:rPr>
              <a:t>	</a:t>
            </a:r>
            <a:r>
              <a:rPr sz="1100" b="1" i="1" spc="-10" dirty="0">
                <a:solidFill>
                  <a:srgbClr val="C00000"/>
                </a:solidFill>
                <a:latin typeface="Arial"/>
                <a:cs typeface="Arial"/>
              </a:rPr>
              <a:t>жалуется</a:t>
            </a:r>
            <a:r>
              <a:rPr sz="1100" b="1" i="1" dirty="0">
                <a:solidFill>
                  <a:srgbClr val="C00000"/>
                </a:solidFill>
                <a:latin typeface="Arial"/>
                <a:cs typeface="Arial"/>
              </a:rPr>
              <a:t>	</a:t>
            </a:r>
            <a:r>
              <a:rPr sz="1100" b="1" i="1" spc="-25" dirty="0">
                <a:solidFill>
                  <a:srgbClr val="C00000"/>
                </a:solidFill>
                <a:latin typeface="Arial"/>
                <a:cs typeface="Arial"/>
              </a:rPr>
              <a:t>на</a:t>
            </a:r>
            <a:r>
              <a:rPr sz="1100" b="1" i="1" dirty="0">
                <a:solidFill>
                  <a:srgbClr val="C00000"/>
                </a:solidFill>
                <a:latin typeface="Arial"/>
                <a:cs typeface="Arial"/>
              </a:rPr>
              <a:t>	</a:t>
            </a:r>
            <a:r>
              <a:rPr sz="1100" b="1" i="1" spc="-10" dirty="0">
                <a:solidFill>
                  <a:srgbClr val="C00000"/>
                </a:solidFill>
                <a:latin typeface="Arial"/>
                <a:cs typeface="Arial"/>
              </a:rPr>
              <a:t>постоянно</a:t>
            </a:r>
            <a:r>
              <a:rPr sz="1100" b="1" i="1" dirty="0">
                <a:solidFill>
                  <a:srgbClr val="C00000"/>
                </a:solidFill>
                <a:latin typeface="Arial"/>
                <a:cs typeface="Arial"/>
              </a:rPr>
              <a:t>	</a:t>
            </a:r>
            <a:r>
              <a:rPr sz="1100" b="1" i="1" u="sng" spc="-1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плохое</a:t>
            </a:r>
            <a:r>
              <a:rPr sz="1100" b="1" i="1" u="sng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	</a:t>
            </a:r>
            <a:r>
              <a:rPr sz="1100" b="1" i="1" u="sng" spc="-1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настроение,</a:t>
            </a:r>
            <a:r>
              <a:rPr sz="1100" b="1" i="1" u="sng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	</a:t>
            </a:r>
            <a:r>
              <a:rPr sz="1100" b="1" i="1" u="sng" spc="-1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нежелание</a:t>
            </a:r>
            <a:r>
              <a:rPr sz="1100" b="1" i="1" u="sng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	</a:t>
            </a:r>
            <a:r>
              <a:rPr sz="1100" b="1" i="1" u="sng" spc="-1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что-</a:t>
            </a:r>
            <a:r>
              <a:rPr sz="1100" b="1" i="1" u="sng" spc="-2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либо</a:t>
            </a:r>
            <a:r>
              <a:rPr sz="1100" b="1" i="1" u="sng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	</a:t>
            </a:r>
            <a:r>
              <a:rPr sz="1100" b="1" i="1" u="sng" spc="-1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делать,</a:t>
            </a:r>
            <a:r>
              <a:rPr sz="1100" b="1" i="1" u="sng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	</a:t>
            </a:r>
            <a:r>
              <a:rPr sz="1100" b="1" i="1" u="sng" spc="-1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чувство</a:t>
            </a:r>
            <a:r>
              <a:rPr sz="1100" b="1" i="1" u="sng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	</a:t>
            </a:r>
            <a:r>
              <a:rPr sz="1100" b="1" i="1" u="sng" spc="-1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пустоты</a:t>
            </a:r>
            <a:r>
              <a:rPr sz="1100" b="1" i="1" u="sng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	</a:t>
            </a:r>
            <a:r>
              <a:rPr sz="1100" b="1" i="1" u="sng" spc="-5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и</a:t>
            </a:r>
            <a:r>
              <a:rPr sz="1100" b="1" i="1" spc="-5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i="1" u="sng" spc="-1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бессмысленности</a:t>
            </a:r>
            <a:r>
              <a:rPr sz="1100" b="1" i="1" spc="-10" dirty="0">
                <a:solidFill>
                  <a:srgbClr val="C00000"/>
                </a:solidFill>
                <a:latin typeface="Arial"/>
                <a:cs typeface="Arial"/>
              </a:rPr>
              <a:t>;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05"/>
              </a:spcBef>
            </a:pPr>
            <a:r>
              <a:rPr sz="1100" b="1" i="1" dirty="0">
                <a:solidFill>
                  <a:srgbClr val="C00000"/>
                </a:solidFill>
                <a:latin typeface="Arial"/>
                <a:cs typeface="Arial"/>
              </a:rPr>
              <a:t>Он</a:t>
            </a:r>
            <a:r>
              <a:rPr sz="1100" b="1" i="1" spc="-2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i="1" dirty="0">
                <a:solidFill>
                  <a:srgbClr val="C00000"/>
                </a:solidFill>
                <a:latin typeface="Arial"/>
                <a:cs typeface="Arial"/>
              </a:rPr>
              <a:t>(она)</a:t>
            </a:r>
            <a:r>
              <a:rPr sz="1100" b="1" i="1" spc="-2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i="1" dirty="0">
                <a:solidFill>
                  <a:srgbClr val="C00000"/>
                </a:solidFill>
                <a:latin typeface="Arial"/>
                <a:cs typeface="Arial"/>
              </a:rPr>
              <a:t>говорит</a:t>
            </a:r>
            <a:r>
              <a:rPr sz="1100" b="1" i="1" spc="-1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i="1" dirty="0">
                <a:solidFill>
                  <a:srgbClr val="C00000"/>
                </a:solidFill>
                <a:latin typeface="Arial"/>
                <a:cs typeface="Arial"/>
              </a:rPr>
              <a:t>о</a:t>
            </a:r>
            <a:r>
              <a:rPr sz="1100" b="1" i="1" spc="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i="1" dirty="0">
                <a:solidFill>
                  <a:srgbClr val="C00000"/>
                </a:solidFill>
                <a:latin typeface="Arial"/>
                <a:cs typeface="Arial"/>
              </a:rPr>
              <a:t>глубоком</a:t>
            </a:r>
            <a:r>
              <a:rPr sz="1100" b="1" i="1" spc="-1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i="1" u="sng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чувстве</a:t>
            </a:r>
            <a:r>
              <a:rPr sz="1100" b="1" i="1" u="sng" spc="-3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 </a:t>
            </a:r>
            <a:r>
              <a:rPr sz="1100" b="1" i="1" u="sng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вины,</a:t>
            </a:r>
            <a:r>
              <a:rPr sz="1100" b="1" i="1" u="sng" spc="-2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 </a:t>
            </a:r>
            <a:r>
              <a:rPr sz="1100" b="1" i="1" u="sng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стыда</a:t>
            </a:r>
            <a:r>
              <a:rPr sz="1100" b="1" i="1" dirty="0">
                <a:solidFill>
                  <a:srgbClr val="C00000"/>
                </a:solidFill>
                <a:latin typeface="Arial"/>
                <a:cs typeface="Arial"/>
              </a:rPr>
              <a:t>,</a:t>
            </a:r>
            <a:r>
              <a:rPr sz="1100" b="1" i="1" spc="-3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i="1" dirty="0">
                <a:solidFill>
                  <a:srgbClr val="C00000"/>
                </a:solidFill>
                <a:latin typeface="Arial"/>
                <a:cs typeface="Arial"/>
              </a:rPr>
              <a:t>связанных</a:t>
            </a:r>
            <a:r>
              <a:rPr sz="1100" b="1" i="1" spc="-3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i="1" dirty="0">
                <a:solidFill>
                  <a:srgbClr val="C00000"/>
                </a:solidFill>
                <a:latin typeface="Arial"/>
                <a:cs typeface="Arial"/>
              </a:rPr>
              <a:t>с </a:t>
            </a:r>
            <a:r>
              <a:rPr sz="1100" b="1" i="1" spc="-10" dirty="0">
                <a:solidFill>
                  <a:srgbClr val="C00000"/>
                </a:solidFill>
                <a:latin typeface="Arial"/>
                <a:cs typeface="Arial"/>
              </a:rPr>
              <a:t>психотравмирующем</a:t>
            </a:r>
            <a:r>
              <a:rPr sz="1100" b="1" i="1" spc="-2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i="1" spc="-10" dirty="0">
                <a:solidFill>
                  <a:srgbClr val="C00000"/>
                </a:solidFill>
                <a:latin typeface="Arial"/>
                <a:cs typeface="Arial"/>
              </a:rPr>
              <a:t>событием.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1100" b="1" i="1" dirty="0">
                <a:solidFill>
                  <a:srgbClr val="C00000"/>
                </a:solidFill>
                <a:latin typeface="Arial"/>
                <a:cs typeface="Arial"/>
              </a:rPr>
              <a:t>Он</a:t>
            </a:r>
            <a:r>
              <a:rPr sz="1100" b="1" i="1" spc="-1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i="1" dirty="0">
                <a:solidFill>
                  <a:srgbClr val="C00000"/>
                </a:solidFill>
                <a:latin typeface="Arial"/>
                <a:cs typeface="Arial"/>
              </a:rPr>
              <a:t>(она)</a:t>
            </a:r>
            <a:r>
              <a:rPr sz="1100" b="1" i="1" spc="-1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i="1" dirty="0">
                <a:solidFill>
                  <a:srgbClr val="C00000"/>
                </a:solidFill>
                <a:latin typeface="Arial"/>
                <a:cs typeface="Arial"/>
              </a:rPr>
              <a:t>говорит о</a:t>
            </a:r>
            <a:r>
              <a:rPr sz="1100" b="1" i="1" spc="-2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i="1" dirty="0">
                <a:solidFill>
                  <a:srgbClr val="C00000"/>
                </a:solidFill>
                <a:latin typeface="Arial"/>
                <a:cs typeface="Arial"/>
              </a:rPr>
              <a:t>том,</a:t>
            </a:r>
            <a:r>
              <a:rPr sz="1100" b="1" i="1" spc="-1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i="1" dirty="0">
                <a:solidFill>
                  <a:srgbClr val="C00000"/>
                </a:solidFill>
                <a:latin typeface="Arial"/>
                <a:cs typeface="Arial"/>
              </a:rPr>
              <a:t>что после</a:t>
            </a:r>
            <a:r>
              <a:rPr sz="1100" b="1" i="1" spc="-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i="1" dirty="0">
                <a:solidFill>
                  <a:srgbClr val="C00000"/>
                </a:solidFill>
                <a:latin typeface="Arial"/>
                <a:cs typeface="Arial"/>
              </a:rPr>
              <a:t>травмирующего события</a:t>
            </a:r>
            <a:r>
              <a:rPr sz="1100" b="1" i="1" spc="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i="1" dirty="0">
                <a:solidFill>
                  <a:srgbClr val="C00000"/>
                </a:solidFill>
                <a:latin typeface="Arial"/>
                <a:cs typeface="Arial"/>
              </a:rPr>
              <a:t>стал</a:t>
            </a:r>
            <a:r>
              <a:rPr sz="1100" b="1" i="1" spc="-1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i="1" dirty="0">
                <a:solidFill>
                  <a:srgbClr val="C00000"/>
                </a:solidFill>
                <a:latin typeface="Arial"/>
                <a:cs typeface="Arial"/>
              </a:rPr>
              <a:t>(а)</a:t>
            </a:r>
            <a:r>
              <a:rPr sz="1100" b="1" i="1" spc="-1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i="1" u="sng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сторониться</a:t>
            </a:r>
            <a:r>
              <a:rPr sz="1100" b="1" i="1" u="sng" spc="-1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 </a:t>
            </a:r>
            <a:r>
              <a:rPr sz="1100" b="1" i="1" u="sng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друзей,</a:t>
            </a:r>
            <a:r>
              <a:rPr sz="1100" b="1" i="1" u="sng" spc="-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 </a:t>
            </a:r>
            <a:r>
              <a:rPr sz="1100" b="1" i="1" u="sng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пропал</a:t>
            </a:r>
            <a:r>
              <a:rPr sz="1100" b="1" i="1" u="sng" spc="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 </a:t>
            </a:r>
            <a:r>
              <a:rPr sz="1100" b="1" i="1" u="sng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интерес</a:t>
            </a:r>
            <a:r>
              <a:rPr sz="1100" b="1" i="1" u="sng" spc="-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 </a:t>
            </a:r>
            <a:r>
              <a:rPr sz="1100" b="1" i="1" u="sng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к</a:t>
            </a:r>
            <a:r>
              <a:rPr sz="1100" b="1" i="1" u="sng" spc="1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 </a:t>
            </a:r>
            <a:r>
              <a:rPr sz="1100" b="1" i="1" u="sng" spc="-1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работе,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100" b="1" i="1" u="sng" spc="-1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хобби</a:t>
            </a:r>
            <a:r>
              <a:rPr sz="1100" b="1" i="1" spc="-10" dirty="0">
                <a:solidFill>
                  <a:srgbClr val="C00000"/>
                </a:solidFill>
                <a:latin typeface="Arial"/>
                <a:cs typeface="Arial"/>
              </a:rPr>
              <a:t>;</a:t>
            </a:r>
            <a:endParaRPr sz="11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r>
              <a:rPr sz="1100" b="1" i="1" dirty="0">
                <a:solidFill>
                  <a:srgbClr val="C00000"/>
                </a:solidFill>
                <a:latin typeface="Arial"/>
                <a:cs typeface="Arial"/>
              </a:rPr>
              <a:t>Он</a:t>
            </a:r>
            <a:r>
              <a:rPr sz="1100" b="1" i="1" spc="44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i="1" dirty="0">
                <a:solidFill>
                  <a:srgbClr val="C00000"/>
                </a:solidFill>
                <a:latin typeface="Arial"/>
                <a:cs typeface="Arial"/>
              </a:rPr>
              <a:t>(она)</a:t>
            </a:r>
            <a:r>
              <a:rPr sz="1100" b="1" i="1" spc="45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i="1" dirty="0">
                <a:solidFill>
                  <a:srgbClr val="C00000"/>
                </a:solidFill>
                <a:latin typeface="Arial"/>
                <a:cs typeface="Arial"/>
              </a:rPr>
              <a:t>говорит</a:t>
            </a:r>
            <a:r>
              <a:rPr sz="1100" b="1" i="1" spc="45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i="1" dirty="0">
                <a:solidFill>
                  <a:srgbClr val="C00000"/>
                </a:solidFill>
                <a:latin typeface="Arial"/>
                <a:cs typeface="Arial"/>
              </a:rPr>
              <a:t>о</a:t>
            </a:r>
            <a:r>
              <a:rPr sz="1100" b="1" i="1" spc="44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i="1" dirty="0">
                <a:solidFill>
                  <a:srgbClr val="C00000"/>
                </a:solidFill>
                <a:latin typeface="Arial"/>
                <a:cs typeface="Arial"/>
              </a:rPr>
              <a:t>том,</a:t>
            </a:r>
            <a:r>
              <a:rPr sz="1100" b="1" i="1" spc="45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i="1" dirty="0">
                <a:solidFill>
                  <a:srgbClr val="C00000"/>
                </a:solidFill>
                <a:latin typeface="Arial"/>
                <a:cs typeface="Arial"/>
              </a:rPr>
              <a:t>что</a:t>
            </a:r>
            <a:r>
              <a:rPr sz="1100" b="1" i="1" spc="459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i="1" dirty="0">
                <a:solidFill>
                  <a:srgbClr val="C00000"/>
                </a:solidFill>
                <a:latin typeface="Arial"/>
                <a:cs typeface="Arial"/>
              </a:rPr>
              <a:t>после</a:t>
            </a:r>
            <a:r>
              <a:rPr sz="1100" b="1" i="1" spc="45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i="1" dirty="0">
                <a:solidFill>
                  <a:srgbClr val="C00000"/>
                </a:solidFill>
                <a:latin typeface="Arial"/>
                <a:cs typeface="Arial"/>
              </a:rPr>
              <a:t>травмирующего</a:t>
            </a:r>
            <a:r>
              <a:rPr sz="1100" b="1" i="1" spc="45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i="1" dirty="0">
                <a:solidFill>
                  <a:srgbClr val="C00000"/>
                </a:solidFill>
                <a:latin typeface="Arial"/>
                <a:cs typeface="Arial"/>
              </a:rPr>
              <a:t>события</a:t>
            </a:r>
            <a:r>
              <a:rPr sz="1100" b="1" i="1" spc="45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i="1" u="sng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значительно</a:t>
            </a:r>
            <a:r>
              <a:rPr sz="1100" b="1" i="1" u="sng" spc="459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 </a:t>
            </a:r>
            <a:r>
              <a:rPr sz="1100" b="1" i="1" u="sng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снизилась</a:t>
            </a:r>
            <a:r>
              <a:rPr sz="1100" b="1" i="1" u="sng" spc="459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 </a:t>
            </a:r>
            <a:r>
              <a:rPr sz="1100" b="1" i="1" u="sng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работоспособность</a:t>
            </a:r>
            <a:r>
              <a:rPr sz="1100" b="1" i="1" u="sng" spc="46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 </a:t>
            </a:r>
            <a:r>
              <a:rPr sz="1100" b="1" i="1" u="sng" spc="-5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и</a:t>
            </a:r>
            <a:r>
              <a:rPr sz="1100" b="1" i="1" spc="-5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100" b="1" i="1" u="sng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ухудшилось</a:t>
            </a:r>
            <a:r>
              <a:rPr sz="1100" b="1" i="1" u="sng" spc="-3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 </a:t>
            </a:r>
            <a:r>
              <a:rPr sz="1100" b="1" i="1" u="sng" spc="-1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самочувствие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1100" b="1" i="1" u="sng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2.</a:t>
            </a:r>
            <a:r>
              <a:rPr sz="1100" b="1" i="1" u="sng" spc="-3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 </a:t>
            </a:r>
            <a:r>
              <a:rPr sz="1100" b="1" i="1" u="sng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Результат</a:t>
            </a:r>
            <a:r>
              <a:rPr sz="1100" b="1" i="1" u="sng" spc="-3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 </a:t>
            </a:r>
            <a:r>
              <a:rPr sz="1100" b="1" i="1" u="sng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опросника</a:t>
            </a:r>
            <a:r>
              <a:rPr sz="1100" b="1" i="1" u="sng" spc="-1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 </a:t>
            </a:r>
            <a:r>
              <a:rPr sz="1100" b="1" i="1" u="sng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для</a:t>
            </a:r>
            <a:r>
              <a:rPr sz="1100" b="1" i="1" u="sng" spc="-2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 </a:t>
            </a:r>
            <a:r>
              <a:rPr sz="1100" b="1" i="1" u="sng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выявления</a:t>
            </a:r>
            <a:r>
              <a:rPr sz="1100" b="1" i="1" u="sng" spc="-5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 </a:t>
            </a:r>
            <a:r>
              <a:rPr sz="1100" b="1" i="1" u="sng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риска</a:t>
            </a:r>
            <a:r>
              <a:rPr sz="1100" b="1" i="1" u="sng" spc="-1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 посттравматического</a:t>
            </a:r>
            <a:r>
              <a:rPr sz="1100" b="1" i="1" u="sng" spc="-5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 </a:t>
            </a:r>
            <a:r>
              <a:rPr sz="1100" b="1" i="1" u="sng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стрессового</a:t>
            </a:r>
            <a:r>
              <a:rPr sz="1100" b="1" i="1" u="sng" spc="-2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 </a:t>
            </a:r>
            <a:r>
              <a:rPr sz="1100" b="1" i="1" u="sng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расстройства</a:t>
            </a:r>
            <a:r>
              <a:rPr sz="1100" b="1" i="1" u="sng" spc="-4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 </a:t>
            </a:r>
            <a:r>
              <a:rPr sz="1100" b="1" i="1" u="sng" dirty="0">
                <a:solidFill>
                  <a:srgbClr val="3A3A4A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6</a:t>
            </a:r>
            <a:r>
              <a:rPr sz="1100" b="1" i="1" u="sng" spc="-20" dirty="0">
                <a:solidFill>
                  <a:srgbClr val="3A3A4A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 </a:t>
            </a:r>
            <a:r>
              <a:rPr sz="1100" b="1" i="1" u="sng" dirty="0">
                <a:solidFill>
                  <a:srgbClr val="3A3A4A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баллов</a:t>
            </a:r>
            <a:r>
              <a:rPr sz="1100" b="1" i="1" u="sng" spc="-25" dirty="0">
                <a:solidFill>
                  <a:srgbClr val="3A3A4A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 </a:t>
            </a:r>
            <a:r>
              <a:rPr sz="1100" b="1" i="1" u="sng" dirty="0">
                <a:solidFill>
                  <a:srgbClr val="3A3A4A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и</a:t>
            </a:r>
            <a:r>
              <a:rPr sz="1100" b="1" i="1" u="sng" spc="-25" dirty="0">
                <a:solidFill>
                  <a:srgbClr val="3A3A4A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 </a:t>
            </a:r>
            <a:r>
              <a:rPr sz="1100" b="1" i="1" u="sng" spc="-10" dirty="0">
                <a:solidFill>
                  <a:srgbClr val="3A3A4A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более…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31140" y="312801"/>
            <a:ext cx="8683625" cy="392992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17500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solidFill>
                  <a:srgbClr val="C00000"/>
                </a:solidFill>
                <a:latin typeface="Arial"/>
                <a:cs typeface="Arial"/>
              </a:rPr>
              <a:t>Шкалы</a:t>
            </a:r>
            <a:r>
              <a:rPr sz="1400" b="1" spc="-3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C00000"/>
                </a:solidFill>
                <a:latin typeface="Arial"/>
                <a:cs typeface="Arial"/>
              </a:rPr>
              <a:t>оценки,</a:t>
            </a:r>
            <a:r>
              <a:rPr sz="1400" b="1" spc="-6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C00000"/>
                </a:solidFill>
                <a:latin typeface="Arial"/>
                <a:cs typeface="Arial"/>
              </a:rPr>
              <a:t>вопросники</a:t>
            </a:r>
            <a:r>
              <a:rPr sz="1400" b="1" spc="-4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C00000"/>
                </a:solidFill>
                <a:latin typeface="Arial"/>
                <a:cs typeface="Arial"/>
              </a:rPr>
              <a:t>и</a:t>
            </a:r>
            <a:r>
              <a:rPr sz="1400" b="1" spc="-3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C00000"/>
                </a:solidFill>
                <a:latin typeface="Arial"/>
                <a:cs typeface="Arial"/>
              </a:rPr>
              <a:t>другие</a:t>
            </a:r>
            <a:r>
              <a:rPr sz="1400" b="1" spc="-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C00000"/>
                </a:solidFill>
                <a:latin typeface="Arial"/>
                <a:cs typeface="Arial"/>
              </a:rPr>
              <a:t>оценочные</a:t>
            </a:r>
            <a:r>
              <a:rPr sz="1400" b="1" spc="-4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C00000"/>
                </a:solidFill>
                <a:latin typeface="Arial"/>
                <a:cs typeface="Arial"/>
              </a:rPr>
              <a:t>инструменты</a:t>
            </a:r>
            <a:r>
              <a:rPr sz="1400" b="1" spc="1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C00000"/>
                </a:solidFill>
                <a:latin typeface="Arial"/>
                <a:cs typeface="Arial"/>
              </a:rPr>
              <a:t>состояния</a:t>
            </a:r>
            <a:r>
              <a:rPr sz="1400" b="1" spc="-3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C00000"/>
                </a:solidFill>
                <a:latin typeface="Arial"/>
                <a:cs typeface="Arial"/>
              </a:rPr>
              <a:t>пациента</a:t>
            </a:r>
            <a:r>
              <a:rPr sz="1400" b="1" spc="-3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C00000"/>
                </a:solidFill>
                <a:latin typeface="Arial"/>
                <a:cs typeface="Arial"/>
              </a:rPr>
              <a:t>с</a:t>
            </a:r>
            <a:r>
              <a:rPr sz="1400" b="1" spc="-4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20" dirty="0">
                <a:solidFill>
                  <a:srgbClr val="C00000"/>
                </a:solidFill>
                <a:latin typeface="Arial"/>
                <a:cs typeface="Arial"/>
              </a:rPr>
              <a:t>ПТСР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65"/>
              </a:spcBef>
            </a:pP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400" u="sng" spc="-10" dirty="0">
                <a:solidFill>
                  <a:srgbClr val="292934"/>
                </a:solidFill>
                <a:uFill>
                  <a:solidFill>
                    <a:srgbClr val="292934"/>
                  </a:solidFill>
                </a:uFill>
                <a:latin typeface="Microsoft Sans Serif"/>
                <a:cs typeface="Microsoft Sans Serif"/>
              </a:rPr>
              <a:t>Название</a:t>
            </a:r>
            <a:r>
              <a:rPr sz="1400" u="sng" spc="-30" dirty="0">
                <a:solidFill>
                  <a:srgbClr val="292934"/>
                </a:solidFill>
                <a:uFill>
                  <a:solidFill>
                    <a:srgbClr val="292934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400" u="sng" dirty="0">
                <a:solidFill>
                  <a:srgbClr val="292934"/>
                </a:solidFill>
                <a:uFill>
                  <a:solidFill>
                    <a:srgbClr val="292934"/>
                  </a:solidFill>
                </a:uFill>
                <a:latin typeface="Microsoft Sans Serif"/>
                <a:cs typeface="Microsoft Sans Serif"/>
              </a:rPr>
              <a:t>на</a:t>
            </a:r>
            <a:r>
              <a:rPr sz="1400" u="sng" spc="-35" dirty="0">
                <a:solidFill>
                  <a:srgbClr val="292934"/>
                </a:solidFill>
                <a:uFill>
                  <a:solidFill>
                    <a:srgbClr val="292934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400" u="sng" spc="-20" dirty="0">
                <a:solidFill>
                  <a:srgbClr val="292934"/>
                </a:solidFill>
                <a:uFill>
                  <a:solidFill>
                    <a:srgbClr val="292934"/>
                  </a:solidFill>
                </a:uFill>
                <a:latin typeface="Microsoft Sans Serif"/>
                <a:cs typeface="Microsoft Sans Serif"/>
              </a:rPr>
              <a:t>русском языке:</a:t>
            </a:r>
            <a:r>
              <a:rPr sz="1400" u="sng" spc="-25" dirty="0">
                <a:solidFill>
                  <a:srgbClr val="292934"/>
                </a:solidFill>
                <a:uFill>
                  <a:solidFill>
                    <a:srgbClr val="292934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400" b="1" u="sng">
                <a:solidFill>
                  <a:srgbClr val="292934"/>
                </a:solidFill>
                <a:uFill>
                  <a:solidFill>
                    <a:srgbClr val="292934"/>
                  </a:solidFill>
                </a:uFill>
                <a:latin typeface="Arial"/>
                <a:cs typeface="Arial"/>
              </a:rPr>
              <a:t>Опросник</a:t>
            </a:r>
            <a:r>
              <a:rPr sz="1400" b="1" u="sng" spc="-40">
                <a:solidFill>
                  <a:srgbClr val="292934"/>
                </a:solidFill>
                <a:uFill>
                  <a:solidFill>
                    <a:srgbClr val="292934"/>
                  </a:solidFill>
                </a:uFill>
                <a:latin typeface="Arial"/>
                <a:cs typeface="Arial"/>
              </a:rPr>
              <a:t> </a:t>
            </a:r>
            <a:r>
              <a:rPr lang="ru-RU" sz="1400" b="1" u="sng" spc="-40" dirty="0" smtClean="0">
                <a:solidFill>
                  <a:srgbClr val="292934"/>
                </a:solidFill>
                <a:uFill>
                  <a:solidFill>
                    <a:srgbClr val="292934"/>
                  </a:solidFill>
                </a:uFill>
                <a:latin typeface="Arial"/>
                <a:cs typeface="Arial"/>
              </a:rPr>
              <a:t> </a:t>
            </a:r>
            <a:r>
              <a:rPr sz="1400" b="1" u="sng" smtClean="0">
                <a:solidFill>
                  <a:srgbClr val="292934"/>
                </a:solidFill>
                <a:uFill>
                  <a:solidFill>
                    <a:srgbClr val="292934"/>
                  </a:solidFill>
                </a:uFill>
                <a:latin typeface="Arial"/>
                <a:cs typeface="Arial"/>
              </a:rPr>
              <a:t>на</a:t>
            </a:r>
            <a:r>
              <a:rPr sz="1400" b="1" u="sng" spc="-50" smtClean="0">
                <a:solidFill>
                  <a:srgbClr val="292934"/>
                </a:solidFill>
                <a:uFill>
                  <a:solidFill>
                    <a:srgbClr val="292934"/>
                  </a:solidFill>
                </a:uFill>
                <a:latin typeface="Arial"/>
                <a:cs typeface="Arial"/>
              </a:rPr>
              <a:t> </a:t>
            </a:r>
            <a:r>
              <a:rPr sz="1400" b="1" u="sng">
                <a:solidFill>
                  <a:srgbClr val="292934"/>
                </a:solidFill>
                <a:uFill>
                  <a:solidFill>
                    <a:srgbClr val="292934"/>
                  </a:solidFill>
                </a:uFill>
                <a:latin typeface="Arial"/>
                <a:cs typeface="Arial"/>
              </a:rPr>
              <a:t>скрининг</a:t>
            </a:r>
            <a:r>
              <a:rPr sz="1400" b="1" u="sng" spc="-40">
                <a:solidFill>
                  <a:srgbClr val="292934"/>
                </a:solidFill>
                <a:uFill>
                  <a:solidFill>
                    <a:srgbClr val="292934"/>
                  </a:solidFill>
                </a:uFill>
                <a:latin typeface="Arial"/>
                <a:cs typeface="Arial"/>
              </a:rPr>
              <a:t> </a:t>
            </a:r>
            <a:r>
              <a:rPr lang="ru-RU" sz="1400" b="1" u="sng" spc="-40" dirty="0" smtClean="0">
                <a:solidFill>
                  <a:srgbClr val="292934"/>
                </a:solidFill>
                <a:uFill>
                  <a:solidFill>
                    <a:srgbClr val="292934"/>
                  </a:solidFill>
                </a:uFill>
                <a:latin typeface="Arial"/>
                <a:cs typeface="Arial"/>
              </a:rPr>
              <a:t> </a:t>
            </a:r>
            <a:r>
              <a:rPr sz="1400" b="1" u="sng" spc="-20" smtClean="0">
                <a:solidFill>
                  <a:srgbClr val="292934"/>
                </a:solidFill>
                <a:uFill>
                  <a:solidFill>
                    <a:srgbClr val="292934"/>
                  </a:solidFill>
                </a:uFill>
                <a:latin typeface="Arial"/>
                <a:cs typeface="Arial"/>
              </a:rPr>
              <a:t>ПТСР</a:t>
            </a:r>
            <a:endParaRPr sz="1400" u="sng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solidFill>
                  <a:srgbClr val="292934"/>
                </a:solidFill>
                <a:latin typeface="Microsoft Sans Serif"/>
                <a:cs typeface="Microsoft Sans Serif"/>
              </a:rPr>
              <a:t>Оригинальное</a:t>
            </a:r>
            <a:r>
              <a:rPr sz="1400" spc="-45" dirty="0">
                <a:solidFill>
                  <a:srgbClr val="292934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292934"/>
                </a:solidFill>
                <a:latin typeface="Microsoft Sans Serif"/>
                <a:cs typeface="Microsoft Sans Serif"/>
              </a:rPr>
              <a:t>название:</a:t>
            </a:r>
            <a:r>
              <a:rPr sz="1400" spc="-55" dirty="0">
                <a:solidFill>
                  <a:srgbClr val="292934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292934"/>
                </a:solidFill>
                <a:latin typeface="Microsoft Sans Serif"/>
                <a:cs typeface="Microsoft Sans Serif"/>
              </a:rPr>
              <a:t>Trauma</a:t>
            </a:r>
            <a:r>
              <a:rPr sz="1400" spc="-35" dirty="0">
                <a:solidFill>
                  <a:srgbClr val="292934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292934"/>
                </a:solidFill>
                <a:latin typeface="Microsoft Sans Serif"/>
                <a:cs typeface="Microsoft Sans Serif"/>
              </a:rPr>
              <a:t>Screening</a:t>
            </a:r>
            <a:r>
              <a:rPr sz="1400" spc="-50" dirty="0">
                <a:solidFill>
                  <a:srgbClr val="292934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292934"/>
                </a:solidFill>
                <a:latin typeface="Microsoft Sans Serif"/>
                <a:cs typeface="Microsoft Sans Serif"/>
              </a:rPr>
              <a:t>Questionnaire</a:t>
            </a:r>
            <a:r>
              <a:rPr sz="1400" spc="-45" dirty="0">
                <a:solidFill>
                  <a:srgbClr val="292934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292934"/>
                </a:solidFill>
                <a:latin typeface="Microsoft Sans Serif"/>
                <a:cs typeface="Microsoft Sans Serif"/>
              </a:rPr>
              <a:t>(Brewin</a:t>
            </a:r>
            <a:r>
              <a:rPr sz="1400" spc="-15" dirty="0">
                <a:solidFill>
                  <a:srgbClr val="292934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292934"/>
                </a:solidFill>
                <a:latin typeface="Microsoft Sans Serif"/>
                <a:cs typeface="Microsoft Sans Serif"/>
              </a:rPr>
              <a:t>C.</a:t>
            </a:r>
            <a:r>
              <a:rPr sz="1400" spc="-5" dirty="0">
                <a:solidFill>
                  <a:srgbClr val="292934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292934"/>
                </a:solidFill>
                <a:latin typeface="Microsoft Sans Serif"/>
                <a:cs typeface="Microsoft Sans Serif"/>
              </a:rPr>
              <a:t>et</a:t>
            </a:r>
            <a:r>
              <a:rPr sz="1400" spc="-20" dirty="0">
                <a:solidFill>
                  <a:srgbClr val="292934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292934"/>
                </a:solidFill>
                <a:latin typeface="Microsoft Sans Serif"/>
                <a:cs typeface="Microsoft Sans Serif"/>
              </a:rPr>
              <a:t>al.,</a:t>
            </a:r>
            <a:r>
              <a:rPr sz="1400" spc="-20" dirty="0">
                <a:solidFill>
                  <a:srgbClr val="292934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292934"/>
                </a:solidFill>
                <a:latin typeface="Microsoft Sans Serif"/>
                <a:cs typeface="Microsoft Sans Serif"/>
              </a:rPr>
              <a:t>2002)</a:t>
            </a:r>
            <a:endParaRPr sz="14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sz="1400" spc="-10" dirty="0">
                <a:solidFill>
                  <a:srgbClr val="292934"/>
                </a:solidFill>
                <a:latin typeface="Microsoft Sans Serif"/>
                <a:cs typeface="Microsoft Sans Serif"/>
              </a:rPr>
              <a:t>Источник:</a:t>
            </a:r>
            <a:endParaRPr sz="1400">
              <a:latin typeface="Microsoft Sans Serif"/>
              <a:cs typeface="Microsoft Sans Serif"/>
            </a:endParaRPr>
          </a:p>
          <a:p>
            <a:pPr marL="355600" marR="5715" indent="-342900" algn="just">
              <a:lnSpc>
                <a:spcPct val="100000"/>
              </a:lnSpc>
              <a:buAutoNum type="arabicPeriod"/>
              <a:tabLst>
                <a:tab pos="355600" algn="l"/>
              </a:tabLst>
            </a:pPr>
            <a:r>
              <a:rPr sz="1400" dirty="0">
                <a:solidFill>
                  <a:srgbClr val="292934"/>
                </a:solidFill>
                <a:latin typeface="Microsoft Sans Serif"/>
                <a:cs typeface="Microsoft Sans Serif"/>
              </a:rPr>
              <a:t>Brewin,</a:t>
            </a:r>
            <a:r>
              <a:rPr sz="1400" spc="140" dirty="0">
                <a:solidFill>
                  <a:srgbClr val="292934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292934"/>
                </a:solidFill>
                <a:latin typeface="Microsoft Sans Serif"/>
                <a:cs typeface="Microsoft Sans Serif"/>
              </a:rPr>
              <a:t>C.</a:t>
            </a:r>
            <a:r>
              <a:rPr sz="1400" spc="130" dirty="0">
                <a:solidFill>
                  <a:srgbClr val="292934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292934"/>
                </a:solidFill>
                <a:latin typeface="Microsoft Sans Serif"/>
                <a:cs typeface="Microsoft Sans Serif"/>
              </a:rPr>
              <a:t>R.,</a:t>
            </a:r>
            <a:r>
              <a:rPr sz="1400" spc="130" dirty="0">
                <a:solidFill>
                  <a:srgbClr val="292934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292934"/>
                </a:solidFill>
                <a:latin typeface="Microsoft Sans Serif"/>
                <a:cs typeface="Microsoft Sans Serif"/>
              </a:rPr>
              <a:t>Rose,</a:t>
            </a:r>
            <a:r>
              <a:rPr sz="1400" spc="130" dirty="0">
                <a:solidFill>
                  <a:srgbClr val="292934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292934"/>
                </a:solidFill>
                <a:latin typeface="Microsoft Sans Serif"/>
                <a:cs typeface="Microsoft Sans Serif"/>
              </a:rPr>
              <a:t>S.,</a:t>
            </a:r>
            <a:r>
              <a:rPr sz="1400" spc="135" dirty="0">
                <a:solidFill>
                  <a:srgbClr val="292934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292934"/>
                </a:solidFill>
                <a:latin typeface="Microsoft Sans Serif"/>
                <a:cs typeface="Microsoft Sans Serif"/>
              </a:rPr>
              <a:t>Andrews,</a:t>
            </a:r>
            <a:r>
              <a:rPr sz="1400" spc="130" dirty="0">
                <a:solidFill>
                  <a:srgbClr val="292934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292934"/>
                </a:solidFill>
                <a:latin typeface="Microsoft Sans Serif"/>
                <a:cs typeface="Microsoft Sans Serif"/>
              </a:rPr>
              <a:t>B.,</a:t>
            </a:r>
            <a:r>
              <a:rPr sz="1400" spc="130" dirty="0">
                <a:solidFill>
                  <a:srgbClr val="292934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292934"/>
                </a:solidFill>
                <a:latin typeface="Microsoft Sans Serif"/>
                <a:cs typeface="Microsoft Sans Serif"/>
              </a:rPr>
              <a:t>Green,</a:t>
            </a:r>
            <a:r>
              <a:rPr sz="1400" spc="130" dirty="0">
                <a:solidFill>
                  <a:srgbClr val="292934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292934"/>
                </a:solidFill>
                <a:latin typeface="Microsoft Sans Serif"/>
                <a:cs typeface="Microsoft Sans Serif"/>
              </a:rPr>
              <a:t>J.,</a:t>
            </a:r>
            <a:r>
              <a:rPr sz="1400" spc="130" dirty="0">
                <a:solidFill>
                  <a:srgbClr val="292934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292934"/>
                </a:solidFill>
                <a:latin typeface="Microsoft Sans Serif"/>
                <a:cs typeface="Microsoft Sans Serif"/>
              </a:rPr>
              <a:t>Tata</a:t>
            </a:r>
            <a:r>
              <a:rPr sz="1400" spc="120" dirty="0">
                <a:solidFill>
                  <a:srgbClr val="292934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292934"/>
                </a:solidFill>
                <a:latin typeface="Microsoft Sans Serif"/>
                <a:cs typeface="Microsoft Sans Serif"/>
              </a:rPr>
              <a:t>P.,</a:t>
            </a:r>
            <a:r>
              <a:rPr sz="1400" spc="130" dirty="0">
                <a:solidFill>
                  <a:srgbClr val="292934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292934"/>
                </a:solidFill>
                <a:latin typeface="Microsoft Sans Serif"/>
                <a:cs typeface="Microsoft Sans Serif"/>
              </a:rPr>
              <a:t>Mc</a:t>
            </a:r>
            <a:r>
              <a:rPr sz="1400" spc="130" dirty="0">
                <a:solidFill>
                  <a:srgbClr val="292934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292934"/>
                </a:solidFill>
                <a:latin typeface="Microsoft Sans Serif"/>
                <a:cs typeface="Microsoft Sans Serif"/>
              </a:rPr>
              <a:t>Evedy,</a:t>
            </a:r>
            <a:r>
              <a:rPr sz="1400" spc="145" dirty="0">
                <a:solidFill>
                  <a:srgbClr val="292934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292934"/>
                </a:solidFill>
                <a:latin typeface="Microsoft Sans Serif"/>
                <a:cs typeface="Microsoft Sans Serif"/>
              </a:rPr>
              <a:t>C.,</a:t>
            </a:r>
            <a:r>
              <a:rPr sz="1400" spc="114" dirty="0">
                <a:solidFill>
                  <a:srgbClr val="292934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292934"/>
                </a:solidFill>
                <a:latin typeface="Microsoft Sans Serif"/>
                <a:cs typeface="Microsoft Sans Serif"/>
              </a:rPr>
              <a:t>Turne,</a:t>
            </a:r>
            <a:r>
              <a:rPr sz="1400" spc="130" dirty="0">
                <a:solidFill>
                  <a:srgbClr val="292934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292934"/>
                </a:solidFill>
                <a:latin typeface="Microsoft Sans Serif"/>
                <a:cs typeface="Microsoft Sans Serif"/>
              </a:rPr>
              <a:t>S.,</a:t>
            </a:r>
            <a:r>
              <a:rPr sz="1400" spc="135" dirty="0">
                <a:solidFill>
                  <a:srgbClr val="292934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292934"/>
                </a:solidFill>
                <a:latin typeface="Microsoft Sans Serif"/>
                <a:cs typeface="Microsoft Sans Serif"/>
              </a:rPr>
              <a:t>and</a:t>
            </a:r>
            <a:r>
              <a:rPr sz="1400" spc="125" dirty="0">
                <a:solidFill>
                  <a:srgbClr val="292934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292934"/>
                </a:solidFill>
                <a:latin typeface="Microsoft Sans Serif"/>
                <a:cs typeface="Microsoft Sans Serif"/>
              </a:rPr>
              <a:t>Foa</a:t>
            </a:r>
            <a:r>
              <a:rPr sz="1400" spc="120" dirty="0">
                <a:solidFill>
                  <a:srgbClr val="292934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292934"/>
                </a:solidFill>
                <a:latin typeface="Microsoft Sans Serif"/>
                <a:cs typeface="Microsoft Sans Serif"/>
              </a:rPr>
              <a:t>E.</a:t>
            </a:r>
            <a:r>
              <a:rPr sz="1400" spc="130" dirty="0">
                <a:solidFill>
                  <a:srgbClr val="292934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292934"/>
                </a:solidFill>
                <a:latin typeface="Microsoft Sans Serif"/>
                <a:cs typeface="Microsoft Sans Serif"/>
              </a:rPr>
              <a:t>B.</a:t>
            </a:r>
            <a:r>
              <a:rPr sz="1400" spc="130" dirty="0">
                <a:solidFill>
                  <a:srgbClr val="292934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292934"/>
                </a:solidFill>
                <a:latin typeface="Microsoft Sans Serif"/>
                <a:cs typeface="Microsoft Sans Serif"/>
              </a:rPr>
              <a:t>Brief </a:t>
            </a:r>
            <a:r>
              <a:rPr sz="1400" dirty="0">
                <a:solidFill>
                  <a:srgbClr val="292934"/>
                </a:solidFill>
                <a:latin typeface="Microsoft Sans Serif"/>
                <a:cs typeface="Microsoft Sans Serif"/>
              </a:rPr>
              <a:t>screening</a:t>
            </a:r>
            <a:r>
              <a:rPr sz="1400" spc="180" dirty="0">
                <a:solidFill>
                  <a:srgbClr val="292934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292934"/>
                </a:solidFill>
                <a:latin typeface="Microsoft Sans Serif"/>
                <a:cs typeface="Microsoft Sans Serif"/>
              </a:rPr>
              <a:t>instrument</a:t>
            </a:r>
            <a:r>
              <a:rPr sz="1400" spc="170" dirty="0">
                <a:solidFill>
                  <a:srgbClr val="292934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292934"/>
                </a:solidFill>
                <a:latin typeface="Microsoft Sans Serif"/>
                <a:cs typeface="Microsoft Sans Serif"/>
              </a:rPr>
              <a:t>for</a:t>
            </a:r>
            <a:r>
              <a:rPr sz="1400" spc="165" dirty="0">
                <a:solidFill>
                  <a:srgbClr val="292934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292934"/>
                </a:solidFill>
                <a:latin typeface="Microsoft Sans Serif"/>
                <a:cs typeface="Microsoft Sans Serif"/>
              </a:rPr>
              <a:t>post-</a:t>
            </a:r>
            <a:r>
              <a:rPr sz="1400" dirty="0">
                <a:solidFill>
                  <a:srgbClr val="292934"/>
                </a:solidFill>
                <a:latin typeface="Microsoft Sans Serif"/>
                <a:cs typeface="Microsoft Sans Serif"/>
              </a:rPr>
              <a:t>traumatic</a:t>
            </a:r>
            <a:r>
              <a:rPr sz="1400" spc="175" dirty="0">
                <a:solidFill>
                  <a:srgbClr val="292934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292934"/>
                </a:solidFill>
                <a:latin typeface="Microsoft Sans Serif"/>
                <a:cs typeface="Microsoft Sans Serif"/>
              </a:rPr>
              <a:t>stress</a:t>
            </a:r>
            <a:r>
              <a:rPr sz="1400" spc="185" dirty="0">
                <a:solidFill>
                  <a:srgbClr val="292934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292934"/>
                </a:solidFill>
                <a:latin typeface="Microsoft Sans Serif"/>
                <a:cs typeface="Microsoft Sans Serif"/>
              </a:rPr>
              <a:t>disorder.</a:t>
            </a:r>
            <a:r>
              <a:rPr sz="1400" spc="170" dirty="0">
                <a:solidFill>
                  <a:srgbClr val="292934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292934"/>
                </a:solidFill>
                <a:latin typeface="Microsoft Sans Serif"/>
                <a:cs typeface="Microsoft Sans Serif"/>
              </a:rPr>
              <a:t>/The</a:t>
            </a:r>
            <a:r>
              <a:rPr sz="1400" spc="175" dirty="0">
                <a:solidFill>
                  <a:srgbClr val="292934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292934"/>
                </a:solidFill>
                <a:latin typeface="Microsoft Sans Serif"/>
                <a:cs typeface="Microsoft Sans Serif"/>
              </a:rPr>
              <a:t>British</a:t>
            </a:r>
            <a:r>
              <a:rPr sz="1400" spc="165" dirty="0">
                <a:solidFill>
                  <a:srgbClr val="292934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292934"/>
                </a:solidFill>
                <a:latin typeface="Microsoft Sans Serif"/>
                <a:cs typeface="Microsoft Sans Serif"/>
              </a:rPr>
              <a:t>Journal</a:t>
            </a:r>
            <a:r>
              <a:rPr sz="1400" spc="165" dirty="0">
                <a:solidFill>
                  <a:srgbClr val="292934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292934"/>
                </a:solidFill>
                <a:latin typeface="Microsoft Sans Serif"/>
                <a:cs typeface="Microsoft Sans Serif"/>
              </a:rPr>
              <a:t>of</a:t>
            </a:r>
            <a:r>
              <a:rPr sz="1400" spc="170" dirty="0">
                <a:solidFill>
                  <a:srgbClr val="292934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292934"/>
                </a:solidFill>
                <a:latin typeface="Microsoft Sans Serif"/>
                <a:cs typeface="Microsoft Sans Serif"/>
              </a:rPr>
              <a:t>Psychiatry.</a:t>
            </a:r>
            <a:r>
              <a:rPr sz="1400" spc="180" dirty="0">
                <a:solidFill>
                  <a:srgbClr val="292934"/>
                </a:solidFill>
                <a:latin typeface="Microsoft Sans Serif"/>
                <a:cs typeface="Microsoft Sans Serif"/>
              </a:rPr>
              <a:t> </a:t>
            </a:r>
            <a:r>
              <a:rPr sz="1400" spc="365" dirty="0">
                <a:solidFill>
                  <a:srgbClr val="292934"/>
                </a:solidFill>
                <a:latin typeface="Microsoft Sans Serif"/>
                <a:cs typeface="Microsoft Sans Serif"/>
              </a:rPr>
              <a:t>–</a:t>
            </a:r>
            <a:r>
              <a:rPr sz="1400" spc="165" dirty="0">
                <a:solidFill>
                  <a:srgbClr val="292934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292934"/>
                </a:solidFill>
                <a:latin typeface="Microsoft Sans Serif"/>
                <a:cs typeface="Microsoft Sans Serif"/>
              </a:rPr>
              <a:t>2002</a:t>
            </a:r>
            <a:r>
              <a:rPr sz="1400" spc="165" dirty="0">
                <a:solidFill>
                  <a:srgbClr val="292934"/>
                </a:solidFill>
                <a:latin typeface="Microsoft Sans Serif"/>
                <a:cs typeface="Microsoft Sans Serif"/>
              </a:rPr>
              <a:t> </a:t>
            </a:r>
            <a:r>
              <a:rPr sz="1400" spc="365" dirty="0">
                <a:solidFill>
                  <a:srgbClr val="292934"/>
                </a:solidFill>
                <a:latin typeface="Microsoft Sans Serif"/>
                <a:cs typeface="Microsoft Sans Serif"/>
              </a:rPr>
              <a:t>–</a:t>
            </a:r>
            <a:r>
              <a:rPr sz="1400" spc="175" dirty="0">
                <a:solidFill>
                  <a:srgbClr val="292934"/>
                </a:solidFill>
                <a:latin typeface="Microsoft Sans Serif"/>
                <a:cs typeface="Microsoft Sans Serif"/>
              </a:rPr>
              <a:t> </a:t>
            </a:r>
            <a:r>
              <a:rPr sz="1400" spc="-25" dirty="0">
                <a:solidFill>
                  <a:srgbClr val="292934"/>
                </a:solidFill>
                <a:latin typeface="Microsoft Sans Serif"/>
                <a:cs typeface="Microsoft Sans Serif"/>
              </a:rPr>
              <a:t>V. </a:t>
            </a:r>
            <a:r>
              <a:rPr sz="1400" dirty="0">
                <a:solidFill>
                  <a:srgbClr val="292934"/>
                </a:solidFill>
                <a:latin typeface="Microsoft Sans Serif"/>
                <a:cs typeface="Microsoft Sans Serif"/>
              </a:rPr>
              <a:t>181,</a:t>
            </a:r>
            <a:r>
              <a:rPr sz="1400" spc="15" dirty="0">
                <a:solidFill>
                  <a:srgbClr val="292934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292934"/>
                </a:solidFill>
                <a:latin typeface="Microsoft Sans Serif"/>
                <a:cs typeface="Microsoft Sans Serif"/>
              </a:rPr>
              <a:t>№3.</a:t>
            </a:r>
            <a:r>
              <a:rPr sz="1400" spc="15" dirty="0">
                <a:solidFill>
                  <a:srgbClr val="292934"/>
                </a:solidFill>
                <a:latin typeface="Microsoft Sans Serif"/>
                <a:cs typeface="Microsoft Sans Serif"/>
              </a:rPr>
              <a:t> </a:t>
            </a:r>
            <a:r>
              <a:rPr sz="1400" spc="365" dirty="0">
                <a:solidFill>
                  <a:srgbClr val="292934"/>
                </a:solidFill>
                <a:latin typeface="Microsoft Sans Serif"/>
                <a:cs typeface="Microsoft Sans Serif"/>
              </a:rPr>
              <a:t>–</a:t>
            </a:r>
            <a:r>
              <a:rPr sz="1400" spc="35" dirty="0">
                <a:solidFill>
                  <a:srgbClr val="292934"/>
                </a:solidFill>
                <a:latin typeface="Microsoft Sans Serif"/>
                <a:cs typeface="Microsoft Sans Serif"/>
              </a:rPr>
              <a:t> </a:t>
            </a:r>
            <a:r>
              <a:rPr sz="1400" spc="-90" dirty="0">
                <a:solidFill>
                  <a:srgbClr val="292934"/>
                </a:solidFill>
                <a:latin typeface="Microsoft Sans Serif"/>
                <a:cs typeface="Microsoft Sans Serif"/>
              </a:rPr>
              <a:t>P.</a:t>
            </a:r>
            <a:r>
              <a:rPr sz="1400" spc="45" dirty="0">
                <a:solidFill>
                  <a:srgbClr val="292934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292934"/>
                </a:solidFill>
                <a:latin typeface="Microsoft Sans Serif"/>
                <a:cs typeface="Microsoft Sans Serif"/>
              </a:rPr>
              <a:t>158-</a:t>
            </a:r>
            <a:r>
              <a:rPr sz="1400" spc="-20" dirty="0">
                <a:solidFill>
                  <a:srgbClr val="292934"/>
                </a:solidFill>
                <a:latin typeface="Microsoft Sans Serif"/>
                <a:cs typeface="Microsoft Sans Serif"/>
              </a:rPr>
              <a:t>162.</a:t>
            </a:r>
            <a:endParaRPr sz="1400">
              <a:latin typeface="Microsoft Sans Serif"/>
              <a:cs typeface="Microsoft Sans Serif"/>
            </a:endParaRPr>
          </a:p>
          <a:p>
            <a:pPr marL="356235" indent="-343535" algn="just">
              <a:lnSpc>
                <a:spcPct val="100000"/>
              </a:lnSpc>
              <a:spcBef>
                <a:spcPts val="5"/>
              </a:spcBef>
              <a:buClr>
                <a:srgbClr val="292934"/>
              </a:buClr>
              <a:buAutoNum type="arabicPeriod"/>
              <a:tabLst>
                <a:tab pos="356235" algn="l"/>
              </a:tabLst>
            </a:pPr>
            <a:r>
              <a:rPr sz="14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2"/>
              </a:rPr>
              <a:t>https://psy.su/content/files/6016.pdf</a:t>
            </a:r>
            <a:endParaRPr sz="14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90"/>
              </a:spcBef>
            </a:pPr>
            <a:endParaRPr sz="1400">
              <a:latin typeface="Microsoft Sans Serif"/>
              <a:cs typeface="Microsoft Sans Serif"/>
            </a:endParaRPr>
          </a:p>
          <a:p>
            <a:pPr marL="12700" marR="5080" algn="just">
              <a:lnSpc>
                <a:spcPct val="100000"/>
              </a:lnSpc>
              <a:spcBef>
                <a:spcPts val="5"/>
              </a:spcBef>
            </a:pPr>
            <a:r>
              <a:rPr sz="1400" u="sng" dirty="0">
                <a:solidFill>
                  <a:srgbClr val="292934"/>
                </a:solidFill>
                <a:uFill>
                  <a:solidFill>
                    <a:srgbClr val="292934"/>
                  </a:solidFill>
                </a:uFill>
                <a:latin typeface="Microsoft Sans Serif"/>
                <a:cs typeface="Microsoft Sans Serif"/>
              </a:rPr>
              <a:t>Назначение:</a:t>
            </a:r>
            <a:r>
              <a:rPr sz="1400" u="sng" spc="175" dirty="0">
                <a:solidFill>
                  <a:srgbClr val="292934"/>
                </a:solidFill>
                <a:uFill>
                  <a:solidFill>
                    <a:srgbClr val="292934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Arial"/>
                <a:cs typeface="Arial"/>
              </a:rPr>
              <a:t>определяет</a:t>
            </a:r>
            <a:r>
              <a:rPr sz="1400" b="1" i="1" spc="16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Arial"/>
                <a:cs typeface="Arial"/>
              </a:rPr>
              <a:t>тяжесть</a:t>
            </a:r>
            <a:r>
              <a:rPr sz="1400" b="1" i="1" spc="15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Arial"/>
                <a:cs typeface="Arial"/>
              </a:rPr>
              <a:t>клинических</a:t>
            </a:r>
            <a:r>
              <a:rPr sz="1400" b="1" i="1" spc="15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Arial"/>
                <a:cs typeface="Arial"/>
              </a:rPr>
              <a:t>проявлений,</a:t>
            </a:r>
            <a:r>
              <a:rPr sz="1400" b="1" i="1" spc="16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Arial"/>
                <a:cs typeface="Arial"/>
              </a:rPr>
              <a:t>течение</a:t>
            </a:r>
            <a:r>
              <a:rPr sz="1400" b="1" i="1" spc="14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Arial"/>
                <a:cs typeface="Arial"/>
              </a:rPr>
              <a:t>заболевания,</a:t>
            </a:r>
            <a:r>
              <a:rPr sz="1400" b="1" i="1" spc="15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i="1" spc="-10" dirty="0">
                <a:solidFill>
                  <a:srgbClr val="C00000"/>
                </a:solidFill>
                <a:latin typeface="Arial"/>
                <a:cs typeface="Arial"/>
              </a:rPr>
              <a:t>основную </a:t>
            </a:r>
            <a:r>
              <a:rPr sz="1400" b="1" i="1" dirty="0">
                <a:solidFill>
                  <a:srgbClr val="C00000"/>
                </a:solidFill>
                <a:latin typeface="Arial"/>
                <a:cs typeface="Arial"/>
              </a:rPr>
              <a:t>психопатологическую</a:t>
            </a:r>
            <a:r>
              <a:rPr sz="1400" b="1" i="1" spc="26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Arial"/>
                <a:cs typeface="Arial"/>
              </a:rPr>
              <a:t>симптоматику,</a:t>
            </a:r>
            <a:r>
              <a:rPr sz="1400" b="1" i="1" spc="254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Arial"/>
                <a:cs typeface="Arial"/>
              </a:rPr>
              <a:t>уточнить</a:t>
            </a:r>
            <a:r>
              <a:rPr sz="1400" b="1" i="1" spc="26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Arial"/>
                <a:cs typeface="Arial"/>
              </a:rPr>
              <a:t>основные</a:t>
            </a:r>
            <a:r>
              <a:rPr sz="1400" b="1" i="1" spc="26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Arial"/>
                <a:cs typeface="Arial"/>
              </a:rPr>
              <a:t>кластеры</a:t>
            </a:r>
            <a:r>
              <a:rPr sz="1400" b="1" i="1" spc="27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Arial"/>
                <a:cs typeface="Arial"/>
              </a:rPr>
              <a:t>типичных</a:t>
            </a:r>
            <a:r>
              <a:rPr sz="1400" b="1" i="1" spc="26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Arial"/>
                <a:cs typeface="Arial"/>
              </a:rPr>
              <a:t>для</a:t>
            </a:r>
            <a:r>
              <a:rPr sz="1400" b="1" i="1" spc="26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i="1" spc="-20" dirty="0">
                <a:solidFill>
                  <a:srgbClr val="C00000"/>
                </a:solidFill>
                <a:latin typeface="Arial"/>
                <a:cs typeface="Arial"/>
              </a:rPr>
              <a:t>ПТСР </a:t>
            </a:r>
            <a:r>
              <a:rPr sz="1400" b="1" i="1" spc="-10" dirty="0">
                <a:solidFill>
                  <a:srgbClr val="C00000"/>
                </a:solidFill>
                <a:latin typeface="Arial"/>
                <a:cs typeface="Arial"/>
              </a:rPr>
              <a:t>симптомов.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1400">
              <a:latin typeface="Arial"/>
              <a:cs typeface="Arial"/>
            </a:endParaRPr>
          </a:p>
          <a:p>
            <a:pPr marL="12700" marR="5080" algn="just">
              <a:lnSpc>
                <a:spcPct val="100000"/>
              </a:lnSpc>
            </a:pPr>
            <a:r>
              <a:rPr sz="1400" dirty="0">
                <a:solidFill>
                  <a:srgbClr val="292934"/>
                </a:solidFill>
                <a:latin typeface="Microsoft Sans Serif"/>
                <a:cs typeface="Microsoft Sans Serif"/>
              </a:rPr>
              <a:t>Опросник</a:t>
            </a:r>
            <a:r>
              <a:rPr sz="1400" spc="229" dirty="0">
                <a:solidFill>
                  <a:srgbClr val="292934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292934"/>
                </a:solidFill>
                <a:latin typeface="Microsoft Sans Serif"/>
                <a:cs typeface="Microsoft Sans Serif"/>
              </a:rPr>
              <a:t>на</a:t>
            </a:r>
            <a:r>
              <a:rPr sz="1400" spc="220" dirty="0">
                <a:solidFill>
                  <a:srgbClr val="292934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292934"/>
                </a:solidFill>
                <a:latin typeface="Microsoft Sans Serif"/>
                <a:cs typeface="Microsoft Sans Serif"/>
              </a:rPr>
              <a:t>скрининг</a:t>
            </a:r>
            <a:r>
              <a:rPr sz="1400" spc="235" dirty="0">
                <a:solidFill>
                  <a:srgbClr val="292934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292934"/>
                </a:solidFill>
                <a:latin typeface="Microsoft Sans Serif"/>
                <a:cs typeface="Microsoft Sans Serif"/>
              </a:rPr>
              <a:t>ПТСР</a:t>
            </a:r>
            <a:r>
              <a:rPr sz="1400" spc="229" dirty="0">
                <a:solidFill>
                  <a:srgbClr val="292934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292934"/>
                </a:solidFill>
                <a:latin typeface="Microsoft Sans Serif"/>
                <a:cs typeface="Microsoft Sans Serif"/>
              </a:rPr>
              <a:t>(Trauma</a:t>
            </a:r>
            <a:r>
              <a:rPr sz="1400" spc="229" dirty="0">
                <a:solidFill>
                  <a:srgbClr val="292934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292934"/>
                </a:solidFill>
                <a:latin typeface="Microsoft Sans Serif"/>
                <a:cs typeface="Microsoft Sans Serif"/>
              </a:rPr>
              <a:t>Screening</a:t>
            </a:r>
            <a:r>
              <a:rPr sz="1400" spc="240" dirty="0">
                <a:solidFill>
                  <a:srgbClr val="292934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292934"/>
                </a:solidFill>
                <a:latin typeface="Microsoft Sans Serif"/>
                <a:cs typeface="Microsoft Sans Serif"/>
              </a:rPr>
              <a:t>Questionnaire)</a:t>
            </a:r>
            <a:r>
              <a:rPr sz="1400" spc="220" dirty="0">
                <a:solidFill>
                  <a:srgbClr val="292934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292934"/>
                </a:solidFill>
                <a:latin typeface="Microsoft Sans Serif"/>
                <a:cs typeface="Microsoft Sans Serif"/>
              </a:rPr>
              <a:t>-</a:t>
            </a:r>
            <a:r>
              <a:rPr sz="1400" spc="240" dirty="0">
                <a:solidFill>
                  <a:srgbClr val="292934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292934"/>
                </a:solidFill>
                <a:latin typeface="Microsoft Sans Serif"/>
                <a:cs typeface="Microsoft Sans Serif"/>
              </a:rPr>
              <a:t>краткий</a:t>
            </a:r>
            <a:r>
              <a:rPr sz="1400" spc="225" dirty="0">
                <a:solidFill>
                  <a:srgbClr val="292934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292934"/>
                </a:solidFill>
                <a:latin typeface="Microsoft Sans Serif"/>
                <a:cs typeface="Microsoft Sans Serif"/>
              </a:rPr>
              <a:t>опросник,</a:t>
            </a:r>
            <a:r>
              <a:rPr sz="1400" spc="235" dirty="0">
                <a:solidFill>
                  <a:srgbClr val="292934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292934"/>
                </a:solidFill>
                <a:latin typeface="Microsoft Sans Serif"/>
                <a:cs typeface="Microsoft Sans Serif"/>
              </a:rPr>
              <a:t>состоящий</a:t>
            </a:r>
            <a:r>
              <a:rPr sz="1400" spc="240" dirty="0">
                <a:solidFill>
                  <a:srgbClr val="292934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292934"/>
                </a:solidFill>
                <a:latin typeface="Microsoft Sans Serif"/>
                <a:cs typeface="Microsoft Sans Serif"/>
              </a:rPr>
              <a:t>из</a:t>
            </a:r>
            <a:r>
              <a:rPr sz="1400" spc="240" dirty="0">
                <a:solidFill>
                  <a:srgbClr val="292934"/>
                </a:solidFill>
                <a:latin typeface="Microsoft Sans Serif"/>
                <a:cs typeface="Microsoft Sans Serif"/>
              </a:rPr>
              <a:t> </a:t>
            </a:r>
            <a:r>
              <a:rPr sz="1400" spc="-25" dirty="0">
                <a:solidFill>
                  <a:srgbClr val="292934"/>
                </a:solidFill>
                <a:latin typeface="Microsoft Sans Serif"/>
                <a:cs typeface="Microsoft Sans Serif"/>
              </a:rPr>
              <a:t>10 </a:t>
            </a:r>
            <a:r>
              <a:rPr sz="1400" dirty="0">
                <a:solidFill>
                  <a:srgbClr val="292934"/>
                </a:solidFill>
                <a:latin typeface="Microsoft Sans Serif"/>
                <a:cs typeface="Microsoft Sans Serif"/>
              </a:rPr>
              <a:t>вопросов,</a:t>
            </a:r>
            <a:r>
              <a:rPr sz="1400" spc="-10" dirty="0">
                <a:solidFill>
                  <a:srgbClr val="292934"/>
                </a:solidFill>
                <a:latin typeface="Microsoft Sans Serif"/>
                <a:cs typeface="Microsoft Sans Serif"/>
              </a:rPr>
              <a:t> отражающих</a:t>
            </a:r>
            <a:r>
              <a:rPr sz="1400" spc="-25" dirty="0">
                <a:solidFill>
                  <a:srgbClr val="292934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292934"/>
                </a:solidFill>
                <a:latin typeface="Microsoft Sans Serif"/>
                <a:cs typeface="Microsoft Sans Serif"/>
              </a:rPr>
              <a:t>симптомы</a:t>
            </a:r>
            <a:r>
              <a:rPr sz="1400" spc="-10" dirty="0">
                <a:solidFill>
                  <a:srgbClr val="292934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292934"/>
                </a:solidFill>
                <a:latin typeface="Microsoft Sans Serif"/>
                <a:cs typeface="Microsoft Sans Serif"/>
              </a:rPr>
              <a:t>вторжения</a:t>
            </a:r>
            <a:r>
              <a:rPr sz="1400" spc="-15" dirty="0">
                <a:solidFill>
                  <a:srgbClr val="292934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292934"/>
                </a:solidFill>
                <a:latin typeface="Microsoft Sans Serif"/>
                <a:cs typeface="Microsoft Sans Serif"/>
              </a:rPr>
              <a:t>и</a:t>
            </a:r>
            <a:r>
              <a:rPr sz="1400" spc="-15" dirty="0">
                <a:solidFill>
                  <a:srgbClr val="292934"/>
                </a:solidFill>
                <a:latin typeface="Microsoft Sans Serif"/>
                <a:cs typeface="Microsoft Sans Serif"/>
              </a:rPr>
              <a:t> </a:t>
            </a:r>
            <a:r>
              <a:rPr sz="1400" spc="-20" dirty="0">
                <a:solidFill>
                  <a:srgbClr val="292934"/>
                </a:solidFill>
                <a:latin typeface="Microsoft Sans Serif"/>
                <a:cs typeface="Microsoft Sans Serif"/>
              </a:rPr>
              <a:t>физиологического</a:t>
            </a:r>
            <a:r>
              <a:rPr sz="1400" spc="-5" dirty="0">
                <a:solidFill>
                  <a:srgbClr val="292934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292934"/>
                </a:solidFill>
                <a:latin typeface="Microsoft Sans Serif"/>
                <a:cs typeface="Microsoft Sans Serif"/>
              </a:rPr>
              <a:t>возбуждения,</a:t>
            </a:r>
            <a:r>
              <a:rPr sz="1400" spc="-5" dirty="0">
                <a:solidFill>
                  <a:srgbClr val="292934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292934"/>
                </a:solidFill>
                <a:latin typeface="Microsoft Sans Serif"/>
                <a:cs typeface="Microsoft Sans Serif"/>
              </a:rPr>
              <a:t>позволяющий</a:t>
            </a:r>
            <a:r>
              <a:rPr sz="1400" spc="-15" dirty="0">
                <a:solidFill>
                  <a:srgbClr val="292934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292934"/>
                </a:solidFill>
                <a:latin typeface="Microsoft Sans Serif"/>
                <a:cs typeface="Microsoft Sans Serif"/>
              </a:rPr>
              <a:t>провести </a:t>
            </a:r>
            <a:r>
              <a:rPr sz="1400" dirty="0">
                <a:solidFill>
                  <a:srgbClr val="292934"/>
                </a:solidFill>
                <a:latin typeface="Microsoft Sans Serif"/>
                <a:cs typeface="Microsoft Sans Serif"/>
              </a:rPr>
              <a:t>скрининг</a:t>
            </a:r>
            <a:r>
              <a:rPr sz="1400" spc="-30" dirty="0">
                <a:solidFill>
                  <a:srgbClr val="292934"/>
                </a:solidFill>
                <a:latin typeface="Microsoft Sans Serif"/>
                <a:cs typeface="Microsoft Sans Serif"/>
              </a:rPr>
              <a:t> </a:t>
            </a:r>
            <a:r>
              <a:rPr sz="1400" spc="-35" dirty="0">
                <a:solidFill>
                  <a:srgbClr val="292934"/>
                </a:solidFill>
                <a:latin typeface="Microsoft Sans Serif"/>
                <a:cs typeface="Microsoft Sans Serif"/>
              </a:rPr>
              <a:t>ПТСР,</a:t>
            </a:r>
            <a:r>
              <a:rPr sz="1400" spc="-40" dirty="0">
                <a:solidFill>
                  <a:srgbClr val="292934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292934"/>
                </a:solidFill>
                <a:latin typeface="Microsoft Sans Serif"/>
                <a:cs typeface="Microsoft Sans Serif"/>
              </a:rPr>
              <a:t>с</a:t>
            </a:r>
            <a:r>
              <a:rPr sz="1400" spc="-50" dirty="0">
                <a:solidFill>
                  <a:srgbClr val="292934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292934"/>
                </a:solidFill>
                <a:latin typeface="Microsoft Sans Serif"/>
                <a:cs typeface="Microsoft Sans Serif"/>
              </a:rPr>
              <a:t>вариантами</a:t>
            </a:r>
            <a:r>
              <a:rPr sz="1400" spc="-35" dirty="0">
                <a:solidFill>
                  <a:srgbClr val="292934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292934"/>
                </a:solidFill>
                <a:latin typeface="Microsoft Sans Serif"/>
                <a:cs typeface="Microsoft Sans Serif"/>
              </a:rPr>
              <a:t>ответа</a:t>
            </a:r>
            <a:r>
              <a:rPr sz="1400" spc="-35" dirty="0">
                <a:solidFill>
                  <a:srgbClr val="292934"/>
                </a:solidFill>
                <a:latin typeface="Microsoft Sans Serif"/>
                <a:cs typeface="Microsoft Sans Serif"/>
              </a:rPr>
              <a:t> </a:t>
            </a:r>
            <a:r>
              <a:rPr sz="1400" spc="-20" dirty="0">
                <a:solidFill>
                  <a:srgbClr val="292934"/>
                </a:solidFill>
                <a:latin typeface="Microsoft Sans Serif"/>
                <a:cs typeface="Microsoft Sans Serif"/>
              </a:rPr>
              <a:t>да/нет.</a:t>
            </a:r>
            <a:r>
              <a:rPr sz="1400" spc="-40" dirty="0">
                <a:solidFill>
                  <a:srgbClr val="292934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292934"/>
                </a:solidFill>
                <a:latin typeface="Microsoft Sans Serif"/>
                <a:cs typeface="Microsoft Sans Serif"/>
              </a:rPr>
              <a:t>Для</a:t>
            </a:r>
            <a:r>
              <a:rPr sz="1400" spc="-40" dirty="0">
                <a:solidFill>
                  <a:srgbClr val="292934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292934"/>
                </a:solidFill>
                <a:latin typeface="Microsoft Sans Serif"/>
                <a:cs typeface="Microsoft Sans Serif"/>
              </a:rPr>
              <a:t>положительного</a:t>
            </a:r>
            <a:r>
              <a:rPr sz="1400" spc="-35" dirty="0">
                <a:solidFill>
                  <a:srgbClr val="292934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292934"/>
                </a:solidFill>
                <a:latin typeface="Microsoft Sans Serif"/>
                <a:cs typeface="Microsoft Sans Serif"/>
              </a:rPr>
              <a:t>ответа,</a:t>
            </a:r>
            <a:r>
              <a:rPr sz="1400" spc="-30" dirty="0">
                <a:solidFill>
                  <a:srgbClr val="292934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292934"/>
                </a:solidFill>
                <a:latin typeface="Microsoft Sans Serif"/>
                <a:cs typeface="Microsoft Sans Serif"/>
              </a:rPr>
              <a:t>каждый</a:t>
            </a:r>
            <a:r>
              <a:rPr sz="1400" spc="-35" dirty="0">
                <a:solidFill>
                  <a:srgbClr val="292934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292934"/>
                </a:solidFill>
                <a:latin typeface="Microsoft Sans Serif"/>
                <a:cs typeface="Microsoft Sans Serif"/>
              </a:rPr>
              <a:t>из</a:t>
            </a:r>
            <a:r>
              <a:rPr sz="1400" spc="-40" dirty="0">
                <a:solidFill>
                  <a:srgbClr val="292934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292934"/>
                </a:solidFill>
                <a:latin typeface="Microsoft Sans Serif"/>
                <a:cs typeface="Microsoft Sans Serif"/>
              </a:rPr>
              <a:t>симптомов</a:t>
            </a:r>
            <a:r>
              <a:rPr sz="1400" spc="-35" dirty="0">
                <a:solidFill>
                  <a:srgbClr val="292934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292934"/>
                </a:solidFill>
                <a:latin typeface="Microsoft Sans Serif"/>
                <a:cs typeface="Microsoft Sans Serif"/>
              </a:rPr>
              <a:t>должен </a:t>
            </a:r>
            <a:r>
              <a:rPr sz="1400" dirty="0">
                <a:solidFill>
                  <a:srgbClr val="292934"/>
                </a:solidFill>
                <a:latin typeface="Microsoft Sans Serif"/>
                <a:cs typeface="Microsoft Sans Serif"/>
              </a:rPr>
              <a:t>быть</a:t>
            </a:r>
            <a:r>
              <a:rPr sz="1400" spc="-35" dirty="0">
                <a:solidFill>
                  <a:srgbClr val="292934"/>
                </a:solidFill>
                <a:latin typeface="Microsoft Sans Serif"/>
                <a:cs typeface="Microsoft Sans Serif"/>
              </a:rPr>
              <a:t> </a:t>
            </a:r>
            <a:r>
              <a:rPr sz="1400" spc="-20" dirty="0">
                <a:solidFill>
                  <a:srgbClr val="292934"/>
                </a:solidFill>
                <a:latin typeface="Microsoft Sans Serif"/>
                <a:cs typeface="Microsoft Sans Serif"/>
              </a:rPr>
              <a:t>отмечен</a:t>
            </a:r>
            <a:r>
              <a:rPr sz="1400" spc="-40" dirty="0">
                <a:solidFill>
                  <a:srgbClr val="292934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292934"/>
                </a:solidFill>
                <a:latin typeface="Microsoft Sans Serif"/>
                <a:cs typeface="Microsoft Sans Serif"/>
              </a:rPr>
              <a:t>по</a:t>
            </a:r>
            <a:r>
              <a:rPr sz="1400" spc="-20" dirty="0">
                <a:solidFill>
                  <a:srgbClr val="292934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292934"/>
                </a:solidFill>
                <a:latin typeface="Microsoft Sans Serif"/>
                <a:cs typeface="Microsoft Sans Serif"/>
              </a:rPr>
              <a:t>крайней</a:t>
            </a:r>
            <a:r>
              <a:rPr sz="1400" spc="-30" dirty="0">
                <a:solidFill>
                  <a:srgbClr val="292934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292934"/>
                </a:solidFill>
                <a:latin typeface="Microsoft Sans Serif"/>
                <a:cs typeface="Microsoft Sans Serif"/>
              </a:rPr>
              <a:t>мере</a:t>
            </a:r>
            <a:r>
              <a:rPr sz="1400" spc="-35" dirty="0">
                <a:solidFill>
                  <a:srgbClr val="292934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292934"/>
                </a:solidFill>
                <a:latin typeface="Microsoft Sans Serif"/>
                <a:cs typeface="Microsoft Sans Serif"/>
              </a:rPr>
              <a:t>дважды</a:t>
            </a:r>
            <a:r>
              <a:rPr sz="1400" spc="-20" dirty="0">
                <a:solidFill>
                  <a:srgbClr val="292934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292934"/>
                </a:solidFill>
                <a:latin typeface="Microsoft Sans Serif"/>
                <a:cs typeface="Microsoft Sans Serif"/>
              </a:rPr>
              <a:t>на</a:t>
            </a:r>
            <a:r>
              <a:rPr sz="1400" spc="-25" dirty="0">
                <a:solidFill>
                  <a:srgbClr val="292934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292934"/>
                </a:solidFill>
                <a:latin typeface="Microsoft Sans Serif"/>
                <a:cs typeface="Microsoft Sans Serif"/>
              </a:rPr>
              <a:t>прошлой</a:t>
            </a:r>
            <a:r>
              <a:rPr sz="1400" spc="-25" dirty="0">
                <a:solidFill>
                  <a:srgbClr val="292934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292934"/>
                </a:solidFill>
                <a:latin typeface="Microsoft Sans Serif"/>
                <a:cs typeface="Microsoft Sans Serif"/>
              </a:rPr>
              <a:t>неделе.</a:t>
            </a:r>
            <a:endParaRPr sz="14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38"/>
            <a:ext cx="9144000" cy="274320"/>
          </a:xfrm>
          <a:custGeom>
            <a:avLst/>
            <a:gdLst/>
            <a:ahLst/>
            <a:cxnLst/>
            <a:rect l="l" t="t" r="r" b="b"/>
            <a:pathLst>
              <a:path w="9144000" h="274320">
                <a:moveTo>
                  <a:pt x="9144000" y="0"/>
                </a:moveTo>
                <a:lnTo>
                  <a:pt x="0" y="0"/>
                </a:lnTo>
                <a:lnTo>
                  <a:pt x="0" y="273850"/>
                </a:lnTo>
                <a:lnTo>
                  <a:pt x="9144000" y="273850"/>
                </a:lnTo>
                <a:lnTo>
                  <a:pt x="9144000" y="0"/>
                </a:lnTo>
                <a:close/>
              </a:path>
            </a:pathLst>
          </a:custGeom>
          <a:solidFill>
            <a:srgbClr val="92A1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0286" rIns="0" bIns="0" rtlCol="0">
            <a:spAutoFit/>
          </a:bodyPr>
          <a:lstStyle/>
          <a:p>
            <a:pPr marL="136525">
              <a:lnSpc>
                <a:spcPct val="100000"/>
              </a:lnSpc>
              <a:spcBef>
                <a:spcPts val="105"/>
              </a:spcBef>
            </a:pPr>
            <a:r>
              <a:rPr dirty="0"/>
              <a:t>Шкалы</a:t>
            </a:r>
            <a:r>
              <a:rPr spc="-30" dirty="0"/>
              <a:t> </a:t>
            </a:r>
            <a:r>
              <a:rPr dirty="0"/>
              <a:t>оценки,</a:t>
            </a:r>
            <a:r>
              <a:rPr spc="-60" dirty="0"/>
              <a:t> </a:t>
            </a:r>
            <a:r>
              <a:rPr spc="-10" dirty="0"/>
              <a:t>вопросники</a:t>
            </a:r>
            <a:r>
              <a:rPr spc="-45" dirty="0"/>
              <a:t> </a:t>
            </a:r>
            <a:r>
              <a:rPr dirty="0"/>
              <a:t>и</a:t>
            </a:r>
            <a:r>
              <a:rPr spc="-35" dirty="0"/>
              <a:t> </a:t>
            </a:r>
            <a:r>
              <a:rPr dirty="0"/>
              <a:t>другие</a:t>
            </a:r>
            <a:r>
              <a:rPr spc="-5" dirty="0"/>
              <a:t> </a:t>
            </a:r>
            <a:r>
              <a:rPr dirty="0"/>
              <a:t>оценочные</a:t>
            </a:r>
            <a:r>
              <a:rPr spc="-45" dirty="0"/>
              <a:t> </a:t>
            </a:r>
            <a:r>
              <a:rPr spc="-10" dirty="0"/>
              <a:t>инструменты</a:t>
            </a:r>
            <a:r>
              <a:rPr spc="15" dirty="0"/>
              <a:t> </a:t>
            </a:r>
            <a:r>
              <a:rPr spc="-10" dirty="0"/>
              <a:t>состояния</a:t>
            </a:r>
            <a:r>
              <a:rPr spc="-30" dirty="0"/>
              <a:t> </a:t>
            </a:r>
            <a:r>
              <a:rPr dirty="0"/>
              <a:t>пациента</a:t>
            </a:r>
            <a:r>
              <a:rPr spc="-35" dirty="0"/>
              <a:t> </a:t>
            </a:r>
            <a:r>
              <a:rPr dirty="0"/>
              <a:t>с</a:t>
            </a:r>
            <a:r>
              <a:rPr spc="-40" dirty="0"/>
              <a:t> </a:t>
            </a:r>
            <a:r>
              <a:rPr spc="-20" dirty="0"/>
              <a:t>ПТСР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31140" y="742569"/>
            <a:ext cx="8682990" cy="4283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i="1" dirty="0">
                <a:solidFill>
                  <a:srgbClr val="292934"/>
                </a:solidFill>
                <a:latin typeface="Arial"/>
                <a:cs typeface="Arial"/>
              </a:rPr>
              <a:t>Инструкция:</a:t>
            </a:r>
            <a:r>
              <a:rPr sz="900" b="1" i="1" spc="-15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900" i="1" dirty="0">
                <a:solidFill>
                  <a:srgbClr val="292934"/>
                </a:solidFill>
                <a:latin typeface="Arial"/>
                <a:cs typeface="Arial"/>
              </a:rPr>
              <a:t>Эта</a:t>
            </a:r>
            <a:r>
              <a:rPr sz="900" i="1" spc="-25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900" i="1" dirty="0">
                <a:solidFill>
                  <a:srgbClr val="292934"/>
                </a:solidFill>
                <a:latin typeface="Arial"/>
                <a:cs typeface="Arial"/>
              </a:rPr>
              <a:t>анкета</a:t>
            </a:r>
            <a:r>
              <a:rPr sz="900" i="1" spc="-15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900" i="1" dirty="0">
                <a:solidFill>
                  <a:srgbClr val="292934"/>
                </a:solidFill>
                <a:latin typeface="Arial"/>
                <a:cs typeface="Arial"/>
              </a:rPr>
              <a:t>связана</a:t>
            </a:r>
            <a:r>
              <a:rPr sz="900" i="1" spc="-25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900" i="1" dirty="0">
                <a:solidFill>
                  <a:srgbClr val="292934"/>
                </a:solidFill>
                <a:latin typeface="Arial"/>
                <a:cs typeface="Arial"/>
              </a:rPr>
              <a:t>с</a:t>
            </a:r>
            <a:r>
              <a:rPr sz="900" i="1" spc="-10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900" i="1" dirty="0">
                <a:solidFill>
                  <a:srgbClr val="292934"/>
                </a:solidFill>
                <a:latin typeface="Arial"/>
                <a:cs typeface="Arial"/>
              </a:rPr>
              <a:t>вашими</a:t>
            </a:r>
            <a:r>
              <a:rPr sz="900" i="1" spc="-15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900" i="1" dirty="0">
                <a:solidFill>
                  <a:srgbClr val="292934"/>
                </a:solidFill>
                <a:latin typeface="Arial"/>
                <a:cs typeface="Arial"/>
              </a:rPr>
              <a:t>личными</a:t>
            </a:r>
            <a:r>
              <a:rPr sz="900" i="1" spc="-15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900" i="1" dirty="0">
                <a:solidFill>
                  <a:srgbClr val="292934"/>
                </a:solidFill>
                <a:latin typeface="Arial"/>
                <a:cs typeface="Arial"/>
              </a:rPr>
              <a:t>реакциями</a:t>
            </a:r>
            <a:r>
              <a:rPr sz="900" i="1" spc="-25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900" i="1" dirty="0">
                <a:solidFill>
                  <a:srgbClr val="292934"/>
                </a:solidFill>
                <a:latin typeface="Arial"/>
                <a:cs typeface="Arial"/>
              </a:rPr>
              <a:t>на</a:t>
            </a:r>
            <a:r>
              <a:rPr sz="900" i="1" spc="-15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900" i="1" dirty="0">
                <a:solidFill>
                  <a:srgbClr val="292934"/>
                </a:solidFill>
                <a:latin typeface="Arial"/>
                <a:cs typeface="Arial"/>
              </a:rPr>
              <a:t>травматическое</a:t>
            </a:r>
            <a:r>
              <a:rPr sz="900" i="1" spc="-10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900" i="1" dirty="0">
                <a:solidFill>
                  <a:srgbClr val="292934"/>
                </a:solidFill>
                <a:latin typeface="Arial"/>
                <a:cs typeface="Arial"/>
              </a:rPr>
              <a:t>событие,</a:t>
            </a:r>
            <a:r>
              <a:rPr sz="900" i="1" spc="-15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900" i="1" dirty="0">
                <a:solidFill>
                  <a:srgbClr val="292934"/>
                </a:solidFill>
                <a:latin typeface="Arial"/>
                <a:cs typeface="Arial"/>
              </a:rPr>
              <a:t>которое</a:t>
            </a:r>
            <a:r>
              <a:rPr sz="900" i="1" spc="-20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900" i="1" dirty="0">
                <a:solidFill>
                  <a:srgbClr val="292934"/>
                </a:solidFill>
                <a:latin typeface="Arial"/>
                <a:cs typeface="Arial"/>
              </a:rPr>
              <a:t>случилось</a:t>
            </a:r>
            <a:r>
              <a:rPr sz="900" i="1" spc="-20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900" i="1" dirty="0">
                <a:solidFill>
                  <a:srgbClr val="292934"/>
                </a:solidFill>
                <a:latin typeface="Arial"/>
                <a:cs typeface="Arial"/>
              </a:rPr>
              <a:t>с</a:t>
            </a:r>
            <a:r>
              <a:rPr sz="900" i="1" spc="-10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900" i="1" dirty="0">
                <a:solidFill>
                  <a:srgbClr val="292934"/>
                </a:solidFill>
                <a:latin typeface="Arial"/>
                <a:cs typeface="Arial"/>
              </a:rPr>
              <a:t>вами.</a:t>
            </a:r>
            <a:r>
              <a:rPr sz="900" i="1" spc="-15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900" i="1" dirty="0">
                <a:solidFill>
                  <a:srgbClr val="292934"/>
                </a:solidFill>
                <a:latin typeface="Arial"/>
                <a:cs typeface="Arial"/>
              </a:rPr>
              <a:t>Ниже</a:t>
            </a:r>
            <a:r>
              <a:rPr sz="900" i="1" spc="-25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900" i="1" dirty="0">
                <a:solidFill>
                  <a:srgbClr val="292934"/>
                </a:solidFill>
                <a:latin typeface="Arial"/>
                <a:cs typeface="Arial"/>
              </a:rPr>
              <a:t>указаны</a:t>
            </a:r>
            <a:r>
              <a:rPr sz="900" i="1" spc="-20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900" i="1" dirty="0">
                <a:solidFill>
                  <a:srgbClr val="292934"/>
                </a:solidFill>
                <a:latin typeface="Arial"/>
                <a:cs typeface="Arial"/>
              </a:rPr>
              <a:t>некоторые</a:t>
            </a:r>
            <a:r>
              <a:rPr sz="900" i="1" spc="-15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900" i="1" spc="-10" dirty="0">
                <a:solidFill>
                  <a:srgbClr val="292934"/>
                </a:solidFill>
                <a:latin typeface="Arial"/>
                <a:cs typeface="Arial"/>
              </a:rPr>
              <a:t>реакции,</a:t>
            </a:r>
            <a:endParaRPr sz="9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900" i="1" dirty="0">
                <a:solidFill>
                  <a:srgbClr val="292934"/>
                </a:solidFill>
                <a:latin typeface="Arial"/>
                <a:cs typeface="Arial"/>
              </a:rPr>
              <a:t>которые</a:t>
            </a:r>
            <a:r>
              <a:rPr sz="900" i="1" spc="-10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900" i="1" dirty="0">
                <a:solidFill>
                  <a:srgbClr val="292934"/>
                </a:solidFill>
                <a:latin typeface="Arial"/>
                <a:cs typeface="Arial"/>
              </a:rPr>
              <a:t>иногда</a:t>
            </a:r>
            <a:r>
              <a:rPr sz="900" i="1" spc="-10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900" i="1" dirty="0">
                <a:solidFill>
                  <a:srgbClr val="292934"/>
                </a:solidFill>
                <a:latin typeface="Arial"/>
                <a:cs typeface="Arial"/>
              </a:rPr>
              <a:t>возникают</a:t>
            </a:r>
            <a:r>
              <a:rPr sz="900" i="1" spc="-10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900" i="1" dirty="0">
                <a:solidFill>
                  <a:srgbClr val="292934"/>
                </a:solidFill>
                <a:latin typeface="Arial"/>
                <a:cs typeface="Arial"/>
              </a:rPr>
              <a:t>у</a:t>
            </a:r>
            <a:r>
              <a:rPr sz="900" i="1" spc="-25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900" i="1" dirty="0">
                <a:solidFill>
                  <a:srgbClr val="292934"/>
                </a:solidFill>
                <a:latin typeface="Arial"/>
                <a:cs typeface="Arial"/>
              </a:rPr>
              <a:t>людей после</a:t>
            </a:r>
            <a:r>
              <a:rPr sz="900" i="1" spc="-5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900" i="1" spc="-10" dirty="0">
                <a:solidFill>
                  <a:srgbClr val="292934"/>
                </a:solidFill>
                <a:latin typeface="Arial"/>
                <a:cs typeface="Arial"/>
              </a:rPr>
              <a:t>травматического</a:t>
            </a:r>
            <a:r>
              <a:rPr sz="900" i="1" spc="-20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900" i="1" dirty="0">
                <a:solidFill>
                  <a:srgbClr val="292934"/>
                </a:solidFill>
                <a:latin typeface="Arial"/>
                <a:cs typeface="Arial"/>
              </a:rPr>
              <a:t>события</a:t>
            </a:r>
            <a:r>
              <a:rPr sz="900" i="1">
                <a:solidFill>
                  <a:srgbClr val="292934"/>
                </a:solidFill>
                <a:latin typeface="Arial"/>
                <a:cs typeface="Arial"/>
              </a:rPr>
              <a:t>.</a:t>
            </a:r>
            <a:r>
              <a:rPr sz="900" i="1" spc="-15">
                <a:solidFill>
                  <a:srgbClr val="292934"/>
                </a:solidFill>
                <a:latin typeface="Arial"/>
                <a:cs typeface="Arial"/>
              </a:rPr>
              <a:t> </a:t>
            </a:r>
            <a:endParaRPr lang="ru-RU" sz="900" i="1" spc="-15" dirty="0" smtClean="0">
              <a:solidFill>
                <a:srgbClr val="292934"/>
              </a:solidFill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900" i="1" spc="-10" smtClean="0">
                <a:solidFill>
                  <a:srgbClr val="292934"/>
                </a:solidFill>
                <a:latin typeface="Arial"/>
                <a:cs typeface="Arial"/>
              </a:rPr>
              <a:t>Пожалуйста</a:t>
            </a:r>
            <a:r>
              <a:rPr sz="900" i="1" spc="-10" dirty="0">
                <a:solidFill>
                  <a:srgbClr val="292934"/>
                </a:solidFill>
                <a:latin typeface="Arial"/>
                <a:cs typeface="Arial"/>
              </a:rPr>
              <a:t>,</a:t>
            </a:r>
            <a:r>
              <a:rPr sz="900" i="1" spc="-35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900" i="1" dirty="0">
                <a:solidFill>
                  <a:srgbClr val="292934"/>
                </a:solidFill>
                <a:latin typeface="Arial"/>
                <a:cs typeface="Arial"/>
              </a:rPr>
              <a:t>ответьте</a:t>
            </a:r>
            <a:r>
              <a:rPr sz="900" i="1" spc="10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900" b="1" i="1" dirty="0">
                <a:solidFill>
                  <a:srgbClr val="292934"/>
                </a:solidFill>
                <a:latin typeface="Arial"/>
                <a:cs typeface="Arial"/>
              </a:rPr>
              <a:t>«Да»,</a:t>
            </a:r>
            <a:r>
              <a:rPr sz="900" b="1" i="1" spc="-20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900" i="1" dirty="0">
                <a:solidFill>
                  <a:srgbClr val="292934"/>
                </a:solidFill>
                <a:latin typeface="Arial"/>
                <a:cs typeface="Arial"/>
              </a:rPr>
              <a:t>если</a:t>
            </a:r>
            <a:r>
              <a:rPr sz="900" i="1" spc="-25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900" i="1" dirty="0">
                <a:solidFill>
                  <a:srgbClr val="292934"/>
                </a:solidFill>
                <a:latin typeface="Arial"/>
                <a:cs typeface="Arial"/>
              </a:rPr>
              <a:t>вы</a:t>
            </a:r>
            <a:r>
              <a:rPr sz="900" i="1" spc="-10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900" i="1">
                <a:solidFill>
                  <a:srgbClr val="292934"/>
                </a:solidFill>
                <a:latin typeface="Arial"/>
                <a:cs typeface="Arial"/>
              </a:rPr>
              <a:t>испытывали </a:t>
            </a:r>
            <a:r>
              <a:rPr sz="900" i="1" spc="-10" smtClean="0">
                <a:solidFill>
                  <a:srgbClr val="292934"/>
                </a:solidFill>
                <a:latin typeface="Arial"/>
                <a:cs typeface="Arial"/>
              </a:rPr>
              <a:t>следующие</a:t>
            </a:r>
            <a:r>
              <a:rPr lang="ru-RU" sz="900" i="1" spc="-10" dirty="0" smtClean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900" i="1" smtClean="0">
                <a:solidFill>
                  <a:srgbClr val="292934"/>
                </a:solidFill>
                <a:latin typeface="Arial"/>
                <a:cs typeface="Arial"/>
              </a:rPr>
              <a:t>симптомы</a:t>
            </a:r>
            <a:r>
              <a:rPr sz="900" i="1" spc="-25" smtClean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900" i="1" dirty="0">
                <a:solidFill>
                  <a:srgbClr val="292934"/>
                </a:solidFill>
                <a:latin typeface="Arial"/>
                <a:cs typeface="Arial"/>
              </a:rPr>
              <a:t>по</a:t>
            </a:r>
            <a:r>
              <a:rPr sz="900" i="1" spc="-20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900" i="1" dirty="0">
                <a:solidFill>
                  <a:srgbClr val="292934"/>
                </a:solidFill>
                <a:latin typeface="Arial"/>
                <a:cs typeface="Arial"/>
              </a:rPr>
              <a:t>крайней</a:t>
            </a:r>
            <a:r>
              <a:rPr sz="900" i="1" spc="-20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900" i="1">
                <a:solidFill>
                  <a:srgbClr val="292934"/>
                </a:solidFill>
                <a:latin typeface="Arial"/>
                <a:cs typeface="Arial"/>
              </a:rPr>
              <a:t>мере</a:t>
            </a:r>
            <a:r>
              <a:rPr sz="900" i="1" spc="-45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lang="ru-RU" sz="900" i="1" spc="-45" dirty="0" smtClean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900" i="1" smtClean="0">
                <a:solidFill>
                  <a:srgbClr val="292934"/>
                </a:solidFill>
                <a:latin typeface="Arial"/>
                <a:cs typeface="Arial"/>
              </a:rPr>
              <a:t>дважды</a:t>
            </a:r>
            <a:r>
              <a:rPr sz="900" i="1" spc="-5" smtClean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900" i="1" dirty="0">
                <a:solidFill>
                  <a:srgbClr val="292934"/>
                </a:solidFill>
                <a:latin typeface="Arial"/>
                <a:cs typeface="Arial"/>
              </a:rPr>
              <a:t>на</a:t>
            </a:r>
            <a:r>
              <a:rPr sz="900" i="1" spc="-20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900" i="1" dirty="0">
                <a:solidFill>
                  <a:srgbClr val="292934"/>
                </a:solidFill>
                <a:latin typeface="Arial"/>
                <a:cs typeface="Arial"/>
              </a:rPr>
              <a:t>прошлой</a:t>
            </a:r>
            <a:r>
              <a:rPr sz="900" i="1" spc="-5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900" i="1" spc="-10" dirty="0">
                <a:solidFill>
                  <a:srgbClr val="292934"/>
                </a:solidFill>
                <a:latin typeface="Arial"/>
                <a:cs typeface="Arial"/>
              </a:rPr>
              <a:t>неделе.</a:t>
            </a:r>
            <a:endParaRPr sz="900">
              <a:latin typeface="Arial"/>
              <a:cs typeface="Arial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606283" y="1298447"/>
            <a:ext cx="499872" cy="403860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319516" y="1298447"/>
            <a:ext cx="598931" cy="403860"/>
          </a:xfrm>
          <a:prstGeom prst="rect">
            <a:avLst/>
          </a:prstGeom>
        </p:spPr>
      </p:pic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222250" y="1317625"/>
          <a:ext cx="8763000" cy="34550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702550"/>
                <a:gridCol w="533400"/>
                <a:gridCol w="527050"/>
              </a:tblGrid>
              <a:tr h="2813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92A199"/>
                    </a:solidFill>
                  </a:tcPr>
                </a:tc>
                <a:tc>
                  <a:txBody>
                    <a:bodyPr/>
                    <a:lstStyle/>
                    <a:p>
                      <a:pPr marL="252413" indent="-252413" algn="ctr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1400" b="1" i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ДА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2920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92A199"/>
                    </a:solidFill>
                  </a:tcPr>
                </a:tc>
                <a:tc>
                  <a:txBody>
                    <a:bodyPr/>
                    <a:lstStyle/>
                    <a:p>
                      <a:pPr marL="203200" indent="-203200" algn="ctr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1400" b="1" i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НЕТ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2920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92A199"/>
                    </a:solidFill>
                  </a:tcPr>
                </a:tc>
              </a:tr>
              <a:tr h="28702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1.</a:t>
                      </a:r>
                      <a:r>
                        <a:rPr sz="1100" b="1" i="1" spc="-35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Тяжелые</a:t>
                      </a:r>
                      <a:r>
                        <a:rPr sz="1100" b="1" i="1" spc="-25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мысли</a:t>
                      </a:r>
                      <a:r>
                        <a:rPr sz="1100" b="1" i="1" spc="-40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или</a:t>
                      </a:r>
                      <a:r>
                        <a:rPr sz="1100" b="1" i="1" spc="-20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воспоминания</a:t>
                      </a:r>
                      <a:r>
                        <a:rPr sz="1100" b="1" i="1" spc="-40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о</a:t>
                      </a:r>
                      <a:r>
                        <a:rPr sz="1100" b="1" i="1" spc="-25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событии</a:t>
                      </a:r>
                      <a:r>
                        <a:rPr sz="1100" b="1" i="1" spc="-55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приходили</a:t>
                      </a:r>
                      <a:r>
                        <a:rPr sz="1100" b="1" i="1" spc="-20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мне</a:t>
                      </a:r>
                      <a:r>
                        <a:rPr sz="1100" b="1" i="1" spc="-40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в</a:t>
                      </a:r>
                      <a:r>
                        <a:rPr sz="1100" b="1" i="1" spc="-25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голову</a:t>
                      </a:r>
                      <a:r>
                        <a:rPr sz="1100" b="1" i="1" spc="-25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против</a:t>
                      </a:r>
                      <a:r>
                        <a:rPr sz="1100" b="1" i="1" spc="-35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моей</a:t>
                      </a:r>
                      <a:r>
                        <a:rPr sz="1100" b="1" i="1" spc="-35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spc="-20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воли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DF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DF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DFDE"/>
                    </a:solidFill>
                  </a:tcPr>
                </a:tc>
              </a:tr>
              <a:tr h="281305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2.</a:t>
                      </a:r>
                      <a:r>
                        <a:rPr sz="1100" b="1" i="1" spc="-25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Мне</a:t>
                      </a:r>
                      <a:r>
                        <a:rPr sz="1100" b="1" i="1" spc="-40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снились</a:t>
                      </a:r>
                      <a:r>
                        <a:rPr sz="1100" b="1" i="1" spc="-10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тяжелые</a:t>
                      </a:r>
                      <a:r>
                        <a:rPr sz="1100" b="1" i="1" spc="-35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сны</a:t>
                      </a:r>
                      <a:r>
                        <a:rPr sz="1100" b="1" i="1" spc="-20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о</a:t>
                      </a:r>
                      <a:r>
                        <a:rPr sz="1100" b="1" i="1" spc="-20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том,</a:t>
                      </a:r>
                      <a:r>
                        <a:rPr sz="1100" b="1" i="1" spc="-35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что</a:t>
                      </a:r>
                      <a:r>
                        <a:rPr sz="1100" b="1" i="1" spc="-30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со</a:t>
                      </a:r>
                      <a:r>
                        <a:rPr sz="1100" b="1" i="1" spc="-15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мной</a:t>
                      </a:r>
                      <a:r>
                        <a:rPr sz="1100" b="1" i="1" spc="-35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spc="-10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случилось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DEF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DEF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DEFEE"/>
                    </a:solidFill>
                  </a:tcPr>
                </a:tc>
              </a:tr>
              <a:tr h="328295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3.</a:t>
                      </a:r>
                      <a:r>
                        <a:rPr sz="1100" b="1" i="1" spc="-5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Я</a:t>
                      </a:r>
                      <a:r>
                        <a:rPr sz="1100" b="1" i="1" spc="-5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вдруг</a:t>
                      </a:r>
                      <a:r>
                        <a:rPr sz="1100" b="1" i="1" spc="5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замечал(а),</a:t>
                      </a:r>
                      <a:r>
                        <a:rPr sz="1100" b="1" i="1" spc="-5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что</a:t>
                      </a:r>
                      <a:r>
                        <a:rPr sz="1100" b="1" i="1" spc="-10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действую</a:t>
                      </a:r>
                      <a:r>
                        <a:rPr sz="1100" b="1" i="1" spc="15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и</a:t>
                      </a:r>
                      <a:r>
                        <a:rPr sz="1100" b="1" i="1" spc="-15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чувствую</a:t>
                      </a:r>
                      <a:r>
                        <a:rPr sz="1100" b="1" i="1" spc="-5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себя</a:t>
                      </a:r>
                      <a:r>
                        <a:rPr sz="1100" b="1" i="1" spc="-5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так, как</a:t>
                      </a:r>
                      <a:r>
                        <a:rPr sz="1100" b="1" i="1" spc="-5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будто</a:t>
                      </a:r>
                      <a:r>
                        <a:rPr sz="1100" b="1" i="1" spc="-5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бы</a:t>
                      </a:r>
                      <a:r>
                        <a:rPr sz="1100" b="1" i="1" spc="10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ситуация </a:t>
                      </a:r>
                      <a:r>
                        <a:rPr sz="1100" b="1" i="1" spc="-10" smtClean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повторяется</a:t>
                      </a:r>
                      <a:r>
                        <a:rPr lang="ru-RU" sz="1100" b="1" i="1" spc="-10" dirty="0" smtClean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spc="-20" smtClean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снова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DF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DF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DFDE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4.</a:t>
                      </a:r>
                      <a:r>
                        <a:rPr sz="1100" b="1" i="1" spc="-25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Когда</a:t>
                      </a:r>
                      <a:r>
                        <a:rPr sz="1100" b="1" i="1" spc="-20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что-то</a:t>
                      </a:r>
                      <a:r>
                        <a:rPr sz="1100" b="1" i="1" spc="-50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напоминает</a:t>
                      </a:r>
                      <a:r>
                        <a:rPr sz="1100" b="1" i="1" spc="-30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мне</a:t>
                      </a:r>
                      <a:r>
                        <a:rPr sz="1100" b="1" i="1" spc="-25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об</a:t>
                      </a:r>
                      <a:r>
                        <a:rPr sz="1100" b="1" i="1" spc="-10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этом</a:t>
                      </a:r>
                      <a:r>
                        <a:rPr sz="1100" b="1" i="1" spc="-25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событии,</a:t>
                      </a:r>
                      <a:r>
                        <a:rPr sz="1100" b="1" i="1" spc="-30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я</a:t>
                      </a:r>
                      <a:r>
                        <a:rPr sz="1100" b="1" i="1" spc="-15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чувствую</a:t>
                      </a:r>
                      <a:r>
                        <a:rPr sz="1100" b="1" i="1" spc="-55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себя</a:t>
                      </a:r>
                      <a:r>
                        <a:rPr sz="1100" b="1" i="1" spc="-30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spc="-10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подавленным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DEF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DEF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DEFEE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5.</a:t>
                      </a:r>
                      <a:r>
                        <a:rPr sz="1100" b="1" i="1" spc="380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Когда</a:t>
                      </a:r>
                      <a:r>
                        <a:rPr sz="1100" b="1" i="1" spc="385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spc="-10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что-</a:t>
                      </a: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то</a:t>
                      </a:r>
                      <a:r>
                        <a:rPr sz="1100" b="1" i="1" spc="380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напоминало</a:t>
                      </a:r>
                      <a:r>
                        <a:rPr sz="1100" b="1" i="1" spc="395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мне</a:t>
                      </a:r>
                      <a:r>
                        <a:rPr sz="1100" b="1" i="1" spc="380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о</a:t>
                      </a:r>
                      <a:r>
                        <a:rPr sz="1100" b="1" i="1" spc="390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случившемся,</a:t>
                      </a:r>
                      <a:r>
                        <a:rPr sz="1100" b="1" i="1" spc="385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я</a:t>
                      </a:r>
                      <a:r>
                        <a:rPr sz="1100" b="1" i="1" spc="390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испытывал(а)</a:t>
                      </a:r>
                      <a:r>
                        <a:rPr sz="1100" b="1" i="1" spc="375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неприятные</a:t>
                      </a:r>
                      <a:r>
                        <a:rPr sz="1100" b="1" i="1" spc="395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spc="-10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физические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90805">
                        <a:lnSpc>
                          <a:spcPct val="100000"/>
                        </a:lnSpc>
                      </a:pP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ощущения</a:t>
                      </a:r>
                      <a:r>
                        <a:rPr sz="1100" b="1" i="1" spc="-45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(потливость,</a:t>
                      </a:r>
                      <a:r>
                        <a:rPr sz="1100" b="1" i="1" spc="-65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сбой</a:t>
                      </a:r>
                      <a:r>
                        <a:rPr sz="1100" b="1" i="1" spc="-25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дыхания,</a:t>
                      </a:r>
                      <a:r>
                        <a:rPr sz="1100" b="1" i="1" spc="-50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тошноту,</a:t>
                      </a:r>
                      <a:r>
                        <a:rPr sz="1100" b="1" i="1" spc="-55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учащение</a:t>
                      </a:r>
                      <a:r>
                        <a:rPr sz="1100" b="1" i="1" spc="-40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пульса</a:t>
                      </a:r>
                      <a:r>
                        <a:rPr sz="1100" b="1" i="1" spc="-25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и</a:t>
                      </a:r>
                      <a:r>
                        <a:rPr sz="1100" b="1" i="1" spc="-25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spc="-20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др.)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DF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DF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DFDE"/>
                    </a:solidFill>
                  </a:tcPr>
                </a:tc>
              </a:tr>
              <a:tr h="28194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6.</a:t>
                      </a:r>
                      <a:r>
                        <a:rPr sz="1100" b="1" i="1" spc="-25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У</a:t>
                      </a:r>
                      <a:r>
                        <a:rPr sz="1100" b="1" i="1" spc="-10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меня</a:t>
                      </a:r>
                      <a:r>
                        <a:rPr sz="1100" b="1" i="1" spc="-30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нарушен</a:t>
                      </a:r>
                      <a:r>
                        <a:rPr sz="1100" b="1" i="1" spc="-35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сон</a:t>
                      </a:r>
                      <a:r>
                        <a:rPr sz="1100" b="1" i="1" spc="-25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(трудности</a:t>
                      </a:r>
                      <a:r>
                        <a:rPr sz="1100" b="1" i="1" spc="-50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засыпания</a:t>
                      </a:r>
                      <a:r>
                        <a:rPr sz="1100" b="1" i="1" spc="-30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или</a:t>
                      </a:r>
                      <a:r>
                        <a:rPr sz="1100" b="1" i="1" spc="-10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частые</a:t>
                      </a:r>
                      <a:r>
                        <a:rPr sz="1100" b="1" i="1" spc="-40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spc="-10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пробуждения)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DEF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DEF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DEFEE"/>
                    </a:solidFill>
                  </a:tcPr>
                </a:tc>
              </a:tr>
              <a:tr h="28194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7.</a:t>
                      </a:r>
                      <a:r>
                        <a:rPr sz="1100" b="1" i="1" spc="-30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Я</a:t>
                      </a:r>
                      <a:r>
                        <a:rPr sz="1100" b="1" i="1" spc="-20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чувствовал(а)</a:t>
                      </a:r>
                      <a:r>
                        <a:rPr sz="1100" b="1" i="1" spc="-60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постоянное</a:t>
                      </a:r>
                      <a:r>
                        <a:rPr sz="1100" b="1" i="1" spc="-35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раздражение</a:t>
                      </a:r>
                      <a:r>
                        <a:rPr sz="1100" b="1" i="1" spc="-35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и</a:t>
                      </a:r>
                      <a:r>
                        <a:rPr sz="1100" b="1" i="1" spc="-25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spc="-20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гнев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DF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DF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DFDE"/>
                    </a:solidFill>
                  </a:tcPr>
                </a:tc>
              </a:tr>
              <a:tr h="28194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8.</a:t>
                      </a:r>
                      <a:r>
                        <a:rPr sz="1100" b="1" i="1" spc="-25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Мне</a:t>
                      </a:r>
                      <a:r>
                        <a:rPr sz="1100" b="1" i="1" spc="-35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было</a:t>
                      </a:r>
                      <a:r>
                        <a:rPr sz="1100" b="1" i="1" spc="-30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сложно</a:t>
                      </a:r>
                      <a:r>
                        <a:rPr sz="1100" b="1" i="1" spc="-15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spc="-10" smtClean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сосредоточит</a:t>
                      </a:r>
                      <a:r>
                        <a:rPr lang="ru-RU" sz="1100" b="1" i="1" spc="-10" dirty="0" err="1" smtClean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ь</a:t>
                      </a:r>
                      <a:r>
                        <a:rPr sz="1100" b="1" i="1" spc="-10" smtClean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ся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DEF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DEF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DEFEE"/>
                    </a:solidFill>
                  </a:tcPr>
                </a:tc>
              </a:tr>
              <a:tr h="281305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9.</a:t>
                      </a:r>
                      <a:r>
                        <a:rPr sz="1100" b="1" i="1" spc="-20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Я</a:t>
                      </a:r>
                      <a:r>
                        <a:rPr sz="1100" b="1" i="1" spc="-15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стал</a:t>
                      </a:r>
                      <a:r>
                        <a:rPr sz="1100" b="1" i="1" spc="-25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более</a:t>
                      </a:r>
                      <a:r>
                        <a:rPr sz="1100" b="1" i="1" spc="-15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осведомлѐн</a:t>
                      </a:r>
                      <a:r>
                        <a:rPr sz="1100" b="1" i="1" spc="-20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о</a:t>
                      </a:r>
                      <a:r>
                        <a:rPr sz="1100" b="1" i="1" spc="-5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spc="-10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потенциальных</a:t>
                      </a:r>
                      <a:r>
                        <a:rPr sz="1100" b="1" i="1" spc="-45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опасностях</a:t>
                      </a:r>
                      <a:r>
                        <a:rPr sz="1100" b="1" i="1" spc="-10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для</a:t>
                      </a:r>
                      <a:r>
                        <a:rPr sz="1100" b="1" i="1" spc="-15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себя</a:t>
                      </a:r>
                      <a:r>
                        <a:rPr sz="1100" b="1" i="1" spc="-25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и</a:t>
                      </a:r>
                      <a:r>
                        <a:rPr sz="1100" b="1" i="1" spc="-10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других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DF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DF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DFDE"/>
                    </a:solidFill>
                  </a:tcPr>
                </a:tc>
              </a:tr>
              <a:tr h="387985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10.</a:t>
                      </a:r>
                      <a:r>
                        <a:rPr sz="1100" b="1" i="1" spc="-30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Я</a:t>
                      </a:r>
                      <a:r>
                        <a:rPr sz="1100" b="1" i="1" spc="-20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все</a:t>
                      </a:r>
                      <a:r>
                        <a:rPr sz="1100" b="1" i="1" spc="-30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время</a:t>
                      </a:r>
                      <a:r>
                        <a:rPr sz="1100" b="1" i="1" spc="-30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был(а)</a:t>
                      </a:r>
                      <a:r>
                        <a:rPr sz="1100" b="1" i="1" spc="-35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напряжен(а)</a:t>
                      </a:r>
                      <a:r>
                        <a:rPr sz="1100" b="1" i="1" spc="-45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и</a:t>
                      </a:r>
                      <a:r>
                        <a:rPr sz="1100" b="1" i="1" spc="-20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вздрагивал(а),</a:t>
                      </a:r>
                      <a:r>
                        <a:rPr sz="1100" b="1" i="1" spc="-45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если</a:t>
                      </a:r>
                      <a:r>
                        <a:rPr sz="1100" b="1" i="1" spc="-15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что-то</a:t>
                      </a:r>
                      <a:r>
                        <a:rPr sz="1100" b="1" i="1" spc="-55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внезапно</a:t>
                      </a:r>
                      <a:r>
                        <a:rPr sz="1100" b="1" i="1" spc="-45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пугало</a:t>
                      </a:r>
                      <a:r>
                        <a:rPr sz="1100" b="1" i="1" spc="-10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i="1" spc="-20" dirty="0">
                          <a:solidFill>
                            <a:srgbClr val="292934"/>
                          </a:solidFill>
                          <a:latin typeface="Arial"/>
                          <a:cs typeface="Arial"/>
                        </a:rPr>
                        <a:t>меня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DEF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DEF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DEFEE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1477" y="200913"/>
            <a:ext cx="7583323" cy="6661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" dirty="0">
                <a:solidFill>
                  <a:srgbClr val="000000"/>
                </a:solidFill>
              </a:rPr>
              <a:t>Информирование</a:t>
            </a:r>
            <a:r>
              <a:rPr spc="-55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детей</a:t>
            </a:r>
            <a:r>
              <a:rPr spc="-40" dirty="0">
                <a:solidFill>
                  <a:srgbClr val="000000"/>
                </a:solidFill>
              </a:rPr>
              <a:t> </a:t>
            </a:r>
            <a:r>
              <a:rPr spc="-10" dirty="0">
                <a:solidFill>
                  <a:srgbClr val="000000"/>
                </a:solidFill>
              </a:rPr>
              <a:t>ветеранов</a:t>
            </a:r>
            <a:r>
              <a:rPr spc="-60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(участников)</a:t>
            </a:r>
            <a:r>
              <a:rPr spc="-20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СВО,</a:t>
            </a:r>
            <a:r>
              <a:rPr spc="-55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членов</a:t>
            </a:r>
            <a:r>
              <a:rPr spc="-60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их</a:t>
            </a:r>
            <a:r>
              <a:rPr spc="-50" dirty="0">
                <a:solidFill>
                  <a:srgbClr val="000000"/>
                </a:solidFill>
              </a:rPr>
              <a:t> </a:t>
            </a:r>
            <a:r>
              <a:rPr spc="-10" dirty="0">
                <a:solidFill>
                  <a:srgbClr val="000000"/>
                </a:solidFill>
              </a:rPr>
              <a:t>семей,</a:t>
            </a:r>
          </a:p>
          <a:p>
            <a:pPr marL="12700" marR="5080">
              <a:lnSpc>
                <a:spcPct val="100000"/>
              </a:lnSpc>
            </a:pPr>
            <a:r>
              <a:rPr spc="-10" dirty="0">
                <a:solidFill>
                  <a:srgbClr val="000000"/>
                </a:solidFill>
              </a:rPr>
              <a:t>педагогических</a:t>
            </a:r>
            <a:r>
              <a:rPr spc="-30" dirty="0">
                <a:solidFill>
                  <a:srgbClr val="000000"/>
                </a:solidFill>
              </a:rPr>
              <a:t> </a:t>
            </a:r>
            <a:r>
              <a:rPr spc="-10" dirty="0">
                <a:solidFill>
                  <a:srgbClr val="000000"/>
                </a:solidFill>
              </a:rPr>
              <a:t>работников</a:t>
            </a:r>
            <a:r>
              <a:rPr spc="-5" dirty="0">
                <a:solidFill>
                  <a:srgbClr val="000000"/>
                </a:solidFill>
              </a:rPr>
              <a:t> </a:t>
            </a:r>
            <a:r>
              <a:rPr spc="-10" dirty="0">
                <a:solidFill>
                  <a:srgbClr val="000000"/>
                </a:solidFill>
              </a:rPr>
              <a:t>образовательной</a:t>
            </a:r>
            <a:r>
              <a:rPr spc="-5" dirty="0">
                <a:solidFill>
                  <a:srgbClr val="000000"/>
                </a:solidFill>
              </a:rPr>
              <a:t> </a:t>
            </a:r>
            <a:r>
              <a:rPr spc="-10" dirty="0">
                <a:solidFill>
                  <a:srgbClr val="000000"/>
                </a:solidFill>
              </a:rPr>
              <a:t>организации</a:t>
            </a:r>
            <a:r>
              <a:rPr spc="-15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о</a:t>
            </a:r>
            <a:r>
              <a:rPr spc="10" dirty="0">
                <a:solidFill>
                  <a:srgbClr val="000000"/>
                </a:solidFill>
              </a:rPr>
              <a:t> </a:t>
            </a:r>
            <a:r>
              <a:rPr spc="-20" dirty="0">
                <a:solidFill>
                  <a:srgbClr val="000000"/>
                </a:solidFill>
              </a:rPr>
              <a:t>возможности</a:t>
            </a:r>
            <a:r>
              <a:rPr spc="20" dirty="0">
                <a:solidFill>
                  <a:srgbClr val="000000"/>
                </a:solidFill>
              </a:rPr>
              <a:t> </a:t>
            </a:r>
            <a:r>
              <a:rPr spc="-50" dirty="0">
                <a:solidFill>
                  <a:srgbClr val="000000"/>
                </a:solidFill>
              </a:rPr>
              <a:t>и </a:t>
            </a:r>
            <a:r>
              <a:rPr spc="-10" dirty="0">
                <a:solidFill>
                  <a:srgbClr val="000000"/>
                </a:solidFill>
              </a:rPr>
              <a:t>ресурсах</a:t>
            </a:r>
            <a:r>
              <a:rPr spc="-20" dirty="0">
                <a:solidFill>
                  <a:srgbClr val="000000"/>
                </a:solidFill>
              </a:rPr>
              <a:t> </a:t>
            </a:r>
            <a:r>
              <a:rPr spc="-10" dirty="0">
                <a:solidFill>
                  <a:srgbClr val="000000"/>
                </a:solidFill>
              </a:rPr>
              <a:t>получения</a:t>
            </a:r>
            <a:r>
              <a:rPr spc="-20" dirty="0">
                <a:solidFill>
                  <a:srgbClr val="000000"/>
                </a:solidFill>
              </a:rPr>
              <a:t> </a:t>
            </a:r>
            <a:r>
              <a:rPr spc="-10" dirty="0">
                <a:solidFill>
                  <a:srgbClr val="000000"/>
                </a:solidFill>
              </a:rPr>
              <a:t>психологической</a:t>
            </a:r>
            <a:r>
              <a:rPr spc="-60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помощи</a:t>
            </a:r>
            <a:r>
              <a:rPr>
                <a:solidFill>
                  <a:srgbClr val="000000"/>
                </a:solidFill>
              </a:rPr>
              <a:t>,</a:t>
            </a:r>
            <a:r>
              <a:rPr spc="-55">
                <a:solidFill>
                  <a:srgbClr val="000000"/>
                </a:solidFill>
              </a:rPr>
              <a:t> </a:t>
            </a:r>
            <a:r>
              <a:rPr spc="-25" smtClean="0">
                <a:solidFill>
                  <a:srgbClr val="000000"/>
                </a:solidFill>
              </a:rPr>
              <a:t>психолого-</a:t>
            </a:r>
            <a:r>
              <a:rPr spc="-10" smtClean="0">
                <a:solidFill>
                  <a:srgbClr val="000000"/>
                </a:solidFill>
              </a:rPr>
              <a:t>педагогической</a:t>
            </a:r>
            <a:r>
              <a:rPr lang="ru-RU" spc="-10" dirty="0" smtClean="0">
                <a:solidFill>
                  <a:srgbClr val="000000"/>
                </a:solidFill>
              </a:rPr>
              <a:t> поддержки</a:t>
            </a:r>
            <a:endParaRPr spc="-10" dirty="0">
              <a:solidFill>
                <a:srgbClr val="000000"/>
              </a:solidFill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15836" y="840994"/>
            <a:ext cx="8630920" cy="45717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6476365" algn="l"/>
              </a:tabLst>
            </a:pPr>
            <a:r>
              <a:rPr sz="1400" b="1" u="sng">
                <a:uFill>
                  <a:solidFill>
                    <a:srgbClr val="4480C2"/>
                  </a:solidFill>
                </a:uFill>
                <a:latin typeface="Arial"/>
                <a:cs typeface="Arial"/>
              </a:rPr>
              <a:t>	</a:t>
            </a:r>
            <a:endParaRPr lang="ru-RU" sz="1400" b="1" u="sng" dirty="0">
              <a:uFill>
                <a:solidFill>
                  <a:srgbClr val="4480C2"/>
                </a:solidFill>
              </a:uFill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6476365" algn="l"/>
              </a:tabLst>
            </a:pPr>
            <a:r>
              <a:rPr sz="1400" b="1" spc="-10" smtClean="0">
                <a:solidFill>
                  <a:srgbClr val="C00000"/>
                </a:solidFill>
                <a:latin typeface="Arial"/>
                <a:cs typeface="Arial"/>
              </a:rPr>
              <a:t>Дополнительные</a:t>
            </a:r>
            <a:r>
              <a:rPr sz="1400" b="1" spc="-5" smtClean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C00000"/>
                </a:solidFill>
                <a:latin typeface="Arial"/>
                <a:cs typeface="Arial"/>
              </a:rPr>
              <a:t>ресурсы</a:t>
            </a:r>
            <a:r>
              <a:rPr sz="1400" b="1" spc="-4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C00000"/>
                </a:solidFill>
                <a:latin typeface="Arial"/>
                <a:cs typeface="Arial"/>
              </a:rPr>
              <a:t>для</a:t>
            </a:r>
            <a:r>
              <a:rPr sz="1400" b="1" spc="-2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C00000"/>
                </a:solidFill>
                <a:latin typeface="Arial"/>
                <a:cs typeface="Arial"/>
              </a:rPr>
              <a:t>обращения</a:t>
            </a:r>
            <a:r>
              <a:rPr sz="1400" b="1" spc="-3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C00000"/>
                </a:solidFill>
                <a:latin typeface="Arial"/>
                <a:cs typeface="Arial"/>
              </a:rPr>
              <a:t>за</a:t>
            </a:r>
            <a:r>
              <a:rPr sz="1400" b="1" spc="-4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C00000"/>
                </a:solidFill>
                <a:latin typeface="Arial"/>
                <a:cs typeface="Arial"/>
              </a:rPr>
              <a:t>психологической</a:t>
            </a:r>
            <a:r>
              <a:rPr sz="1400" b="1" spc="-6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C00000"/>
                </a:solidFill>
                <a:latin typeface="Arial"/>
                <a:cs typeface="Arial"/>
              </a:rPr>
              <a:t>помощью</a:t>
            </a:r>
            <a:endParaRPr sz="1400">
              <a:latin typeface="Arial"/>
              <a:cs typeface="Arial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152402" y="1555622"/>
          <a:ext cx="8839198" cy="284492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09964"/>
                <a:gridCol w="2209964"/>
                <a:gridCol w="1382458"/>
                <a:gridCol w="3036812"/>
              </a:tblGrid>
              <a:tr h="538249">
                <a:tc gridSpan="2">
                  <a:txBody>
                    <a:bodyPr/>
                    <a:lstStyle/>
                    <a:p>
                      <a:pPr marL="925194" marR="1095375" indent="-489584">
                        <a:lnSpc>
                          <a:spcPts val="1440"/>
                        </a:lnSpc>
                        <a:spcBef>
                          <a:spcPts val="15"/>
                        </a:spcBef>
                      </a:pPr>
                      <a:r>
                        <a:rPr sz="12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Сервисы</a:t>
                      </a:r>
                      <a:r>
                        <a:rPr sz="12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по</a:t>
                      </a:r>
                      <a:r>
                        <a:rPr sz="1200" b="1" spc="-2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оказанию</a:t>
                      </a:r>
                      <a:r>
                        <a:rPr sz="1200" b="1" spc="-6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психологической помощи/номер телефона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958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ts val="1405"/>
                        </a:lnSpc>
                      </a:pPr>
                      <a:r>
                        <a:rPr sz="12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Время</a:t>
                      </a:r>
                      <a:r>
                        <a:rPr sz="1200" b="1" spc="14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b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работы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9587"/>
                    </a:solidFill>
                  </a:tcPr>
                </a:tc>
                <a:tc>
                  <a:txBody>
                    <a:bodyPr/>
                    <a:lstStyle/>
                    <a:p>
                      <a:pPr marL="549910">
                        <a:lnSpc>
                          <a:spcPts val="1405"/>
                        </a:lnSpc>
                      </a:pPr>
                      <a:r>
                        <a:rPr sz="12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Целевая</a:t>
                      </a:r>
                      <a:r>
                        <a:rPr sz="1200" b="1" spc="1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b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аудитория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9587"/>
                    </a:solidFill>
                  </a:tcPr>
                </a:tc>
              </a:tr>
              <a:tr h="1024531">
                <a:tc>
                  <a:txBody>
                    <a:bodyPr/>
                    <a:lstStyle/>
                    <a:p>
                      <a:pPr marR="295275" algn="ctr">
                        <a:lnSpc>
                          <a:spcPts val="1290"/>
                        </a:lnSpc>
                      </a:pPr>
                      <a:r>
                        <a:rPr sz="11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Филиал</a:t>
                      </a:r>
                      <a:r>
                        <a:rPr sz="1100" b="1" spc="-3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фонда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R="295275" algn="ctr">
                        <a:lnSpc>
                          <a:spcPct val="100000"/>
                        </a:lnSpc>
                      </a:pPr>
                      <a:r>
                        <a:rPr sz="1100" b="1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«Защитники</a:t>
                      </a:r>
                      <a:r>
                        <a:rPr sz="1100" b="1" spc="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Отечества»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R="297180" algn="ctr">
                        <a:lnSpc>
                          <a:spcPct val="100000"/>
                        </a:lnSpc>
                      </a:pPr>
                      <a:r>
                        <a:rPr lang="ru-RU" sz="1100" b="1" dirty="0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в Чувашской Республике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DDA"/>
                    </a:solidFill>
                  </a:tcPr>
                </a:tc>
                <a:tc>
                  <a:txBody>
                    <a:bodyPr/>
                    <a:lstStyle/>
                    <a:p>
                      <a:pPr marL="39370" algn="ctr">
                        <a:lnSpc>
                          <a:spcPts val="2105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+</a:t>
                      </a:r>
                      <a:r>
                        <a:rPr sz="1800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7</a:t>
                      </a:r>
                      <a:r>
                        <a:rPr sz="1800" b="1" spc="-5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(3</a:t>
                      </a:r>
                      <a:r>
                        <a:rPr lang="ru-RU" sz="1800" b="1" dirty="0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5</a:t>
                      </a:r>
                      <a:r>
                        <a:rPr sz="1800" b="1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sz="1800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)</a:t>
                      </a:r>
                      <a:r>
                        <a:rPr sz="1800" b="1" spc="-1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ru-RU" sz="1800" b="1" spc="-10" dirty="0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7</a:t>
                      </a:r>
                      <a:r>
                        <a:rPr sz="1800" b="1" spc="-10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0-</a:t>
                      </a:r>
                      <a:r>
                        <a:rPr lang="ru-RU" sz="1800" b="1" spc="-10" dirty="0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94</a:t>
                      </a:r>
                      <a:r>
                        <a:rPr sz="1800" b="1" spc="-10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lang="ru-RU" sz="1800" b="1" spc="-25" dirty="0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26</a:t>
                      </a: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DDA"/>
                    </a:solidFill>
                  </a:tcPr>
                </a:tc>
                <a:tc>
                  <a:txBody>
                    <a:bodyPr/>
                    <a:lstStyle/>
                    <a:p>
                      <a:pPr marL="38735">
                        <a:lnSpc>
                          <a:spcPts val="1290"/>
                        </a:lnSpc>
                      </a:pPr>
                      <a:r>
                        <a:rPr sz="1100" i="1" dirty="0">
                          <a:latin typeface="Times New Roman"/>
                          <a:cs typeface="Times New Roman"/>
                        </a:rPr>
                        <a:t>ежедневно</a:t>
                      </a:r>
                      <a:r>
                        <a:rPr sz="1100" i="1" spc="4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с</a:t>
                      </a:r>
                      <a:r>
                        <a:rPr sz="1100" i="1" spc="48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spc="-20" dirty="0">
                          <a:latin typeface="Times New Roman"/>
                          <a:cs typeface="Times New Roman"/>
                        </a:rPr>
                        <a:t>09:00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38735">
                        <a:lnSpc>
                          <a:spcPct val="100000"/>
                        </a:lnSpc>
                      </a:pPr>
                      <a:r>
                        <a:rPr sz="1100" i="1" dirty="0">
                          <a:latin typeface="Times New Roman"/>
                          <a:cs typeface="Times New Roman"/>
                        </a:rPr>
                        <a:t>до </a:t>
                      </a:r>
                      <a:r>
                        <a:rPr sz="1100" i="1" spc="-10" dirty="0">
                          <a:latin typeface="Times New Roman"/>
                          <a:cs typeface="Times New Roman"/>
                        </a:rPr>
                        <a:t>18:00,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38735" marR="46355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pos="1157605" algn="l"/>
                        </a:tabLst>
                      </a:pPr>
                      <a:r>
                        <a:rPr sz="1100" i="1" spc="-10" dirty="0">
                          <a:latin typeface="Times New Roman"/>
                          <a:cs typeface="Times New Roman"/>
                        </a:rPr>
                        <a:t>выходной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100" i="1" spc="-50" dirty="0">
                          <a:latin typeface="Times New Roman"/>
                          <a:cs typeface="Times New Roman"/>
                        </a:rPr>
                        <a:t>— </a:t>
                      </a:r>
                      <a:r>
                        <a:rPr sz="1100" i="1" spc="-10" dirty="0">
                          <a:latin typeface="Times New Roman"/>
                          <a:cs typeface="Times New Roman"/>
                        </a:rPr>
                        <a:t>суббота,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38735">
                        <a:lnSpc>
                          <a:spcPts val="1245"/>
                        </a:lnSpc>
                      </a:pPr>
                      <a:r>
                        <a:rPr sz="1100" i="1" spc="-10" dirty="0">
                          <a:latin typeface="Times New Roman"/>
                          <a:cs typeface="Times New Roman"/>
                        </a:rPr>
                        <a:t>воскресенье;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DDA"/>
                    </a:solidFill>
                  </a:tcPr>
                </a:tc>
                <a:tc>
                  <a:txBody>
                    <a:bodyPr/>
                    <a:lstStyle/>
                    <a:p>
                      <a:pPr marL="38735">
                        <a:lnSpc>
                          <a:spcPts val="1290"/>
                        </a:lnSpc>
                      </a:pPr>
                      <a:r>
                        <a:rPr sz="1100" i="1" dirty="0">
                          <a:latin typeface="Times New Roman"/>
                          <a:cs typeface="Times New Roman"/>
                        </a:rPr>
                        <a:t>Члены</a:t>
                      </a:r>
                      <a:r>
                        <a:rPr sz="1100" i="1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семей</a:t>
                      </a:r>
                      <a:r>
                        <a:rPr sz="1100" i="1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участников</a:t>
                      </a:r>
                      <a:r>
                        <a:rPr sz="1100" i="1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dirty="0">
                          <a:latin typeface="Times New Roman"/>
                          <a:cs typeface="Times New Roman"/>
                        </a:rPr>
                        <a:t>(ветеранов)</a:t>
                      </a:r>
                      <a:r>
                        <a:rPr sz="1100" i="1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i="1" spc="-25" dirty="0">
                          <a:latin typeface="Times New Roman"/>
                          <a:cs typeface="Times New Roman"/>
                        </a:rPr>
                        <a:t>СВО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DDA"/>
                    </a:solidFill>
                  </a:tcPr>
                </a:tc>
              </a:tr>
              <a:tr h="1282148">
                <a:tc>
                  <a:txBody>
                    <a:bodyPr/>
                    <a:lstStyle/>
                    <a:p>
                      <a:pPr marL="359410" marR="655320" algn="ctr">
                        <a:lnSpc>
                          <a:spcPts val="1440"/>
                        </a:lnSpc>
                        <a:spcBef>
                          <a:spcPts val="15"/>
                        </a:spcBef>
                      </a:pPr>
                      <a:r>
                        <a:rPr sz="1200" b="1" spc="-2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Круглосуточная 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экстренная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R="295910" algn="ctr">
                        <a:lnSpc>
                          <a:spcPts val="1395"/>
                        </a:lnSpc>
                      </a:pPr>
                      <a:r>
                        <a:rPr sz="1200" b="1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психологическая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R="295910" algn="ctr">
                        <a:lnSpc>
                          <a:spcPct val="100000"/>
                        </a:lnSpc>
                      </a:pPr>
                      <a:r>
                        <a:rPr sz="12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помощь</a:t>
                      </a:r>
                      <a:r>
                        <a:rPr sz="1200" b="1" spc="-2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МЧС</a:t>
                      </a:r>
                      <a:r>
                        <a:rPr sz="1200" b="1" spc="-5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России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  <a:tc>
                  <a:txBody>
                    <a:bodyPr/>
                    <a:lstStyle/>
                    <a:p>
                      <a:pPr marL="39370" algn="ctr">
                        <a:lnSpc>
                          <a:spcPts val="2105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8</a:t>
                      </a:r>
                      <a:r>
                        <a:rPr sz="1800" b="1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(495) 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989-50-</a:t>
                      </a:r>
                      <a:r>
                        <a:rPr sz="1800" b="1" spc="-3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50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  <a:tc>
                  <a:txBody>
                    <a:bodyPr/>
                    <a:lstStyle/>
                    <a:p>
                      <a:pPr marL="38735">
                        <a:lnSpc>
                          <a:spcPts val="1410"/>
                        </a:lnSpc>
                      </a:pP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круглосуточно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  <a:tc>
                  <a:txBody>
                    <a:bodyPr/>
                    <a:lstStyle/>
                    <a:p>
                      <a:pPr marL="38735" marR="283210" algn="just">
                        <a:lnSpc>
                          <a:spcPts val="1440"/>
                        </a:lnSpc>
                        <a:spcBef>
                          <a:spcPts val="15"/>
                        </a:spcBef>
                      </a:pPr>
                      <a:r>
                        <a:rPr sz="1200" i="1" dirty="0">
                          <a:latin typeface="Times New Roman"/>
                          <a:cs typeface="Times New Roman"/>
                        </a:rPr>
                        <a:t>Экстренная</a:t>
                      </a:r>
                      <a:r>
                        <a:rPr sz="1200" i="1" spc="140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психологическая</a:t>
                      </a:r>
                      <a:r>
                        <a:rPr sz="1200" i="1" spc="140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помощь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детям,</a:t>
                      </a:r>
                      <a:r>
                        <a:rPr sz="1200" i="1" spc="270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подросткам,</a:t>
                      </a:r>
                      <a:r>
                        <a:rPr sz="1200" i="1" spc="275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их</a:t>
                      </a:r>
                      <a:r>
                        <a:rPr sz="1200" i="1" spc="270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родителям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8735" marR="283845" algn="just">
                        <a:lnSpc>
                          <a:spcPts val="1440"/>
                        </a:lnSpc>
                      </a:pPr>
                      <a:r>
                        <a:rPr sz="1200" i="1" dirty="0">
                          <a:latin typeface="Times New Roman"/>
                          <a:cs typeface="Times New Roman"/>
                        </a:rPr>
                        <a:t>(законным</a:t>
                      </a:r>
                      <a:r>
                        <a:rPr sz="1200" i="1" spc="1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представителям),</a:t>
                      </a:r>
                      <a:r>
                        <a:rPr sz="1200" i="1" spc="1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а</a:t>
                      </a:r>
                      <a:r>
                        <a:rPr sz="1200" i="1" spc="1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20" dirty="0">
                          <a:latin typeface="Times New Roman"/>
                          <a:cs typeface="Times New Roman"/>
                        </a:rPr>
                        <a:t>также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взрослым</a:t>
                      </a:r>
                      <a:r>
                        <a:rPr sz="1200" i="1" spc="125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200" i="1" spc="125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кризисном</a:t>
                      </a:r>
                      <a:r>
                        <a:rPr sz="1200" i="1" spc="130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состоянии,</a:t>
                      </a:r>
                      <a:r>
                        <a:rPr sz="1200" i="1" spc="125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i="1" spc="-50" dirty="0">
                          <a:latin typeface="Times New Roman"/>
                          <a:cs typeface="Times New Roman"/>
                        </a:rPr>
                        <a:t>в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том</a:t>
                      </a:r>
                      <a:r>
                        <a:rPr sz="1200" i="1" spc="229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числе</a:t>
                      </a:r>
                      <a:r>
                        <a:rPr sz="1200" i="1" spc="229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200" i="1" spc="235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случае</a:t>
                      </a:r>
                      <a:r>
                        <a:rPr sz="1200" i="1" spc="240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возникновения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чрезвычайных</a:t>
                      </a:r>
                      <a:r>
                        <a:rPr sz="1200" i="1" spc="-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ситуаций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1477" y="200913"/>
            <a:ext cx="8116723" cy="6661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" dirty="0">
                <a:solidFill>
                  <a:srgbClr val="000000"/>
                </a:solidFill>
              </a:rPr>
              <a:t>Информирование</a:t>
            </a:r>
            <a:r>
              <a:rPr spc="-55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детей</a:t>
            </a:r>
            <a:r>
              <a:rPr spc="-40" dirty="0">
                <a:solidFill>
                  <a:srgbClr val="000000"/>
                </a:solidFill>
              </a:rPr>
              <a:t> </a:t>
            </a:r>
            <a:r>
              <a:rPr spc="-10" dirty="0">
                <a:solidFill>
                  <a:srgbClr val="000000"/>
                </a:solidFill>
              </a:rPr>
              <a:t>ветеранов</a:t>
            </a:r>
            <a:r>
              <a:rPr spc="-60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(участников)</a:t>
            </a:r>
            <a:r>
              <a:rPr spc="-20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СВО,</a:t>
            </a:r>
            <a:r>
              <a:rPr spc="-55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членов</a:t>
            </a:r>
            <a:r>
              <a:rPr spc="-60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их</a:t>
            </a:r>
            <a:r>
              <a:rPr spc="-50" dirty="0">
                <a:solidFill>
                  <a:srgbClr val="000000"/>
                </a:solidFill>
              </a:rPr>
              <a:t> </a:t>
            </a:r>
            <a:r>
              <a:rPr spc="-10" dirty="0">
                <a:solidFill>
                  <a:srgbClr val="000000"/>
                </a:solidFill>
              </a:rPr>
              <a:t>семей,</a:t>
            </a:r>
          </a:p>
          <a:p>
            <a:pPr marL="12700" marR="5080">
              <a:lnSpc>
                <a:spcPct val="100000"/>
              </a:lnSpc>
            </a:pPr>
            <a:r>
              <a:rPr spc="-10" dirty="0">
                <a:solidFill>
                  <a:srgbClr val="000000"/>
                </a:solidFill>
              </a:rPr>
              <a:t>педагогических</a:t>
            </a:r>
            <a:r>
              <a:rPr spc="-30" dirty="0">
                <a:solidFill>
                  <a:srgbClr val="000000"/>
                </a:solidFill>
              </a:rPr>
              <a:t> </a:t>
            </a:r>
            <a:r>
              <a:rPr spc="-10" dirty="0">
                <a:solidFill>
                  <a:srgbClr val="000000"/>
                </a:solidFill>
              </a:rPr>
              <a:t>работников</a:t>
            </a:r>
            <a:r>
              <a:rPr spc="-5" dirty="0">
                <a:solidFill>
                  <a:srgbClr val="000000"/>
                </a:solidFill>
              </a:rPr>
              <a:t> </a:t>
            </a:r>
            <a:r>
              <a:rPr spc="-10" dirty="0">
                <a:solidFill>
                  <a:srgbClr val="000000"/>
                </a:solidFill>
              </a:rPr>
              <a:t>образовательной</a:t>
            </a:r>
            <a:r>
              <a:rPr spc="-5" dirty="0">
                <a:solidFill>
                  <a:srgbClr val="000000"/>
                </a:solidFill>
              </a:rPr>
              <a:t> </a:t>
            </a:r>
            <a:r>
              <a:rPr spc="-10" dirty="0">
                <a:solidFill>
                  <a:srgbClr val="000000"/>
                </a:solidFill>
              </a:rPr>
              <a:t>организации</a:t>
            </a:r>
            <a:r>
              <a:rPr spc="-15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о</a:t>
            </a:r>
            <a:r>
              <a:rPr spc="10" dirty="0">
                <a:solidFill>
                  <a:srgbClr val="000000"/>
                </a:solidFill>
              </a:rPr>
              <a:t> </a:t>
            </a:r>
            <a:r>
              <a:rPr spc="-20" dirty="0">
                <a:solidFill>
                  <a:srgbClr val="000000"/>
                </a:solidFill>
              </a:rPr>
              <a:t>возможности</a:t>
            </a:r>
            <a:r>
              <a:rPr spc="20" dirty="0">
                <a:solidFill>
                  <a:srgbClr val="000000"/>
                </a:solidFill>
              </a:rPr>
              <a:t> </a:t>
            </a:r>
            <a:r>
              <a:rPr spc="-50" dirty="0">
                <a:solidFill>
                  <a:srgbClr val="000000"/>
                </a:solidFill>
              </a:rPr>
              <a:t>и </a:t>
            </a:r>
            <a:r>
              <a:rPr spc="-10" dirty="0">
                <a:solidFill>
                  <a:srgbClr val="000000"/>
                </a:solidFill>
              </a:rPr>
              <a:t>ресурсах</a:t>
            </a:r>
            <a:r>
              <a:rPr spc="-20" dirty="0">
                <a:solidFill>
                  <a:srgbClr val="000000"/>
                </a:solidFill>
              </a:rPr>
              <a:t> </a:t>
            </a:r>
            <a:r>
              <a:rPr spc="-10" dirty="0">
                <a:solidFill>
                  <a:srgbClr val="000000"/>
                </a:solidFill>
              </a:rPr>
              <a:t>получения</a:t>
            </a:r>
            <a:r>
              <a:rPr spc="-20" dirty="0">
                <a:solidFill>
                  <a:srgbClr val="000000"/>
                </a:solidFill>
              </a:rPr>
              <a:t> </a:t>
            </a:r>
            <a:r>
              <a:rPr spc="-10" dirty="0">
                <a:solidFill>
                  <a:srgbClr val="000000"/>
                </a:solidFill>
              </a:rPr>
              <a:t>психологической</a:t>
            </a:r>
            <a:r>
              <a:rPr spc="-60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помощи</a:t>
            </a:r>
            <a:r>
              <a:rPr>
                <a:solidFill>
                  <a:srgbClr val="000000"/>
                </a:solidFill>
              </a:rPr>
              <a:t>,</a:t>
            </a:r>
            <a:r>
              <a:rPr spc="-55">
                <a:solidFill>
                  <a:srgbClr val="000000"/>
                </a:solidFill>
              </a:rPr>
              <a:t> </a:t>
            </a:r>
            <a:r>
              <a:rPr spc="-25" smtClean="0">
                <a:solidFill>
                  <a:srgbClr val="000000"/>
                </a:solidFill>
              </a:rPr>
              <a:t>психолого-</a:t>
            </a:r>
            <a:r>
              <a:rPr spc="-10" smtClean="0">
                <a:solidFill>
                  <a:srgbClr val="000000"/>
                </a:solidFill>
              </a:rPr>
              <a:t>педагогической</a:t>
            </a:r>
            <a:r>
              <a:rPr lang="ru-RU" spc="-10" dirty="0" smtClean="0">
                <a:solidFill>
                  <a:srgbClr val="000000"/>
                </a:solidFill>
              </a:rPr>
              <a:t> поддержки</a:t>
            </a:r>
            <a:endParaRPr spc="-10" dirty="0">
              <a:solidFill>
                <a:srgbClr val="000000"/>
              </a:solidFill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15836" y="840994"/>
            <a:ext cx="8630920" cy="45717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6476365" algn="l"/>
              </a:tabLst>
            </a:pPr>
            <a:r>
              <a:rPr sz="1400" b="1" u="sng">
                <a:uFill>
                  <a:solidFill>
                    <a:srgbClr val="4480C2"/>
                  </a:solidFill>
                </a:uFill>
                <a:latin typeface="Arial"/>
                <a:cs typeface="Arial"/>
              </a:rPr>
              <a:t>	</a:t>
            </a:r>
            <a:endParaRPr lang="ru-RU" sz="1400" b="1" u="sng" dirty="0">
              <a:uFill>
                <a:solidFill>
                  <a:srgbClr val="4480C2"/>
                </a:solidFill>
              </a:uFill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6476365" algn="l"/>
              </a:tabLst>
            </a:pPr>
            <a:r>
              <a:rPr sz="1400" b="1" spc="-10" smtClean="0">
                <a:solidFill>
                  <a:srgbClr val="C00000"/>
                </a:solidFill>
                <a:latin typeface="Arial"/>
                <a:cs typeface="Arial"/>
              </a:rPr>
              <a:t>Дополнительные</a:t>
            </a:r>
            <a:r>
              <a:rPr sz="1400" b="1" spc="-5" smtClean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C00000"/>
                </a:solidFill>
                <a:latin typeface="Arial"/>
                <a:cs typeface="Arial"/>
              </a:rPr>
              <a:t>ресурсы</a:t>
            </a:r>
            <a:r>
              <a:rPr sz="1400" b="1" spc="-4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C00000"/>
                </a:solidFill>
                <a:latin typeface="Arial"/>
                <a:cs typeface="Arial"/>
              </a:rPr>
              <a:t>для</a:t>
            </a:r>
            <a:r>
              <a:rPr sz="1400" b="1" spc="-2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C00000"/>
                </a:solidFill>
                <a:latin typeface="Arial"/>
                <a:cs typeface="Arial"/>
              </a:rPr>
              <a:t>обращения</a:t>
            </a:r>
            <a:r>
              <a:rPr sz="1400" b="1" spc="-3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C00000"/>
                </a:solidFill>
                <a:latin typeface="Arial"/>
                <a:cs typeface="Arial"/>
              </a:rPr>
              <a:t>за</a:t>
            </a:r>
            <a:r>
              <a:rPr sz="1400" b="1" spc="-4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C00000"/>
                </a:solidFill>
                <a:latin typeface="Arial"/>
                <a:cs typeface="Arial"/>
              </a:rPr>
              <a:t>психологической</a:t>
            </a:r>
            <a:r>
              <a:rPr sz="1400" b="1" spc="-6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C00000"/>
                </a:solidFill>
                <a:latin typeface="Arial"/>
                <a:cs typeface="Arial"/>
              </a:rPr>
              <a:t>помощью</a:t>
            </a:r>
            <a:endParaRPr sz="1400">
              <a:latin typeface="Arial"/>
              <a:cs typeface="Arial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152402" y="1555622"/>
          <a:ext cx="8839198" cy="330212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09964"/>
                <a:gridCol w="2209964"/>
                <a:gridCol w="1382458"/>
                <a:gridCol w="3036812"/>
              </a:tblGrid>
              <a:tr h="484330">
                <a:tc gridSpan="2">
                  <a:txBody>
                    <a:bodyPr/>
                    <a:lstStyle/>
                    <a:p>
                      <a:pPr marL="925194" marR="1095375" indent="-489584">
                        <a:lnSpc>
                          <a:spcPts val="1440"/>
                        </a:lnSpc>
                        <a:spcBef>
                          <a:spcPts val="15"/>
                        </a:spcBef>
                      </a:pPr>
                      <a:r>
                        <a:rPr sz="12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Сервисы</a:t>
                      </a:r>
                      <a:r>
                        <a:rPr sz="12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по</a:t>
                      </a:r>
                      <a:r>
                        <a:rPr sz="1200" b="1" spc="-2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оказанию</a:t>
                      </a:r>
                      <a:r>
                        <a:rPr sz="1200" b="1" spc="-6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психологической помощи/номер телефона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958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ts val="1405"/>
                        </a:lnSpc>
                      </a:pPr>
                      <a:r>
                        <a:rPr sz="12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Время</a:t>
                      </a:r>
                      <a:r>
                        <a:rPr sz="1200" b="1" spc="14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b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работы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9587"/>
                    </a:solidFill>
                  </a:tcPr>
                </a:tc>
                <a:tc>
                  <a:txBody>
                    <a:bodyPr/>
                    <a:lstStyle/>
                    <a:p>
                      <a:pPr marL="549910">
                        <a:lnSpc>
                          <a:spcPts val="1405"/>
                        </a:lnSpc>
                      </a:pPr>
                      <a:r>
                        <a:rPr sz="12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Целевая</a:t>
                      </a:r>
                      <a:r>
                        <a:rPr sz="1200" b="1" spc="1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b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аудитория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9587"/>
                    </a:solidFill>
                  </a:tcPr>
                </a:tc>
              </a:tr>
              <a:tr h="905196">
                <a:tc>
                  <a:txBody>
                    <a:bodyPr/>
                    <a:lstStyle/>
                    <a:p>
                      <a:pPr marR="178435" algn="ctr">
                        <a:lnSpc>
                          <a:spcPts val="1410"/>
                        </a:lnSpc>
                      </a:pPr>
                      <a:r>
                        <a:rPr sz="12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Анонимный</a:t>
                      </a:r>
                      <a:r>
                        <a:rPr sz="1200" b="1" spc="-6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телефон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3510" marR="323215" indent="1905" algn="ctr">
                        <a:lnSpc>
                          <a:spcPct val="100000"/>
                        </a:lnSpc>
                      </a:pPr>
                      <a:r>
                        <a:rPr sz="1200" b="1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доверияФГБУ «НМИЦ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ПН</a:t>
                      </a:r>
                      <a:r>
                        <a:rPr sz="1200" b="1" spc="-4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им.</a:t>
                      </a:r>
                      <a:r>
                        <a:rPr sz="1200" b="1" spc="-3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В.П.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Сербского» Минздрава</a:t>
                      </a:r>
                      <a:r>
                        <a:rPr sz="1200" b="1" spc="-1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России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DDA"/>
                    </a:solidFill>
                  </a:tcPr>
                </a:tc>
                <a:tc>
                  <a:txBody>
                    <a:bodyPr/>
                    <a:lstStyle/>
                    <a:p>
                      <a:pPr marL="39370" algn="ctr">
                        <a:lnSpc>
                          <a:spcPts val="2105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8</a:t>
                      </a:r>
                      <a:r>
                        <a:rPr sz="1800" b="1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(495) 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637-70-</a:t>
                      </a:r>
                      <a:r>
                        <a:rPr sz="1800" b="1" spc="-3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70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DDA"/>
                    </a:solidFill>
                  </a:tcPr>
                </a:tc>
                <a:tc>
                  <a:txBody>
                    <a:bodyPr/>
                    <a:lstStyle/>
                    <a:p>
                      <a:pPr marL="38735">
                        <a:lnSpc>
                          <a:spcPts val="1410"/>
                        </a:lnSpc>
                      </a:pP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круглосуточно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DDA"/>
                    </a:solidFill>
                  </a:tcPr>
                </a:tc>
                <a:tc>
                  <a:txBody>
                    <a:bodyPr/>
                    <a:lstStyle/>
                    <a:p>
                      <a:pPr marL="38735">
                        <a:lnSpc>
                          <a:spcPts val="1410"/>
                        </a:lnSpc>
                      </a:pP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Психиатрическая</a:t>
                      </a: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помощь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DDA"/>
                    </a:solidFill>
                  </a:tcPr>
                </a:tc>
              </a:tr>
              <a:tr h="950623">
                <a:tc>
                  <a:txBody>
                    <a:bodyPr/>
                    <a:lstStyle/>
                    <a:p>
                      <a:pPr marL="207010" marR="513715" indent="635" algn="ctr">
                        <a:lnSpc>
                          <a:spcPts val="1440"/>
                        </a:lnSpc>
                        <a:spcBef>
                          <a:spcPts val="20"/>
                        </a:spcBef>
                      </a:pPr>
                      <a:r>
                        <a:rPr sz="1200" b="1" spc="-2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Горячая</a:t>
                      </a:r>
                      <a:r>
                        <a:rPr sz="1200" b="1" spc="-4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линия</a:t>
                      </a:r>
                      <a:r>
                        <a:rPr sz="1200" b="1" spc="-5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25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по </a:t>
                      </a:r>
                      <a:r>
                        <a:rPr sz="1200" b="1" spc="-10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вопросам</a:t>
                      </a:r>
                      <a:r>
                        <a:rPr lang="ru-RU" sz="1200" b="1" spc="-10" dirty="0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10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домашнего 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насилия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25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  <a:tc>
                  <a:txBody>
                    <a:bodyPr/>
                    <a:lstStyle/>
                    <a:p>
                      <a:pPr marL="39370" algn="ctr">
                        <a:lnSpc>
                          <a:spcPts val="2110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8</a:t>
                      </a:r>
                      <a:r>
                        <a:rPr sz="1800" b="1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(495) 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637-22-</a:t>
                      </a:r>
                      <a:r>
                        <a:rPr sz="1800" b="1" spc="-3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20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  <a:tc>
                  <a:txBody>
                    <a:bodyPr/>
                    <a:lstStyle/>
                    <a:p>
                      <a:pPr marL="38735">
                        <a:lnSpc>
                          <a:spcPts val="1410"/>
                        </a:lnSpc>
                      </a:pP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круглосуточно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  <a:tc>
                  <a:txBody>
                    <a:bodyPr/>
                    <a:lstStyle/>
                    <a:p>
                      <a:pPr marL="38735" marR="292735">
                        <a:lnSpc>
                          <a:spcPts val="1440"/>
                        </a:lnSpc>
                        <a:spcBef>
                          <a:spcPts val="20"/>
                        </a:spcBef>
                        <a:tabLst>
                          <a:tab pos="1869439" algn="l"/>
                        </a:tabLst>
                      </a:pP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Психологическая,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социальная, юридическая</a:t>
                      </a: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помощь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25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</a:tr>
              <a:tr h="961979">
                <a:tc>
                  <a:txBody>
                    <a:bodyPr/>
                    <a:lstStyle/>
                    <a:p>
                      <a:pPr marL="300355" marR="587375" algn="ctr">
                        <a:lnSpc>
                          <a:spcPts val="1440"/>
                        </a:lnSpc>
                        <a:spcBef>
                          <a:spcPts val="20"/>
                        </a:spcBef>
                      </a:pPr>
                      <a:r>
                        <a:rPr sz="1200" b="1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Горячая</a:t>
                      </a:r>
                      <a:r>
                        <a:rPr sz="1200" b="1" spc="-4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линия</a:t>
                      </a:r>
                      <a:r>
                        <a:rPr sz="1200" b="1" spc="-6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по 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оказанию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67640" marR="454659" indent="-1905" algn="ctr">
                        <a:lnSpc>
                          <a:spcPts val="1440"/>
                        </a:lnSpc>
                      </a:pPr>
                      <a:r>
                        <a:rPr sz="1200" b="1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психологической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помощи</a:t>
                      </a:r>
                      <a:r>
                        <a:rPr sz="1200" b="1" spc="-6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студенческой молодежи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25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DDA"/>
                    </a:solidFill>
                  </a:tcPr>
                </a:tc>
                <a:tc>
                  <a:txBody>
                    <a:bodyPr/>
                    <a:lstStyle/>
                    <a:p>
                      <a:pPr marL="39370" algn="ctr">
                        <a:lnSpc>
                          <a:spcPts val="2110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8</a:t>
                      </a:r>
                      <a:r>
                        <a:rPr sz="1800" b="1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(800) 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222-55-</a:t>
                      </a:r>
                      <a:r>
                        <a:rPr sz="1800" b="1" spc="-3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71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DDA"/>
                    </a:solidFill>
                  </a:tcPr>
                </a:tc>
                <a:tc>
                  <a:txBody>
                    <a:bodyPr/>
                    <a:lstStyle/>
                    <a:p>
                      <a:pPr marL="38735">
                        <a:lnSpc>
                          <a:spcPts val="1415"/>
                        </a:lnSpc>
                      </a:pP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круглосуточно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DDA"/>
                    </a:solidFill>
                  </a:tcPr>
                </a:tc>
                <a:tc>
                  <a:txBody>
                    <a:bodyPr/>
                    <a:lstStyle/>
                    <a:p>
                      <a:pPr marL="38735" marR="597535">
                        <a:lnSpc>
                          <a:spcPts val="1440"/>
                        </a:lnSpc>
                        <a:spcBef>
                          <a:spcPts val="20"/>
                        </a:spcBef>
                        <a:tabLst>
                          <a:tab pos="1826895" algn="l"/>
                        </a:tabLst>
                      </a:pP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Психологическая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200" i="1" spc="-20" dirty="0">
                          <a:latin typeface="Times New Roman"/>
                          <a:cs typeface="Times New Roman"/>
                        </a:rPr>
                        <a:t>помощь 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студенческой молодежи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25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DD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1477" y="200913"/>
            <a:ext cx="8421523" cy="6661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" dirty="0">
                <a:solidFill>
                  <a:srgbClr val="000000"/>
                </a:solidFill>
              </a:rPr>
              <a:t>Информирование</a:t>
            </a:r>
            <a:r>
              <a:rPr spc="-55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детей</a:t>
            </a:r>
            <a:r>
              <a:rPr spc="-40" dirty="0">
                <a:solidFill>
                  <a:srgbClr val="000000"/>
                </a:solidFill>
              </a:rPr>
              <a:t> </a:t>
            </a:r>
            <a:r>
              <a:rPr spc="-10" dirty="0">
                <a:solidFill>
                  <a:srgbClr val="000000"/>
                </a:solidFill>
              </a:rPr>
              <a:t>ветеранов</a:t>
            </a:r>
            <a:r>
              <a:rPr spc="-60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(участников)</a:t>
            </a:r>
            <a:r>
              <a:rPr spc="-20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СВО,</a:t>
            </a:r>
            <a:r>
              <a:rPr spc="-55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членов</a:t>
            </a:r>
            <a:r>
              <a:rPr spc="-60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их</a:t>
            </a:r>
            <a:r>
              <a:rPr spc="-50" dirty="0">
                <a:solidFill>
                  <a:srgbClr val="000000"/>
                </a:solidFill>
              </a:rPr>
              <a:t> </a:t>
            </a:r>
            <a:r>
              <a:rPr spc="-10" dirty="0">
                <a:solidFill>
                  <a:srgbClr val="000000"/>
                </a:solidFill>
              </a:rPr>
              <a:t>семей,</a:t>
            </a:r>
          </a:p>
          <a:p>
            <a:pPr marL="12700" marR="5080">
              <a:lnSpc>
                <a:spcPct val="100000"/>
              </a:lnSpc>
            </a:pPr>
            <a:r>
              <a:rPr spc="-10" dirty="0">
                <a:solidFill>
                  <a:srgbClr val="000000"/>
                </a:solidFill>
              </a:rPr>
              <a:t>педагогических</a:t>
            </a:r>
            <a:r>
              <a:rPr spc="-30" dirty="0">
                <a:solidFill>
                  <a:srgbClr val="000000"/>
                </a:solidFill>
              </a:rPr>
              <a:t> </a:t>
            </a:r>
            <a:r>
              <a:rPr spc="-10" dirty="0">
                <a:solidFill>
                  <a:srgbClr val="000000"/>
                </a:solidFill>
              </a:rPr>
              <a:t>работников</a:t>
            </a:r>
            <a:r>
              <a:rPr spc="-5" dirty="0">
                <a:solidFill>
                  <a:srgbClr val="000000"/>
                </a:solidFill>
              </a:rPr>
              <a:t> </a:t>
            </a:r>
            <a:r>
              <a:rPr spc="-10" dirty="0">
                <a:solidFill>
                  <a:srgbClr val="000000"/>
                </a:solidFill>
              </a:rPr>
              <a:t>образовательной</a:t>
            </a:r>
            <a:r>
              <a:rPr spc="-5" dirty="0">
                <a:solidFill>
                  <a:srgbClr val="000000"/>
                </a:solidFill>
              </a:rPr>
              <a:t> </a:t>
            </a:r>
            <a:r>
              <a:rPr spc="-10" dirty="0">
                <a:solidFill>
                  <a:srgbClr val="000000"/>
                </a:solidFill>
              </a:rPr>
              <a:t>организации</a:t>
            </a:r>
            <a:r>
              <a:rPr spc="-15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о</a:t>
            </a:r>
            <a:r>
              <a:rPr spc="10" dirty="0">
                <a:solidFill>
                  <a:srgbClr val="000000"/>
                </a:solidFill>
              </a:rPr>
              <a:t> </a:t>
            </a:r>
            <a:r>
              <a:rPr spc="-20" dirty="0">
                <a:solidFill>
                  <a:srgbClr val="000000"/>
                </a:solidFill>
              </a:rPr>
              <a:t>возможности</a:t>
            </a:r>
            <a:r>
              <a:rPr spc="20" dirty="0">
                <a:solidFill>
                  <a:srgbClr val="000000"/>
                </a:solidFill>
              </a:rPr>
              <a:t> </a:t>
            </a:r>
            <a:r>
              <a:rPr spc="-50" dirty="0">
                <a:solidFill>
                  <a:srgbClr val="000000"/>
                </a:solidFill>
              </a:rPr>
              <a:t>и </a:t>
            </a:r>
            <a:r>
              <a:rPr spc="-10" dirty="0">
                <a:solidFill>
                  <a:srgbClr val="000000"/>
                </a:solidFill>
              </a:rPr>
              <a:t>ресурсах</a:t>
            </a:r>
            <a:r>
              <a:rPr spc="-20" dirty="0">
                <a:solidFill>
                  <a:srgbClr val="000000"/>
                </a:solidFill>
              </a:rPr>
              <a:t> </a:t>
            </a:r>
            <a:r>
              <a:rPr spc="-10" dirty="0">
                <a:solidFill>
                  <a:srgbClr val="000000"/>
                </a:solidFill>
              </a:rPr>
              <a:t>получения</a:t>
            </a:r>
            <a:r>
              <a:rPr spc="-20" dirty="0">
                <a:solidFill>
                  <a:srgbClr val="000000"/>
                </a:solidFill>
              </a:rPr>
              <a:t> </a:t>
            </a:r>
            <a:r>
              <a:rPr spc="-10" dirty="0">
                <a:solidFill>
                  <a:srgbClr val="000000"/>
                </a:solidFill>
              </a:rPr>
              <a:t>психологической</a:t>
            </a:r>
            <a:r>
              <a:rPr spc="-60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помощи</a:t>
            </a:r>
            <a:r>
              <a:rPr>
                <a:solidFill>
                  <a:srgbClr val="000000"/>
                </a:solidFill>
              </a:rPr>
              <a:t>,</a:t>
            </a:r>
            <a:r>
              <a:rPr spc="-55">
                <a:solidFill>
                  <a:srgbClr val="000000"/>
                </a:solidFill>
              </a:rPr>
              <a:t> </a:t>
            </a:r>
            <a:r>
              <a:rPr spc="-25" smtClean="0">
                <a:solidFill>
                  <a:srgbClr val="000000"/>
                </a:solidFill>
              </a:rPr>
              <a:t>психолого-</a:t>
            </a:r>
            <a:r>
              <a:rPr spc="-10" smtClean="0">
                <a:solidFill>
                  <a:srgbClr val="000000"/>
                </a:solidFill>
              </a:rPr>
              <a:t>педагогической</a:t>
            </a:r>
            <a:r>
              <a:rPr lang="ru-RU" spc="-10" dirty="0" smtClean="0">
                <a:solidFill>
                  <a:srgbClr val="000000"/>
                </a:solidFill>
              </a:rPr>
              <a:t> поддержки</a:t>
            </a:r>
            <a:endParaRPr spc="-10" dirty="0">
              <a:solidFill>
                <a:srgbClr val="000000"/>
              </a:solidFill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15836" y="840994"/>
            <a:ext cx="8630920" cy="45717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6476365" algn="l"/>
              </a:tabLst>
            </a:pPr>
            <a:r>
              <a:rPr sz="1400" b="1" u="sng">
                <a:uFill>
                  <a:solidFill>
                    <a:srgbClr val="4480C2"/>
                  </a:solidFill>
                </a:uFill>
                <a:latin typeface="Arial"/>
                <a:cs typeface="Arial"/>
              </a:rPr>
              <a:t>	</a:t>
            </a:r>
            <a:endParaRPr lang="ru-RU" sz="1400" b="1" u="sng" dirty="0">
              <a:uFill>
                <a:solidFill>
                  <a:srgbClr val="4480C2"/>
                </a:solidFill>
              </a:uFill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6476365" algn="l"/>
              </a:tabLst>
            </a:pPr>
            <a:r>
              <a:rPr sz="1400" b="1" spc="-10" smtClean="0">
                <a:solidFill>
                  <a:srgbClr val="C00000"/>
                </a:solidFill>
                <a:latin typeface="Arial"/>
                <a:cs typeface="Arial"/>
              </a:rPr>
              <a:t>Дополнительные</a:t>
            </a:r>
            <a:r>
              <a:rPr sz="1400" b="1" spc="-5" smtClean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C00000"/>
                </a:solidFill>
                <a:latin typeface="Arial"/>
                <a:cs typeface="Arial"/>
              </a:rPr>
              <a:t>ресурсы</a:t>
            </a:r>
            <a:r>
              <a:rPr sz="1400" b="1" spc="-4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C00000"/>
                </a:solidFill>
                <a:latin typeface="Arial"/>
                <a:cs typeface="Arial"/>
              </a:rPr>
              <a:t>для</a:t>
            </a:r>
            <a:r>
              <a:rPr sz="1400" b="1" spc="-2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C00000"/>
                </a:solidFill>
                <a:latin typeface="Arial"/>
                <a:cs typeface="Arial"/>
              </a:rPr>
              <a:t>обращения</a:t>
            </a:r>
            <a:r>
              <a:rPr sz="1400" b="1" spc="-3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C00000"/>
                </a:solidFill>
                <a:latin typeface="Arial"/>
                <a:cs typeface="Arial"/>
              </a:rPr>
              <a:t>за</a:t>
            </a:r>
            <a:r>
              <a:rPr sz="1400" b="1" spc="-4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C00000"/>
                </a:solidFill>
                <a:latin typeface="Arial"/>
                <a:cs typeface="Arial"/>
              </a:rPr>
              <a:t>психологической</a:t>
            </a:r>
            <a:r>
              <a:rPr sz="1400" b="1" spc="-6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C00000"/>
                </a:solidFill>
                <a:latin typeface="Arial"/>
                <a:cs typeface="Arial"/>
              </a:rPr>
              <a:t>помощью</a:t>
            </a:r>
            <a:endParaRPr sz="1400">
              <a:latin typeface="Arial"/>
              <a:cs typeface="Arial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152401" y="1555622"/>
          <a:ext cx="8839199" cy="30473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09964"/>
                <a:gridCol w="2209964"/>
                <a:gridCol w="1382459"/>
                <a:gridCol w="3036812"/>
              </a:tblGrid>
              <a:tr h="460375">
                <a:tc gridSpan="2">
                  <a:txBody>
                    <a:bodyPr/>
                    <a:lstStyle/>
                    <a:p>
                      <a:pPr marL="925194" marR="1095375" indent="-489584">
                        <a:lnSpc>
                          <a:spcPts val="1440"/>
                        </a:lnSpc>
                        <a:spcBef>
                          <a:spcPts val="15"/>
                        </a:spcBef>
                      </a:pPr>
                      <a:r>
                        <a:rPr sz="12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Сервисы</a:t>
                      </a:r>
                      <a:r>
                        <a:rPr sz="12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по</a:t>
                      </a:r>
                      <a:r>
                        <a:rPr sz="1200" b="1" spc="-2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оказанию</a:t>
                      </a:r>
                      <a:r>
                        <a:rPr sz="1200" b="1" spc="-6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психологической помощи/номер телефона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958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58115" algn="r">
                        <a:lnSpc>
                          <a:spcPts val="1405"/>
                        </a:lnSpc>
                      </a:pPr>
                      <a:r>
                        <a:rPr sz="12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Время</a:t>
                      </a:r>
                      <a:r>
                        <a:rPr sz="1200" b="1" spc="14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b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работы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9587"/>
                    </a:solidFill>
                  </a:tcPr>
                </a:tc>
                <a:tc>
                  <a:txBody>
                    <a:bodyPr/>
                    <a:lstStyle/>
                    <a:p>
                      <a:pPr marL="549910">
                        <a:lnSpc>
                          <a:spcPts val="1405"/>
                        </a:lnSpc>
                      </a:pPr>
                      <a:r>
                        <a:rPr sz="12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Целевая</a:t>
                      </a:r>
                      <a:r>
                        <a:rPr sz="1200" b="1" spc="1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b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аудитория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9587"/>
                    </a:solidFill>
                  </a:tcPr>
                </a:tc>
              </a:tr>
              <a:tr h="860425">
                <a:tc>
                  <a:txBody>
                    <a:bodyPr/>
                    <a:lstStyle/>
                    <a:p>
                      <a:pPr marR="287655" algn="ctr">
                        <a:lnSpc>
                          <a:spcPts val="1410"/>
                        </a:lnSpc>
                      </a:pPr>
                      <a:r>
                        <a:rPr sz="1200" b="1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Горячая</a:t>
                      </a:r>
                      <a:r>
                        <a:rPr sz="1200" b="1" spc="-6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2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линия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R="287655" algn="ctr">
                        <a:lnSpc>
                          <a:spcPct val="100000"/>
                        </a:lnSpc>
                      </a:pPr>
                      <a:r>
                        <a:rPr sz="1200" b="1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РоссийскогоКрасного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R="289560" algn="ctr">
                        <a:lnSpc>
                          <a:spcPct val="100000"/>
                        </a:lnSpc>
                      </a:pPr>
                      <a:r>
                        <a:rPr sz="1200" b="1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Креста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DDA"/>
                    </a:solidFill>
                  </a:tcPr>
                </a:tc>
                <a:tc>
                  <a:txBody>
                    <a:bodyPr/>
                    <a:lstStyle/>
                    <a:p>
                      <a:pPr marL="268605">
                        <a:lnSpc>
                          <a:spcPts val="2105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8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(800)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700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44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spc="-2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50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DDA"/>
                    </a:solidFill>
                  </a:tcPr>
                </a:tc>
                <a:tc>
                  <a:txBody>
                    <a:bodyPr/>
                    <a:lstStyle/>
                    <a:p>
                      <a:pPr marR="191135" algn="r">
                        <a:lnSpc>
                          <a:spcPts val="1410"/>
                        </a:lnSpc>
                      </a:pP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круглосуточно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DDA"/>
                    </a:solidFill>
                  </a:tcPr>
                </a:tc>
                <a:tc>
                  <a:txBody>
                    <a:bodyPr/>
                    <a:lstStyle/>
                    <a:p>
                      <a:pPr marL="38735">
                        <a:lnSpc>
                          <a:spcPts val="1410"/>
                        </a:lnSpc>
                        <a:tabLst>
                          <a:tab pos="1499235" algn="l"/>
                          <a:tab pos="2374265" algn="l"/>
                        </a:tabLst>
                      </a:pP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Психологическая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помощь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семьям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8735">
                        <a:lnSpc>
                          <a:spcPct val="100000"/>
                        </a:lnSpc>
                      </a:pP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мобилизованных</a:t>
                      </a:r>
                      <a:r>
                        <a:rPr sz="1200" i="1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1200" i="1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военнослужащих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DDA"/>
                    </a:solidFill>
                  </a:tcPr>
                </a:tc>
              </a:tr>
              <a:tr h="903605">
                <a:tc>
                  <a:txBody>
                    <a:bodyPr/>
                    <a:lstStyle/>
                    <a:p>
                      <a:pPr marL="129539" marR="705485" indent="-1905" algn="ctr">
                        <a:lnSpc>
                          <a:spcPts val="1440"/>
                        </a:lnSpc>
                        <a:spcBef>
                          <a:spcPts val="20"/>
                        </a:spcBef>
                      </a:pPr>
                      <a:r>
                        <a:rPr sz="1200" b="1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Горячая</a:t>
                      </a:r>
                      <a:r>
                        <a:rPr sz="1200" b="1" spc="-6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2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линия </a:t>
                      </a:r>
                      <a:r>
                        <a:rPr sz="1200" b="1" spc="-10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помощи</a:t>
                      </a:r>
                      <a:r>
                        <a:rPr lang="ru-RU" sz="1200" b="1" spc="-10" dirty="0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b="1" spc="-10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родителям проекта</a:t>
                      </a:r>
                      <a:r>
                        <a:rPr lang="ru-RU" sz="1200" b="1" spc="-10" dirty="0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7465" algn="ctr">
                        <a:lnSpc>
                          <a:spcPts val="1390"/>
                        </a:lnSpc>
                      </a:pPr>
                      <a:r>
                        <a:rPr sz="1200" b="1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бытьродителем.рф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25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  <a:tc>
                  <a:txBody>
                    <a:bodyPr/>
                    <a:lstStyle/>
                    <a:p>
                      <a:pPr marL="39370" algn="ctr">
                        <a:lnSpc>
                          <a:spcPts val="2110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8</a:t>
                      </a:r>
                      <a:r>
                        <a:rPr sz="1800" b="1" spc="26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(800)</a:t>
                      </a:r>
                      <a:r>
                        <a:rPr sz="1800" b="1" spc="26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444-22-</a:t>
                      </a:r>
                      <a:r>
                        <a:rPr sz="1800" b="1" spc="-2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32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36830" algn="ctr">
                        <a:lnSpc>
                          <a:spcPct val="100000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(доб.</a:t>
                      </a:r>
                      <a:r>
                        <a:rPr sz="1800" b="1" spc="-4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714)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  <a:tc>
                  <a:txBody>
                    <a:bodyPr/>
                    <a:lstStyle/>
                    <a:p>
                      <a:pPr marL="40005" algn="ctr">
                        <a:lnSpc>
                          <a:spcPts val="1410"/>
                        </a:lnSpc>
                        <a:tabLst>
                          <a:tab pos="328295" algn="l"/>
                        </a:tabLst>
                      </a:pPr>
                      <a:r>
                        <a:rPr sz="1200" i="1" spc="-50" dirty="0">
                          <a:latin typeface="Times New Roman"/>
                          <a:cs typeface="Times New Roman"/>
                        </a:rPr>
                        <a:t>с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200" i="1" spc="-20" dirty="0">
                          <a:latin typeface="Times New Roman"/>
                          <a:cs typeface="Times New Roman"/>
                        </a:rPr>
                        <a:t>9.00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9370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Times New Roman"/>
                          <a:cs typeface="Times New Roman"/>
                        </a:rPr>
                        <a:t>до</a:t>
                      </a: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21.00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3335" algn="ctr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Times New Roman"/>
                          <a:cs typeface="Times New Roman"/>
                        </a:rPr>
                        <a:t>(по</a:t>
                      </a:r>
                      <a:r>
                        <a:rPr sz="1200" i="1" spc="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>
                          <a:latin typeface="Times New Roman"/>
                          <a:cs typeface="Times New Roman"/>
                        </a:rPr>
                        <a:t>мск</a:t>
                      </a:r>
                      <a:r>
                        <a:rPr sz="1200" i="1" smtClean="0">
                          <a:latin typeface="Times New Roman"/>
                          <a:cs typeface="Times New Roman"/>
                        </a:rPr>
                        <a:t>)</a:t>
                      </a:r>
                      <a:r>
                        <a:rPr lang="ru-RU" sz="1200" i="1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mtClean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200" i="1" spc="-3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20" dirty="0">
                          <a:latin typeface="Times New Roman"/>
                          <a:cs typeface="Times New Roman"/>
                        </a:rPr>
                        <a:t>будни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  <a:tc>
                  <a:txBody>
                    <a:bodyPr/>
                    <a:lstStyle/>
                    <a:p>
                      <a:pPr marL="38735" marR="55880" algn="just">
                        <a:lnSpc>
                          <a:spcPts val="1440"/>
                        </a:lnSpc>
                        <a:spcBef>
                          <a:spcPts val="20"/>
                        </a:spcBef>
                      </a:pPr>
                      <a:r>
                        <a:rPr sz="1200" i="1" dirty="0">
                          <a:latin typeface="Times New Roman"/>
                          <a:cs typeface="Times New Roman"/>
                        </a:rPr>
                        <a:t>Психологическая</a:t>
                      </a:r>
                      <a:r>
                        <a:rPr sz="1200" i="1" spc="130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помощь</a:t>
                      </a:r>
                      <a:r>
                        <a:rPr sz="1200" i="1" spc="130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родителям</a:t>
                      </a:r>
                      <a:r>
                        <a:rPr sz="1200" i="1" spc="135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200" i="1" spc="-25" dirty="0">
                          <a:latin typeface="Times New Roman"/>
                          <a:cs typeface="Times New Roman"/>
                        </a:rPr>
                        <a:t>по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вопросам</a:t>
                      </a:r>
                      <a:r>
                        <a:rPr sz="1200" i="1" spc="340" dirty="0">
                          <a:latin typeface="Times New Roman"/>
                          <a:cs typeface="Times New Roman"/>
                        </a:rPr>
                        <a:t>  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обучения,</a:t>
                      </a:r>
                      <a:r>
                        <a:rPr sz="1200" i="1" spc="345" dirty="0">
                          <a:latin typeface="Times New Roman"/>
                          <a:cs typeface="Times New Roman"/>
                        </a:rPr>
                        <a:t>  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воспитания</a:t>
                      </a:r>
                      <a:r>
                        <a:rPr sz="1200" i="1" spc="340" dirty="0">
                          <a:latin typeface="Times New Roman"/>
                          <a:cs typeface="Times New Roman"/>
                        </a:rPr>
                        <a:t>   </a:t>
                      </a:r>
                      <a:r>
                        <a:rPr sz="1200" i="1" spc="-50" dirty="0">
                          <a:latin typeface="Times New Roman"/>
                          <a:cs typeface="Times New Roman"/>
                        </a:rPr>
                        <a:t>и 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взаимоотношения</a:t>
                      </a:r>
                      <a:r>
                        <a:rPr sz="1200" i="1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с</a:t>
                      </a:r>
                      <a:r>
                        <a:rPr sz="1200" i="1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детьми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25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</a:tr>
              <a:tr h="822960">
                <a:tc>
                  <a:txBody>
                    <a:bodyPr/>
                    <a:lstStyle/>
                    <a:p>
                      <a:pPr marL="130810" marR="557530" algn="ctr">
                        <a:lnSpc>
                          <a:spcPts val="1440"/>
                        </a:lnSpc>
                        <a:spcBef>
                          <a:spcPts val="20"/>
                        </a:spcBef>
                      </a:pPr>
                      <a:r>
                        <a:rPr sz="1200" b="1" spc="-2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Чат-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бот</a:t>
                      </a:r>
                      <a:r>
                        <a:rPr sz="1200" b="1" spc="-1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по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оказанию психологической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R="426720" algn="ctr">
                        <a:lnSpc>
                          <a:spcPts val="1395"/>
                        </a:lnSpc>
                      </a:pPr>
                      <a:r>
                        <a:rPr sz="1200" b="1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помощи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25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DDA"/>
                    </a:solidFill>
                  </a:tcPr>
                </a:tc>
                <a:tc>
                  <a:txBody>
                    <a:bodyPr/>
                    <a:lstStyle/>
                    <a:p>
                      <a:pPr marL="120650">
                        <a:lnSpc>
                          <a:spcPts val="2110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Ссылка</a:t>
                      </a:r>
                      <a:r>
                        <a:rPr sz="1800" b="1" spc="-7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для</a:t>
                      </a:r>
                      <a:r>
                        <a:rPr sz="1800" b="1" spc="-28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входа: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147955">
                        <a:lnSpc>
                          <a:spcPct val="100000"/>
                        </a:lnSpc>
                      </a:pPr>
                      <a:r>
                        <a:rPr sz="1800" b="1" u="sng" spc="-10" dirty="0">
                          <a:solidFill>
                            <a:srgbClr val="0000FF"/>
                          </a:solidFill>
                          <a:uFill>
                            <a:solidFill>
                              <a:srgbClr val="0000FF"/>
                            </a:solidFill>
                          </a:uFill>
                          <a:latin typeface="Times New Roman"/>
                          <a:cs typeface="Times New Roman"/>
                          <a:hlinkClick r:id="rId2"/>
                        </a:rPr>
                        <a:t>https://vk.com/psy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283845">
                        <a:lnSpc>
                          <a:spcPts val="2110"/>
                        </a:lnSpc>
                      </a:pPr>
                      <a:r>
                        <a:rPr sz="1800" b="1" u="sng" spc="-10" dirty="0">
                          <a:solidFill>
                            <a:srgbClr val="0000FF"/>
                          </a:solidFill>
                          <a:uFill>
                            <a:solidFill>
                              <a:srgbClr val="0000FF"/>
                            </a:solidFill>
                          </a:uFill>
                          <a:latin typeface="Times New Roman"/>
                          <a:cs typeface="Times New Roman"/>
                          <a:hlinkClick r:id="rId2"/>
                        </a:rPr>
                        <a:t>_myvmeste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DDA"/>
                    </a:solidFill>
                  </a:tcPr>
                </a:tc>
                <a:tc>
                  <a:txBody>
                    <a:bodyPr/>
                    <a:lstStyle/>
                    <a:p>
                      <a:pPr marL="482600">
                        <a:lnSpc>
                          <a:spcPts val="1415"/>
                        </a:lnSpc>
                      </a:pPr>
                      <a:r>
                        <a:rPr sz="1200" i="1" dirty="0">
                          <a:latin typeface="Times New Roman"/>
                          <a:cs typeface="Times New Roman"/>
                        </a:rPr>
                        <a:t>с</a:t>
                      </a:r>
                      <a:r>
                        <a:rPr sz="1200" i="1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20" dirty="0">
                          <a:latin typeface="Times New Roman"/>
                          <a:cs typeface="Times New Roman"/>
                        </a:rPr>
                        <a:t>09:00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418465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Times New Roman"/>
                          <a:cs typeface="Times New Roman"/>
                        </a:rPr>
                        <a:t>до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 00:00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430530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Times New Roman"/>
                          <a:cs typeface="Times New Roman"/>
                        </a:rPr>
                        <a:t>(по</a:t>
                      </a:r>
                      <a:r>
                        <a:rPr sz="1200" i="1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20" dirty="0">
                          <a:latin typeface="Times New Roman"/>
                          <a:cs typeface="Times New Roman"/>
                        </a:rPr>
                        <a:t>мск)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DDA"/>
                    </a:solidFill>
                  </a:tcPr>
                </a:tc>
                <a:tc>
                  <a:txBody>
                    <a:bodyPr/>
                    <a:lstStyle/>
                    <a:p>
                      <a:pPr marL="38735" marR="181610">
                        <a:lnSpc>
                          <a:spcPts val="1440"/>
                        </a:lnSpc>
                        <a:spcBef>
                          <a:spcPts val="20"/>
                        </a:spcBef>
                        <a:tabLst>
                          <a:tab pos="734060" algn="l"/>
                          <a:tab pos="1123950" algn="l"/>
                          <a:tab pos="1979295" algn="l"/>
                        </a:tabLst>
                      </a:pP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Сервис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200" i="1" spc="-25" dirty="0">
                          <a:latin typeface="Times New Roman"/>
                          <a:cs typeface="Times New Roman"/>
                        </a:rPr>
                        <a:t>по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оказанию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бесплатной психологической</a:t>
                      </a:r>
                      <a:r>
                        <a:rPr sz="1200" i="1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поддержки</a:t>
                      </a:r>
                      <a:r>
                        <a:rPr sz="1200" i="1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населению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25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DD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1886" y="215849"/>
            <a:ext cx="8320227" cy="25968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600" spc="-10" dirty="0">
                <a:solidFill>
                  <a:srgbClr val="4480C2"/>
                </a:solidFill>
              </a:rPr>
              <a:t>Направления</a:t>
            </a:r>
            <a:r>
              <a:rPr sz="1600" spc="-5" dirty="0">
                <a:solidFill>
                  <a:srgbClr val="4480C2"/>
                </a:solidFill>
              </a:rPr>
              <a:t> </a:t>
            </a:r>
            <a:r>
              <a:rPr sz="1600">
                <a:solidFill>
                  <a:srgbClr val="4480C2"/>
                </a:solidFill>
              </a:rPr>
              <a:t>организации</a:t>
            </a:r>
            <a:r>
              <a:rPr sz="1600" spc="-5">
                <a:solidFill>
                  <a:srgbClr val="4480C2"/>
                </a:solidFill>
              </a:rPr>
              <a:t> </a:t>
            </a:r>
            <a:r>
              <a:rPr sz="1600" spc="-25" smtClean="0">
                <a:solidFill>
                  <a:srgbClr val="4480C2"/>
                </a:solidFill>
              </a:rPr>
              <a:t>психолого-</a:t>
            </a:r>
            <a:r>
              <a:rPr sz="1600" spc="-10" smtClean="0">
                <a:solidFill>
                  <a:srgbClr val="4480C2"/>
                </a:solidFill>
              </a:rPr>
              <a:t>педагогического</a:t>
            </a:r>
            <a:r>
              <a:rPr lang="ru-RU" sz="1600" spc="-10" dirty="0" smtClean="0">
                <a:solidFill>
                  <a:srgbClr val="4480C2"/>
                </a:solidFill>
              </a:rPr>
              <a:t> </a:t>
            </a:r>
            <a:r>
              <a:rPr sz="1600" spc="-10" smtClean="0">
                <a:solidFill>
                  <a:srgbClr val="4480C2"/>
                </a:solidFill>
              </a:rPr>
              <a:t>сопровождения</a:t>
            </a:r>
            <a:r>
              <a:rPr sz="1600" spc="-15" smtClean="0">
                <a:solidFill>
                  <a:srgbClr val="4480C2"/>
                </a:solidFill>
              </a:rPr>
              <a:t> </a:t>
            </a:r>
            <a:r>
              <a:rPr sz="1600" spc="-10" dirty="0">
                <a:solidFill>
                  <a:srgbClr val="4480C2"/>
                </a:solidFill>
              </a:rPr>
              <a:t>детей</a:t>
            </a:r>
          </a:p>
        </p:txBody>
      </p:sp>
      <p:sp>
        <p:nvSpPr>
          <p:cNvPr id="3" name="object 3"/>
          <p:cNvSpPr/>
          <p:nvPr/>
        </p:nvSpPr>
        <p:spPr>
          <a:xfrm>
            <a:off x="359994" y="700912"/>
            <a:ext cx="6445250" cy="635"/>
          </a:xfrm>
          <a:custGeom>
            <a:avLst/>
            <a:gdLst/>
            <a:ahLst/>
            <a:cxnLst/>
            <a:rect l="l" t="t" r="r" b="b"/>
            <a:pathLst>
              <a:path w="6445250" h="634">
                <a:moveTo>
                  <a:pt x="0" y="0"/>
                </a:moveTo>
                <a:lnTo>
                  <a:pt x="6445046" y="381"/>
                </a:lnTo>
              </a:path>
            </a:pathLst>
          </a:custGeom>
          <a:ln w="19049">
            <a:solidFill>
              <a:srgbClr val="4480C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" name="object 4"/>
          <p:cNvGrpSpPr/>
          <p:nvPr/>
        </p:nvGrpSpPr>
        <p:grpSpPr>
          <a:xfrm>
            <a:off x="5317997" y="812418"/>
            <a:ext cx="3683000" cy="1790064"/>
            <a:chOff x="5317997" y="812418"/>
            <a:chExt cx="3683000" cy="1790064"/>
          </a:xfrm>
        </p:grpSpPr>
        <p:sp>
          <p:nvSpPr>
            <p:cNvPr id="6" name="object 6"/>
            <p:cNvSpPr/>
            <p:nvPr/>
          </p:nvSpPr>
          <p:spPr>
            <a:xfrm>
              <a:off x="5317997" y="812418"/>
              <a:ext cx="3683000" cy="1790064"/>
            </a:xfrm>
            <a:custGeom>
              <a:avLst/>
              <a:gdLst/>
              <a:ahLst/>
              <a:cxnLst/>
              <a:rect l="l" t="t" r="r" b="b"/>
              <a:pathLst>
                <a:path w="3683000" h="1790064">
                  <a:moveTo>
                    <a:pt x="3682492" y="0"/>
                  </a:moveTo>
                  <a:lnTo>
                    <a:pt x="0" y="0"/>
                  </a:lnTo>
                  <a:lnTo>
                    <a:pt x="0" y="1789810"/>
                  </a:lnTo>
                  <a:lnTo>
                    <a:pt x="3682492" y="1789810"/>
                  </a:lnTo>
                  <a:lnTo>
                    <a:pt x="3682492" y="0"/>
                  </a:lnTo>
                  <a:close/>
                </a:path>
              </a:pathLst>
            </a:custGeom>
            <a:solidFill>
              <a:srgbClr val="00958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5317997" y="812418"/>
              <a:ext cx="3683000" cy="1790064"/>
            </a:xfrm>
            <a:custGeom>
              <a:avLst/>
              <a:gdLst/>
              <a:ahLst/>
              <a:cxnLst/>
              <a:rect l="l" t="t" r="r" b="b"/>
              <a:pathLst>
                <a:path w="3683000" h="1790064">
                  <a:moveTo>
                    <a:pt x="0" y="1789810"/>
                  </a:moveTo>
                  <a:lnTo>
                    <a:pt x="3682492" y="1789810"/>
                  </a:lnTo>
                  <a:lnTo>
                    <a:pt x="3682492" y="0"/>
                  </a:lnTo>
                  <a:lnTo>
                    <a:pt x="0" y="0"/>
                  </a:lnTo>
                  <a:lnTo>
                    <a:pt x="0" y="1789810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176212" y="812419"/>
            <a:ext cx="2281555" cy="182812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80"/>
              </a:spcBef>
            </a:pPr>
            <a:endParaRPr sz="12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z="1200" b="1" spc="-1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Проведение</a:t>
            </a:r>
            <a:endParaRPr sz="1200">
              <a:solidFill>
                <a:schemeClr val="tx2">
                  <a:lumMod val="75000"/>
                </a:schemeClr>
              </a:solidFill>
              <a:latin typeface="Arial"/>
              <a:cs typeface="Arial"/>
            </a:endParaRPr>
          </a:p>
          <a:p>
            <a:pPr marL="435609" marR="429259" algn="ctr">
              <a:lnSpc>
                <a:spcPct val="86300"/>
              </a:lnSpc>
              <a:spcBef>
                <a:spcPts val="484"/>
              </a:spcBef>
            </a:pPr>
            <a:r>
              <a:rPr sz="1200" b="1" i="1" spc="-1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мониторинга психологического </a:t>
            </a:r>
            <a:r>
              <a:rPr sz="1200" b="1" i="1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состояния</a:t>
            </a:r>
            <a:r>
              <a:rPr sz="1200" b="1" i="1" spc="-75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i="1" spc="-2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детей</a:t>
            </a:r>
            <a:endParaRPr sz="1200">
              <a:solidFill>
                <a:schemeClr val="tx2">
                  <a:lumMod val="75000"/>
                </a:schemeClr>
              </a:solidFill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285"/>
              </a:spcBef>
            </a:pPr>
            <a:r>
              <a:rPr sz="1200" b="1" spc="-1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ветеранов</a:t>
            </a:r>
            <a:r>
              <a:rPr sz="1200" b="1" spc="-65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(участников</a:t>
            </a:r>
            <a:r>
              <a:rPr sz="1200" b="1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)</a:t>
            </a:r>
            <a:r>
              <a:rPr sz="1200" b="1" spc="-5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spc="-25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СВО</a:t>
            </a:r>
            <a:endParaRPr lang="ru-RU" sz="1200" b="1" spc="-25" dirty="0" smtClean="0">
              <a:solidFill>
                <a:schemeClr val="tx2">
                  <a:lumMod val="75000"/>
                </a:schemeClr>
              </a:solidFill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285"/>
              </a:spcBef>
            </a:pPr>
            <a:endParaRPr lang="ru-RU" sz="1200" b="1" spc="-25" dirty="0">
              <a:solidFill>
                <a:schemeClr val="tx2">
                  <a:lumMod val="75000"/>
                </a:schemeClr>
              </a:solidFill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285"/>
              </a:spcBef>
            </a:pPr>
            <a:endParaRPr sz="1200">
              <a:solidFill>
                <a:schemeClr val="tx2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756026" y="812419"/>
            <a:ext cx="2263775" cy="192815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0" tIns="1574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40"/>
              </a:spcBef>
            </a:pPr>
            <a:endParaRPr sz="1200">
              <a:latin typeface="Times New Roman"/>
              <a:cs typeface="Times New Roman"/>
            </a:endParaRPr>
          </a:p>
          <a:p>
            <a:pPr marL="635" algn="ctr">
              <a:lnSpc>
                <a:spcPct val="100000"/>
              </a:lnSpc>
            </a:pPr>
            <a:r>
              <a:rPr sz="1200" b="1" spc="-1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Реализация</a:t>
            </a:r>
            <a:endParaRPr sz="1200">
              <a:solidFill>
                <a:schemeClr val="tx2">
                  <a:lumMod val="75000"/>
                </a:schemeClr>
              </a:solidFill>
              <a:latin typeface="Arial"/>
              <a:cs typeface="Arial"/>
            </a:endParaRPr>
          </a:p>
          <a:p>
            <a:pPr marL="52069" marR="44450" algn="ctr">
              <a:lnSpc>
                <a:spcPct val="86200"/>
              </a:lnSpc>
              <a:spcBef>
                <a:spcPts val="490"/>
              </a:spcBef>
            </a:pPr>
            <a:r>
              <a:rPr sz="1200" b="1" i="1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основных</a:t>
            </a:r>
            <a:r>
              <a:rPr sz="1200" b="1" i="1" spc="-4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i="1" spc="-1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направлений </a:t>
            </a:r>
            <a:r>
              <a:rPr sz="1200" b="1" i="1" spc="-2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психолого-</a:t>
            </a:r>
            <a:r>
              <a:rPr sz="1200" b="1" i="1" spc="-1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педагогического сопровождения детей</a:t>
            </a:r>
            <a:endParaRPr sz="1200">
              <a:solidFill>
                <a:schemeClr val="tx2">
                  <a:lumMod val="75000"/>
                </a:schemeClr>
              </a:solidFill>
              <a:latin typeface="Arial"/>
              <a:cs typeface="Arial"/>
            </a:endParaRPr>
          </a:p>
          <a:p>
            <a:pPr marL="221615" marR="207010" indent="36195" algn="ctr">
              <a:lnSpc>
                <a:spcPts val="1250"/>
              </a:lnSpc>
              <a:spcBef>
                <a:spcPts val="489"/>
              </a:spcBef>
            </a:pPr>
            <a:r>
              <a:rPr sz="1200" b="1" spc="-1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ветеранов</a:t>
            </a:r>
            <a:r>
              <a:rPr sz="1200" b="1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(участников) </a:t>
            </a:r>
            <a:r>
              <a:rPr sz="1200" b="1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СВО</a:t>
            </a:r>
            <a:r>
              <a:rPr sz="1200" b="1" spc="-5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в</a:t>
            </a:r>
            <a:r>
              <a:rPr sz="1200" b="1" spc="-3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период</a:t>
            </a:r>
            <a:r>
              <a:rPr sz="1200" b="1" spc="-5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spc="-1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обучения</a:t>
            </a:r>
            <a:endParaRPr lang="ru-RU" sz="1200" b="1" spc="-10" dirty="0" smtClean="0">
              <a:solidFill>
                <a:schemeClr val="tx2">
                  <a:lumMod val="75000"/>
                </a:schemeClr>
              </a:solidFill>
              <a:latin typeface="Arial"/>
              <a:cs typeface="Arial"/>
            </a:endParaRPr>
          </a:p>
          <a:p>
            <a:pPr marL="221615" marR="207010" indent="36195" algn="ctr">
              <a:lnSpc>
                <a:spcPts val="1250"/>
              </a:lnSpc>
              <a:spcBef>
                <a:spcPts val="489"/>
              </a:spcBef>
            </a:pPr>
            <a:endParaRPr lang="ru-RU" sz="1200" b="1" spc="-10" dirty="0">
              <a:solidFill>
                <a:schemeClr val="tx2">
                  <a:lumMod val="75000"/>
                </a:schemeClr>
              </a:solidFill>
              <a:latin typeface="Arial"/>
              <a:cs typeface="Arial"/>
            </a:endParaRPr>
          </a:p>
          <a:p>
            <a:pPr marL="221615" marR="207010" indent="36195" algn="ctr">
              <a:lnSpc>
                <a:spcPts val="1250"/>
              </a:lnSpc>
              <a:spcBef>
                <a:spcPts val="489"/>
              </a:spcBef>
            </a:pPr>
            <a:endParaRPr sz="1200">
              <a:solidFill>
                <a:schemeClr val="tx2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317997" y="812419"/>
            <a:ext cx="3683000" cy="186339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0" tIns="247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95"/>
              </a:spcBef>
            </a:pPr>
            <a:endParaRPr sz="1200">
              <a:latin typeface="Times New Roman"/>
              <a:cs typeface="Times New Roman"/>
            </a:endParaRPr>
          </a:p>
          <a:p>
            <a:pPr marL="262890" marR="255270" algn="ctr">
              <a:lnSpc>
                <a:spcPct val="86300"/>
              </a:lnSpc>
              <a:tabLst>
                <a:tab pos="1767839" algn="l"/>
              </a:tabLst>
            </a:pPr>
            <a:r>
              <a:rPr sz="1200" b="1" spc="-1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Организация</a:t>
            </a:r>
            <a:r>
              <a:rPr sz="1200" b="1" spc="-3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и</a:t>
            </a:r>
            <a:r>
              <a:rPr sz="1200" b="1" spc="-25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проведение</a:t>
            </a:r>
            <a:r>
              <a:rPr sz="1200" b="1" spc="-5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мероприятий, </a:t>
            </a:r>
            <a:r>
              <a:rPr sz="1200" b="1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направленных</a:t>
            </a:r>
            <a:r>
              <a:rPr sz="1200" b="1" spc="-4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на</a:t>
            </a:r>
            <a:r>
              <a:rPr sz="1200" b="1" spc="-35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формирование </a:t>
            </a:r>
            <a:r>
              <a:rPr sz="1200" b="1" spc="-5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в </a:t>
            </a:r>
            <a:r>
              <a:rPr sz="1200" b="1" spc="-1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образовательной</a:t>
            </a:r>
            <a:r>
              <a:rPr sz="1200" b="1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	</a:t>
            </a:r>
            <a:r>
              <a:rPr sz="1200" b="1" spc="-1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организации</a:t>
            </a:r>
            <a:endParaRPr sz="1200">
              <a:solidFill>
                <a:schemeClr val="tx2">
                  <a:lumMod val="75000"/>
                </a:schemeClr>
              </a:solidFill>
              <a:latin typeface="Arial"/>
              <a:cs typeface="Arial"/>
            </a:endParaRPr>
          </a:p>
          <a:p>
            <a:pPr marL="139700" marR="132080" algn="ctr">
              <a:lnSpc>
                <a:spcPts val="1250"/>
              </a:lnSpc>
              <a:spcBef>
                <a:spcPts val="10"/>
              </a:spcBef>
              <a:tabLst>
                <a:tab pos="1388745" algn="l"/>
                <a:tab pos="2921635" algn="l"/>
              </a:tabLst>
            </a:pPr>
            <a:r>
              <a:rPr sz="1200" b="1" spc="-1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необходимого</a:t>
            </a:r>
            <a:r>
              <a:rPr sz="1200" b="1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	</a:t>
            </a:r>
            <a:r>
              <a:rPr sz="1200" b="1" spc="-1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психологического</a:t>
            </a:r>
            <a:r>
              <a:rPr sz="1200" b="1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	</a:t>
            </a:r>
            <a:r>
              <a:rPr sz="1200" b="1" spc="-1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климата </a:t>
            </a:r>
            <a:r>
              <a:rPr sz="1200" b="1" spc="-25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для</a:t>
            </a:r>
            <a:endParaRPr sz="1200">
              <a:solidFill>
                <a:schemeClr val="tx2">
                  <a:lumMod val="75000"/>
                </a:schemeClr>
              </a:solidFill>
              <a:latin typeface="Arial"/>
              <a:cs typeface="Arial"/>
            </a:endParaRPr>
          </a:p>
          <a:p>
            <a:pPr marL="445770" marR="438150" algn="ctr">
              <a:lnSpc>
                <a:spcPts val="1250"/>
              </a:lnSpc>
              <a:spcBef>
                <a:spcPts val="459"/>
              </a:spcBef>
            </a:pPr>
            <a:r>
              <a:rPr sz="1200" b="1" i="1" spc="-1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сохранения</a:t>
            </a:r>
            <a:r>
              <a:rPr sz="1200" b="1" i="1" spc="-25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i="1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и</a:t>
            </a:r>
            <a:r>
              <a:rPr sz="1200" b="1" i="1" spc="-1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i="1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(или)</a:t>
            </a:r>
            <a:r>
              <a:rPr sz="1200" b="1" i="1" spc="-15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i="1" spc="-1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восстановления психологического</a:t>
            </a:r>
            <a:r>
              <a:rPr sz="1200" b="1" i="1" spc="-55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i="1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здоровья</a:t>
            </a:r>
            <a:r>
              <a:rPr sz="1200" b="1" i="1" spc="-45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i="1" spc="-2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детей</a:t>
            </a:r>
            <a:endParaRPr sz="1200">
              <a:solidFill>
                <a:schemeClr val="tx2">
                  <a:lumMod val="75000"/>
                </a:schemeClr>
              </a:solidFill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280"/>
              </a:spcBef>
            </a:pPr>
            <a:r>
              <a:rPr sz="1200" b="1" spc="-1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ветеранов</a:t>
            </a:r>
            <a:r>
              <a:rPr sz="1200" b="1" spc="-65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(участников</a:t>
            </a:r>
            <a:r>
              <a:rPr sz="1200" b="1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)</a:t>
            </a:r>
            <a:r>
              <a:rPr sz="1200" b="1" spc="-5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spc="-25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СВО</a:t>
            </a:r>
            <a:endParaRPr lang="ru-RU" sz="1200" b="1" spc="-25" dirty="0" smtClean="0">
              <a:solidFill>
                <a:schemeClr val="tx2">
                  <a:lumMod val="75000"/>
                </a:schemeClr>
              </a:solidFill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280"/>
              </a:spcBef>
            </a:pPr>
            <a:endParaRPr sz="1200">
              <a:solidFill>
                <a:schemeClr val="tx2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86855" y="2900502"/>
            <a:ext cx="2222500" cy="165102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0" tIns="153035" rIns="0" bIns="0" rtlCol="0">
            <a:spAutoFit/>
          </a:bodyPr>
          <a:lstStyle/>
          <a:p>
            <a:pPr marL="89535" marR="83185" indent="-1905" algn="ctr">
              <a:lnSpc>
                <a:spcPct val="86200"/>
              </a:lnSpc>
              <a:spcBef>
                <a:spcPts val="1205"/>
              </a:spcBef>
            </a:pPr>
            <a:r>
              <a:rPr sz="1200" b="1" i="1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Оказание</a:t>
            </a:r>
            <a:r>
              <a:rPr sz="1200" b="1" i="1" spc="30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i="1" spc="-1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экстренной психологической</a:t>
            </a:r>
            <a:r>
              <a:rPr sz="1200" b="1" i="1" spc="15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i="1" spc="-1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помощи, психологической</a:t>
            </a:r>
            <a:endParaRPr sz="1200">
              <a:solidFill>
                <a:schemeClr val="tx2">
                  <a:lumMod val="75000"/>
                </a:schemeClr>
              </a:solidFill>
              <a:latin typeface="Arial"/>
              <a:cs typeface="Arial"/>
            </a:endParaRPr>
          </a:p>
          <a:p>
            <a:pPr algn="ctr">
              <a:lnSpc>
                <a:spcPts val="1155"/>
              </a:lnSpc>
            </a:pPr>
            <a:r>
              <a:rPr sz="1200" b="1" i="1" spc="-1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коррекции</a:t>
            </a:r>
            <a:r>
              <a:rPr sz="1200" b="1" i="1" spc="-15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i="1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и </a:t>
            </a:r>
            <a:r>
              <a:rPr sz="1200" b="1" i="1" spc="-1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поддержки</a:t>
            </a:r>
            <a:endParaRPr sz="1200">
              <a:solidFill>
                <a:schemeClr val="tx2">
                  <a:lumMod val="75000"/>
                </a:schemeClr>
              </a:solidFill>
              <a:latin typeface="Arial"/>
              <a:cs typeface="Arial"/>
            </a:endParaRPr>
          </a:p>
          <a:p>
            <a:pPr algn="ctr">
              <a:lnSpc>
                <a:spcPts val="1345"/>
              </a:lnSpc>
            </a:pPr>
            <a:r>
              <a:rPr sz="1200" b="1" i="1" spc="-1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детям</a:t>
            </a:r>
            <a:endParaRPr sz="1200">
              <a:solidFill>
                <a:schemeClr val="tx2">
                  <a:lumMod val="75000"/>
                </a:schemeClr>
              </a:solidFill>
              <a:latin typeface="Arial"/>
              <a:cs typeface="Arial"/>
            </a:endParaRPr>
          </a:p>
          <a:p>
            <a:pPr marL="146050" marR="140335" algn="ctr">
              <a:lnSpc>
                <a:spcPct val="86400"/>
              </a:lnSpc>
              <a:spcBef>
                <a:spcPts val="470"/>
              </a:spcBef>
            </a:pPr>
            <a:r>
              <a:rPr sz="1200" b="1" spc="-1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ветеранов</a:t>
            </a:r>
            <a:r>
              <a:rPr sz="1200" b="1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(участников) </a:t>
            </a:r>
            <a:r>
              <a:rPr sz="1200" b="1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СВО</a:t>
            </a:r>
            <a:r>
              <a:rPr sz="1200" b="1" spc="-35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и</a:t>
            </a:r>
            <a:r>
              <a:rPr sz="1200" b="1" spc="-2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членам</a:t>
            </a:r>
            <a:r>
              <a:rPr sz="1200" b="1" spc="-45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их</a:t>
            </a:r>
            <a:r>
              <a:rPr sz="1200" b="1" spc="-25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семей</a:t>
            </a:r>
            <a:r>
              <a:rPr sz="1200" b="1" spc="-35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spc="-5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в </a:t>
            </a:r>
            <a:r>
              <a:rPr sz="1200" b="1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очном</a:t>
            </a:r>
            <a:r>
              <a:rPr sz="1200" b="1" spc="-45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и</a:t>
            </a:r>
            <a:r>
              <a:rPr sz="1200" b="1" spc="-45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дистанционном режиме</a:t>
            </a:r>
            <a:endParaRPr sz="1200">
              <a:solidFill>
                <a:schemeClr val="tx2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707258" y="2900502"/>
            <a:ext cx="2361565" cy="1753622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wrap="square" lIns="0" tIns="793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625"/>
              </a:spcBef>
            </a:pPr>
            <a:endParaRPr sz="1200">
              <a:latin typeface="Times New Roman"/>
              <a:cs typeface="Times New Roman"/>
            </a:endParaRPr>
          </a:p>
          <a:p>
            <a:pPr marL="1270" algn="ctr">
              <a:lnSpc>
                <a:spcPct val="100000"/>
              </a:lnSpc>
            </a:pPr>
            <a:r>
              <a:rPr sz="1200" b="1" spc="-1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Организация</a:t>
            </a:r>
            <a:endParaRPr sz="1200">
              <a:solidFill>
                <a:schemeClr val="tx2">
                  <a:lumMod val="75000"/>
                </a:schemeClr>
              </a:solidFill>
              <a:latin typeface="Arial"/>
              <a:cs typeface="Arial"/>
            </a:endParaRPr>
          </a:p>
          <a:p>
            <a:pPr marL="367665" marR="359410" indent="-1270" algn="ctr">
              <a:lnSpc>
                <a:spcPct val="86300"/>
              </a:lnSpc>
              <a:spcBef>
                <a:spcPts val="484"/>
              </a:spcBef>
            </a:pPr>
            <a:r>
              <a:rPr sz="1200" b="1" i="1" spc="-1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сетевого</a:t>
            </a:r>
            <a:r>
              <a:rPr sz="1200" b="1" i="1" spc="-5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и </a:t>
            </a:r>
            <a:r>
              <a:rPr sz="1200" b="1" i="1" spc="-1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межведомственного взаимодействия</a:t>
            </a:r>
            <a:endParaRPr sz="1200">
              <a:solidFill>
                <a:schemeClr val="tx2">
                  <a:lumMod val="75000"/>
                </a:schemeClr>
              </a:solidFill>
              <a:latin typeface="Arial"/>
              <a:cs typeface="Arial"/>
            </a:endParaRPr>
          </a:p>
          <a:p>
            <a:pPr marL="92075" marR="85725" indent="50165" algn="just">
              <a:lnSpc>
                <a:spcPct val="86300"/>
              </a:lnSpc>
              <a:spcBef>
                <a:spcPts val="484"/>
              </a:spcBef>
            </a:pPr>
            <a:r>
              <a:rPr sz="1200" b="1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для</a:t>
            </a:r>
            <a:r>
              <a:rPr sz="1200" b="1" spc="-35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оказания</a:t>
            </a:r>
            <a:r>
              <a:rPr sz="1200" b="1" spc="-35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необходимой </a:t>
            </a:r>
            <a:r>
              <a:rPr sz="1200" b="1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помощи</a:t>
            </a:r>
            <a:r>
              <a:rPr sz="1200" b="1" spc="-2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и</a:t>
            </a:r>
            <a:r>
              <a:rPr sz="1200" b="1" spc="-25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поддержки</a:t>
            </a:r>
            <a:r>
              <a:rPr sz="1200" b="1" spc="-45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spc="-2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детей </a:t>
            </a:r>
            <a:r>
              <a:rPr sz="1200" b="1" spc="-1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ветеранов</a:t>
            </a:r>
            <a:r>
              <a:rPr sz="1200" b="1" spc="-65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(участников</a:t>
            </a:r>
            <a:r>
              <a:rPr sz="1200" b="1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)</a:t>
            </a:r>
            <a:r>
              <a:rPr sz="1200" b="1" spc="-5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spc="-25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СВО</a:t>
            </a:r>
            <a:endParaRPr lang="ru-RU" sz="1200" b="1" spc="-25" dirty="0" smtClean="0">
              <a:solidFill>
                <a:schemeClr val="tx2">
                  <a:lumMod val="75000"/>
                </a:schemeClr>
              </a:solidFill>
              <a:latin typeface="Arial"/>
              <a:cs typeface="Arial"/>
            </a:endParaRPr>
          </a:p>
          <a:p>
            <a:pPr marL="92075" marR="85725" indent="50165" algn="just">
              <a:lnSpc>
                <a:spcPct val="86300"/>
              </a:lnSpc>
              <a:spcBef>
                <a:spcPts val="484"/>
              </a:spcBef>
            </a:pPr>
            <a:endParaRPr sz="1200">
              <a:solidFill>
                <a:schemeClr val="tx2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366639" y="2900502"/>
            <a:ext cx="3623310" cy="175945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marL="1905" algn="ctr">
              <a:lnSpc>
                <a:spcPct val="100000"/>
              </a:lnSpc>
              <a:spcBef>
                <a:spcPts val="5"/>
              </a:spcBef>
            </a:pPr>
            <a:r>
              <a:rPr sz="1200" b="1" spc="-1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Обеспечение</a:t>
            </a:r>
            <a:endParaRPr sz="1200">
              <a:solidFill>
                <a:schemeClr val="tx2">
                  <a:lumMod val="75000"/>
                </a:schemeClr>
              </a:solidFill>
              <a:latin typeface="Arial"/>
              <a:cs typeface="Arial"/>
            </a:endParaRPr>
          </a:p>
          <a:p>
            <a:pPr marL="2540" algn="ctr">
              <a:lnSpc>
                <a:spcPct val="100000"/>
              </a:lnSpc>
              <a:spcBef>
                <a:spcPts val="285"/>
              </a:spcBef>
            </a:pPr>
            <a:r>
              <a:rPr sz="1200" b="1" i="1" spc="-1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информирования</a:t>
            </a:r>
            <a:r>
              <a:rPr sz="1200" b="1" i="1" spc="-15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i="1" spc="-2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детей</a:t>
            </a:r>
            <a:endParaRPr sz="1200">
              <a:solidFill>
                <a:schemeClr val="tx2">
                  <a:lumMod val="75000"/>
                </a:schemeClr>
              </a:solidFill>
              <a:latin typeface="Arial"/>
              <a:cs typeface="Arial"/>
            </a:endParaRPr>
          </a:p>
          <a:p>
            <a:pPr marL="42545" algn="ctr">
              <a:lnSpc>
                <a:spcPts val="1340"/>
              </a:lnSpc>
              <a:spcBef>
                <a:spcPts val="290"/>
              </a:spcBef>
            </a:pPr>
            <a:r>
              <a:rPr sz="1200" b="1" spc="-1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ветеранов</a:t>
            </a:r>
            <a:r>
              <a:rPr sz="1200" b="1" spc="-6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(участников)</a:t>
            </a:r>
            <a:r>
              <a:rPr sz="1200" b="1" spc="-5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СВО,</a:t>
            </a:r>
            <a:r>
              <a:rPr sz="1200" b="1" spc="-6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членов</a:t>
            </a:r>
            <a:r>
              <a:rPr sz="1200" b="1" spc="-6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spc="-25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их</a:t>
            </a:r>
            <a:endParaRPr sz="1200">
              <a:solidFill>
                <a:schemeClr val="tx2">
                  <a:lumMod val="75000"/>
                </a:schemeClr>
              </a:solidFill>
              <a:latin typeface="Arial"/>
              <a:cs typeface="Arial"/>
            </a:endParaRPr>
          </a:p>
          <a:p>
            <a:pPr marL="52705" marR="44450" indent="435609">
              <a:lnSpc>
                <a:spcPts val="1250"/>
              </a:lnSpc>
              <a:spcBef>
                <a:spcPts val="100"/>
              </a:spcBef>
            </a:pPr>
            <a:r>
              <a:rPr sz="1200" b="1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семей, </a:t>
            </a:r>
            <a:r>
              <a:rPr sz="1200" b="1" spc="-1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педагогических</a:t>
            </a:r>
            <a:r>
              <a:rPr sz="1200" b="1" spc="-2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работников образовательной организации</a:t>
            </a:r>
            <a:r>
              <a:rPr sz="1200" b="1" spc="5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о </a:t>
            </a:r>
            <a:r>
              <a:rPr sz="1200" b="1" spc="-1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возможности</a:t>
            </a:r>
            <a:endParaRPr sz="1200">
              <a:solidFill>
                <a:schemeClr val="tx2">
                  <a:lumMod val="75000"/>
                </a:schemeClr>
              </a:solidFill>
              <a:latin typeface="Arial"/>
              <a:cs typeface="Arial"/>
            </a:endParaRPr>
          </a:p>
          <a:p>
            <a:pPr marL="297815" marR="289560" algn="ctr">
              <a:lnSpc>
                <a:spcPts val="1240"/>
              </a:lnSpc>
              <a:spcBef>
                <a:spcPts val="5"/>
              </a:spcBef>
            </a:pPr>
            <a:r>
              <a:rPr sz="1200" b="1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и</a:t>
            </a:r>
            <a:r>
              <a:rPr sz="1200" b="1" spc="-4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ресурсах</a:t>
            </a:r>
            <a:r>
              <a:rPr sz="1200" b="1" spc="-3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получения</a:t>
            </a:r>
            <a:r>
              <a:rPr sz="1200" b="1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психологической помощи,</a:t>
            </a:r>
            <a:r>
              <a:rPr sz="1200" b="1" spc="5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spc="-2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психолого-</a:t>
            </a:r>
            <a:r>
              <a:rPr sz="1200" b="1" spc="-1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педагогической</a:t>
            </a:r>
            <a:endParaRPr sz="1200">
              <a:solidFill>
                <a:schemeClr val="tx2">
                  <a:lumMod val="75000"/>
                </a:schemeClr>
              </a:solidFill>
              <a:latin typeface="Arial"/>
              <a:cs typeface="Arial"/>
            </a:endParaRPr>
          </a:p>
          <a:p>
            <a:pPr marL="1905" algn="ctr">
              <a:lnSpc>
                <a:spcPts val="1235"/>
              </a:lnSpc>
            </a:pPr>
            <a:r>
              <a:rPr lang="ru-RU" sz="1200" b="1" spc="-10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П</a:t>
            </a:r>
            <a:r>
              <a:rPr sz="1200" b="1" spc="-1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оддержки</a:t>
            </a:r>
            <a:endParaRPr lang="ru-RU" sz="1200" b="1" spc="-10" dirty="0" smtClean="0">
              <a:solidFill>
                <a:schemeClr val="tx2">
                  <a:lumMod val="75000"/>
                </a:schemeClr>
              </a:solidFill>
              <a:latin typeface="Arial"/>
              <a:cs typeface="Arial"/>
            </a:endParaRPr>
          </a:p>
          <a:p>
            <a:pPr marL="1905" algn="ctr">
              <a:lnSpc>
                <a:spcPts val="1235"/>
              </a:lnSpc>
            </a:pPr>
            <a:endParaRPr sz="1200">
              <a:solidFill>
                <a:schemeClr val="tx2">
                  <a:lumMod val="75000"/>
                </a:schemeClr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1886" y="215849"/>
            <a:ext cx="8320227" cy="228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" dirty="0">
                <a:solidFill>
                  <a:schemeClr val="tx2">
                    <a:lumMod val="75000"/>
                  </a:schemeClr>
                </a:solidFill>
              </a:rPr>
              <a:t>Направления</a:t>
            </a:r>
            <a:r>
              <a:rPr spc="-5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>
                <a:solidFill>
                  <a:schemeClr val="tx2">
                    <a:lumMod val="75000"/>
                  </a:schemeClr>
                </a:solidFill>
              </a:rPr>
              <a:t>организации</a:t>
            </a:r>
            <a:r>
              <a:rPr spc="-5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spc="-25" smtClean="0">
                <a:solidFill>
                  <a:schemeClr val="tx2">
                    <a:lumMod val="75000"/>
                  </a:schemeClr>
                </a:solidFill>
              </a:rPr>
              <a:t>психолого-</a:t>
            </a:r>
            <a:r>
              <a:rPr spc="-10" smtClean="0">
                <a:solidFill>
                  <a:schemeClr val="tx2">
                    <a:lumMod val="75000"/>
                  </a:schemeClr>
                </a:solidFill>
              </a:rPr>
              <a:t>педагогического</a:t>
            </a:r>
            <a:r>
              <a:rPr lang="ru-RU" spc="-1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spc="-10" smtClean="0">
                <a:solidFill>
                  <a:schemeClr val="tx2">
                    <a:lumMod val="75000"/>
                  </a:schemeClr>
                </a:solidFill>
              </a:rPr>
              <a:t>сопровождения</a:t>
            </a:r>
            <a:r>
              <a:rPr spc="-15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spc="-10" dirty="0">
                <a:solidFill>
                  <a:schemeClr val="tx2">
                    <a:lumMod val="75000"/>
                  </a:schemeClr>
                </a:solidFill>
              </a:rPr>
              <a:t>детей</a:t>
            </a:r>
          </a:p>
        </p:txBody>
      </p:sp>
      <p:sp>
        <p:nvSpPr>
          <p:cNvPr id="3" name="object 3"/>
          <p:cNvSpPr/>
          <p:nvPr/>
        </p:nvSpPr>
        <p:spPr>
          <a:xfrm>
            <a:off x="359994" y="700912"/>
            <a:ext cx="6445250" cy="635"/>
          </a:xfrm>
          <a:custGeom>
            <a:avLst/>
            <a:gdLst/>
            <a:ahLst/>
            <a:cxnLst/>
            <a:rect l="l" t="t" r="r" b="b"/>
            <a:pathLst>
              <a:path w="6445250" h="634">
                <a:moveTo>
                  <a:pt x="0" y="0"/>
                </a:moveTo>
                <a:lnTo>
                  <a:pt x="6445046" y="381"/>
                </a:lnTo>
              </a:path>
            </a:pathLst>
          </a:custGeom>
          <a:ln w="19049">
            <a:solidFill>
              <a:srgbClr val="4480C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014780" y="914527"/>
            <a:ext cx="7536815" cy="9721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42060" marR="108585" indent="-1130935">
              <a:lnSpc>
                <a:spcPct val="114999"/>
              </a:lnSpc>
              <a:spcBef>
                <a:spcPts val="100"/>
              </a:spcBef>
            </a:pPr>
            <a:r>
              <a:rPr sz="1800" b="1" spc="-10" dirty="0">
                <a:solidFill>
                  <a:srgbClr val="C00000"/>
                </a:solidFill>
                <a:latin typeface="Arial"/>
                <a:cs typeface="Arial"/>
              </a:rPr>
              <a:t>«Перечень</a:t>
            </a:r>
            <a:r>
              <a:rPr sz="1800" b="1" spc="-6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C00000"/>
                </a:solidFill>
                <a:latin typeface="Arial"/>
                <a:cs typeface="Arial"/>
              </a:rPr>
              <a:t>поручений</a:t>
            </a:r>
            <a:r>
              <a:rPr sz="1800" b="1" spc="-7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C00000"/>
                </a:solidFill>
                <a:latin typeface="Arial"/>
                <a:cs typeface="Arial"/>
              </a:rPr>
              <a:t>по</a:t>
            </a:r>
            <a:r>
              <a:rPr sz="1800" b="1" spc="-8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C00000"/>
                </a:solidFill>
                <a:latin typeface="Arial"/>
                <a:cs typeface="Arial"/>
              </a:rPr>
              <a:t>итогам</a:t>
            </a:r>
            <a:r>
              <a:rPr sz="1800" b="1" spc="-3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C00000"/>
                </a:solidFill>
                <a:latin typeface="Arial"/>
                <a:cs typeface="Arial"/>
              </a:rPr>
              <a:t>заседания</a:t>
            </a:r>
            <a:r>
              <a:rPr sz="1800" b="1" spc="-8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C00000"/>
                </a:solidFill>
                <a:latin typeface="Arial"/>
                <a:cs typeface="Arial"/>
              </a:rPr>
              <a:t>Совета</a:t>
            </a:r>
            <a:r>
              <a:rPr sz="1800" b="1" spc="-5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C00000"/>
                </a:solidFill>
                <a:latin typeface="Arial"/>
                <a:cs typeface="Arial"/>
              </a:rPr>
              <a:t>по</a:t>
            </a:r>
            <a:r>
              <a:rPr sz="1800" b="1" spc="-8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C00000"/>
                </a:solidFill>
                <a:latin typeface="Arial"/>
                <a:cs typeface="Arial"/>
              </a:rPr>
              <a:t>развитию гражданского</a:t>
            </a:r>
            <a:r>
              <a:rPr sz="1800" b="1" spc="-7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C00000"/>
                </a:solidFill>
                <a:latin typeface="Arial"/>
                <a:cs typeface="Arial"/>
              </a:rPr>
              <a:t>общества</a:t>
            </a:r>
            <a:r>
              <a:rPr sz="1800" b="1" spc="-3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C00000"/>
                </a:solidFill>
                <a:latin typeface="Arial"/>
                <a:cs typeface="Arial"/>
              </a:rPr>
              <a:t>и</a:t>
            </a:r>
            <a:r>
              <a:rPr sz="1800" b="1" spc="-4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C00000"/>
                </a:solidFill>
                <a:latin typeface="Arial"/>
                <a:cs typeface="Arial"/>
              </a:rPr>
              <a:t>правам</a:t>
            </a:r>
            <a:r>
              <a:rPr sz="1800" b="1" spc="-7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C00000"/>
                </a:solidFill>
                <a:latin typeface="Arial"/>
                <a:cs typeface="Arial"/>
              </a:rPr>
              <a:t>человека»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20"/>
              </a:spcBef>
            </a:pPr>
            <a:r>
              <a:rPr sz="1800" b="1" dirty="0">
                <a:solidFill>
                  <a:srgbClr val="C00000"/>
                </a:solidFill>
                <a:latin typeface="Arial"/>
                <a:cs typeface="Arial"/>
              </a:rPr>
              <a:t>от</a:t>
            </a:r>
            <a:r>
              <a:rPr sz="1800" b="1" spc="-6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C00000"/>
                </a:solidFill>
                <a:latin typeface="Arial"/>
                <a:cs typeface="Arial"/>
              </a:rPr>
              <a:t>12</a:t>
            </a:r>
            <a:r>
              <a:rPr sz="1800" b="1" spc="-6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C00000"/>
                </a:solidFill>
                <a:latin typeface="Arial"/>
                <a:cs typeface="Arial"/>
              </a:rPr>
              <a:t>января</a:t>
            </a:r>
            <a:r>
              <a:rPr sz="1800" b="1" spc="-6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C00000"/>
                </a:solidFill>
                <a:latin typeface="Arial"/>
                <a:cs typeface="Arial"/>
              </a:rPr>
              <a:t>2023</a:t>
            </a:r>
            <a:r>
              <a:rPr sz="1800" b="1" spc="-65" dirty="0">
                <a:solidFill>
                  <a:srgbClr val="C00000"/>
                </a:solidFill>
                <a:latin typeface="Arial"/>
                <a:cs typeface="Arial"/>
              </a:rPr>
              <a:t> г.</a:t>
            </a:r>
            <a:r>
              <a:rPr sz="1800" b="1" spc="-5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C00000"/>
                </a:solidFill>
                <a:latin typeface="Arial"/>
                <a:cs typeface="Arial"/>
              </a:rPr>
              <a:t>Президента</a:t>
            </a:r>
            <a:r>
              <a:rPr sz="1800" b="1" spc="-3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C00000"/>
                </a:solidFill>
                <a:latin typeface="Arial"/>
                <a:cs typeface="Arial"/>
              </a:rPr>
              <a:t>Российской</a:t>
            </a:r>
            <a:r>
              <a:rPr sz="1800" b="1" spc="-4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C00000"/>
                </a:solidFill>
                <a:latin typeface="Arial"/>
                <a:cs typeface="Arial"/>
              </a:rPr>
              <a:t>Федерации</a:t>
            </a:r>
            <a:r>
              <a:rPr sz="1800" b="1" spc="-2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C00000"/>
                </a:solidFill>
                <a:latin typeface="Arial"/>
                <a:cs typeface="Arial"/>
              </a:rPr>
              <a:t>В.</a:t>
            </a:r>
            <a:r>
              <a:rPr sz="1800" b="1" spc="-6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C00000"/>
                </a:solidFill>
                <a:latin typeface="Arial"/>
                <a:cs typeface="Arial"/>
              </a:rPr>
              <a:t>Путина</a:t>
            </a:r>
            <a:endParaRPr sz="1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513202" y="2910967"/>
            <a:ext cx="4150360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Microsoft Sans Serif"/>
                <a:cs typeface="Microsoft Sans Serif"/>
              </a:rPr>
              <a:t>создание</a:t>
            </a:r>
            <a:r>
              <a:rPr sz="1800" spc="-60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в</a:t>
            </a:r>
            <a:r>
              <a:rPr sz="1800" spc="-45" dirty="0">
                <a:latin typeface="Microsoft Sans Serif"/>
                <a:cs typeface="Microsoft Sans Serif"/>
              </a:rPr>
              <a:t> </a:t>
            </a:r>
            <a:r>
              <a:rPr sz="1800" spc="-20" dirty="0">
                <a:latin typeface="Microsoft Sans Serif"/>
                <a:cs typeface="Microsoft Sans Serif"/>
              </a:rPr>
              <a:t>кратчайшие</a:t>
            </a:r>
            <a:r>
              <a:rPr sz="1800" spc="-6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сроки</a:t>
            </a:r>
            <a:r>
              <a:rPr sz="1800" spc="-55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системы </a:t>
            </a:r>
            <a:r>
              <a:rPr sz="1800" dirty="0">
                <a:latin typeface="Microsoft Sans Serif"/>
                <a:cs typeface="Microsoft Sans Serif"/>
              </a:rPr>
              <a:t>адресного</a:t>
            </a:r>
            <a:r>
              <a:rPr sz="1800" spc="-7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сопровождения</a:t>
            </a:r>
            <a:r>
              <a:rPr sz="1800" spc="-55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участников </a:t>
            </a:r>
            <a:r>
              <a:rPr sz="1800" dirty="0">
                <a:latin typeface="Microsoft Sans Serif"/>
                <a:cs typeface="Microsoft Sans Serif"/>
              </a:rPr>
              <a:t>СВО</a:t>
            </a:r>
            <a:r>
              <a:rPr sz="1800" spc="-5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и</a:t>
            </a:r>
            <a:r>
              <a:rPr sz="1800" spc="-10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членов</a:t>
            </a:r>
            <a:r>
              <a:rPr sz="1800" spc="-5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их</a:t>
            </a:r>
            <a:r>
              <a:rPr sz="1800" spc="-25" dirty="0">
                <a:latin typeface="Microsoft Sans Serif"/>
                <a:cs typeface="Microsoft Sans Serif"/>
              </a:rPr>
              <a:t> </a:t>
            </a:r>
            <a:r>
              <a:rPr sz="1800" spc="-20" dirty="0">
                <a:latin typeface="Microsoft Sans Serif"/>
                <a:cs typeface="Microsoft Sans Serif"/>
              </a:rPr>
              <a:t>семей</a:t>
            </a:r>
            <a:endParaRPr sz="1800">
              <a:latin typeface="Microsoft Sans Serif"/>
              <a:cs typeface="Microsoft Sans Serif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4263516" y="1880616"/>
            <a:ext cx="617220" cy="1015365"/>
            <a:chOff x="4263516" y="1880616"/>
            <a:chExt cx="617220" cy="1015365"/>
          </a:xfrm>
        </p:grpSpPr>
        <p:sp>
          <p:nvSpPr>
            <p:cNvPr id="7" name="object 7"/>
            <p:cNvSpPr/>
            <p:nvPr/>
          </p:nvSpPr>
          <p:spPr>
            <a:xfrm>
              <a:off x="4276216" y="1893316"/>
              <a:ext cx="591820" cy="989965"/>
            </a:xfrm>
            <a:custGeom>
              <a:avLst/>
              <a:gdLst/>
              <a:ahLst/>
              <a:cxnLst/>
              <a:rect l="l" t="t" r="r" b="b"/>
              <a:pathLst>
                <a:path w="591820" h="989964">
                  <a:moveTo>
                    <a:pt x="443738" y="0"/>
                  </a:moveTo>
                  <a:lnTo>
                    <a:pt x="147828" y="0"/>
                  </a:lnTo>
                  <a:lnTo>
                    <a:pt x="147828" y="693927"/>
                  </a:lnTo>
                  <a:lnTo>
                    <a:pt x="0" y="693927"/>
                  </a:lnTo>
                  <a:lnTo>
                    <a:pt x="295783" y="989710"/>
                  </a:lnTo>
                  <a:lnTo>
                    <a:pt x="591566" y="693927"/>
                  </a:lnTo>
                  <a:lnTo>
                    <a:pt x="443738" y="693927"/>
                  </a:lnTo>
                  <a:lnTo>
                    <a:pt x="443738" y="0"/>
                  </a:lnTo>
                  <a:close/>
                </a:path>
              </a:pathLst>
            </a:custGeom>
            <a:solidFill>
              <a:srgbClr val="C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276216" y="1893316"/>
              <a:ext cx="591820" cy="989965"/>
            </a:xfrm>
            <a:custGeom>
              <a:avLst/>
              <a:gdLst/>
              <a:ahLst/>
              <a:cxnLst/>
              <a:rect l="l" t="t" r="r" b="b"/>
              <a:pathLst>
                <a:path w="591820" h="989964">
                  <a:moveTo>
                    <a:pt x="0" y="693927"/>
                  </a:moveTo>
                  <a:lnTo>
                    <a:pt x="147828" y="693927"/>
                  </a:lnTo>
                  <a:lnTo>
                    <a:pt x="147828" y="0"/>
                  </a:lnTo>
                  <a:lnTo>
                    <a:pt x="443738" y="0"/>
                  </a:lnTo>
                  <a:lnTo>
                    <a:pt x="443738" y="693927"/>
                  </a:lnTo>
                  <a:lnTo>
                    <a:pt x="591566" y="693927"/>
                  </a:lnTo>
                  <a:lnTo>
                    <a:pt x="295783" y="989710"/>
                  </a:lnTo>
                  <a:lnTo>
                    <a:pt x="0" y="693927"/>
                  </a:lnTo>
                  <a:close/>
                </a:path>
              </a:pathLst>
            </a:custGeom>
            <a:ln w="25399">
              <a:solidFill>
                <a:srgbClr val="C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280212" y="4053027"/>
            <a:ext cx="4198620" cy="4533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i="1" spc="-10" dirty="0">
                <a:latin typeface="Arial"/>
                <a:cs typeface="Arial"/>
              </a:rPr>
              <a:t>восстановление</a:t>
            </a:r>
            <a:r>
              <a:rPr sz="1400" b="1" i="1" spc="-25" dirty="0">
                <a:latin typeface="Arial"/>
                <a:cs typeface="Arial"/>
              </a:rPr>
              <a:t> </a:t>
            </a:r>
            <a:r>
              <a:rPr sz="1400" b="1" i="1" dirty="0">
                <a:latin typeface="Arial"/>
                <a:cs typeface="Arial"/>
              </a:rPr>
              <a:t>и</a:t>
            </a:r>
            <a:r>
              <a:rPr sz="1400" b="1" i="1" spc="5" dirty="0">
                <a:latin typeface="Arial"/>
                <a:cs typeface="Arial"/>
              </a:rPr>
              <a:t> </a:t>
            </a:r>
            <a:r>
              <a:rPr sz="1400" b="1" i="1" spc="-10" dirty="0">
                <a:latin typeface="Arial"/>
                <a:cs typeface="Arial"/>
              </a:rPr>
              <a:t>поддержание</a:t>
            </a:r>
            <a:r>
              <a:rPr sz="1400" b="1" i="1" spc="-20" dirty="0">
                <a:latin typeface="Arial"/>
                <a:cs typeface="Arial"/>
              </a:rPr>
              <a:t> </a:t>
            </a:r>
            <a:r>
              <a:rPr sz="1400" b="1" i="1" spc="-10" dirty="0">
                <a:latin typeface="Arial"/>
                <a:cs typeface="Arial"/>
              </a:rPr>
              <a:t>психического</a:t>
            </a:r>
            <a:endParaRPr sz="1400">
              <a:latin typeface="Arial"/>
              <a:cs typeface="Arial"/>
            </a:endParaRPr>
          </a:p>
          <a:p>
            <a:pPr marL="50800">
              <a:lnSpc>
                <a:spcPct val="100000"/>
              </a:lnSpc>
              <a:spcBef>
                <a:spcPts val="5"/>
              </a:spcBef>
            </a:pPr>
            <a:r>
              <a:rPr sz="1400" b="1" i="1" spc="-10" dirty="0">
                <a:latin typeface="Arial"/>
                <a:cs typeface="Arial"/>
              </a:rPr>
              <a:t>благополучия</a:t>
            </a:r>
            <a:r>
              <a:rPr sz="1400" b="1" i="1" spc="-50" dirty="0">
                <a:latin typeface="Arial"/>
                <a:cs typeface="Arial"/>
              </a:rPr>
              <a:t> </a:t>
            </a:r>
            <a:r>
              <a:rPr sz="1400" b="1" i="1" dirty="0">
                <a:latin typeface="Arial"/>
                <a:cs typeface="Arial"/>
              </a:rPr>
              <a:t>членов</a:t>
            </a:r>
            <a:r>
              <a:rPr sz="1400" b="1" i="1" spc="-40" dirty="0">
                <a:latin typeface="Arial"/>
                <a:cs typeface="Arial"/>
              </a:rPr>
              <a:t> </a:t>
            </a:r>
            <a:r>
              <a:rPr sz="1400" b="1" i="1" dirty="0">
                <a:latin typeface="Arial"/>
                <a:cs typeface="Arial"/>
              </a:rPr>
              <a:t>семьи</a:t>
            </a:r>
            <a:r>
              <a:rPr sz="1400" b="1" i="1" spc="-50" dirty="0">
                <a:latin typeface="Arial"/>
                <a:cs typeface="Arial"/>
              </a:rPr>
              <a:t> </a:t>
            </a:r>
            <a:r>
              <a:rPr sz="1400" b="1" i="1" dirty="0">
                <a:latin typeface="Arial"/>
                <a:cs typeface="Arial"/>
              </a:rPr>
              <a:t>участников</a:t>
            </a:r>
            <a:r>
              <a:rPr sz="1400" b="1" i="1" spc="-45" dirty="0">
                <a:latin typeface="Arial"/>
                <a:cs typeface="Arial"/>
              </a:rPr>
              <a:t> </a:t>
            </a:r>
            <a:r>
              <a:rPr sz="1400" b="1" i="1" spc="-25" dirty="0">
                <a:latin typeface="Arial"/>
                <a:cs typeface="Arial"/>
              </a:rPr>
              <a:t>СВО</a:t>
            </a:r>
            <a:endParaRPr sz="14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711700" y="4053027"/>
            <a:ext cx="4293235" cy="6667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1400" b="1" i="1" spc="-10" dirty="0">
                <a:latin typeface="Arial"/>
                <a:cs typeface="Arial"/>
              </a:rPr>
              <a:t>психологическая</a:t>
            </a:r>
            <a:r>
              <a:rPr sz="1400" b="1" i="1" spc="-15" dirty="0">
                <a:latin typeface="Arial"/>
                <a:cs typeface="Arial"/>
              </a:rPr>
              <a:t> </a:t>
            </a:r>
            <a:r>
              <a:rPr sz="1400" b="1" i="1" spc="-10" dirty="0">
                <a:latin typeface="Arial"/>
                <a:cs typeface="Arial"/>
              </a:rPr>
              <a:t>устойчивость </a:t>
            </a:r>
            <a:r>
              <a:rPr sz="1400" b="1" i="1" dirty="0">
                <a:latin typeface="Arial"/>
                <a:cs typeface="Arial"/>
              </a:rPr>
              <a:t>и</a:t>
            </a:r>
            <a:r>
              <a:rPr sz="1400" b="1" i="1" spc="-5" dirty="0">
                <a:latin typeface="Arial"/>
                <a:cs typeface="Arial"/>
              </a:rPr>
              <a:t> </a:t>
            </a:r>
            <a:r>
              <a:rPr sz="1400" b="1" i="1" spc="-10" dirty="0">
                <a:latin typeface="Arial"/>
                <a:cs typeface="Arial"/>
              </a:rPr>
              <a:t>психическая </a:t>
            </a:r>
            <a:r>
              <a:rPr sz="1400" b="1" i="1" dirty="0">
                <a:latin typeface="Arial"/>
                <a:cs typeface="Arial"/>
              </a:rPr>
              <a:t>стабильность</a:t>
            </a:r>
            <a:r>
              <a:rPr sz="1400" b="1" i="1" spc="-95" dirty="0">
                <a:latin typeface="Arial"/>
                <a:cs typeface="Arial"/>
              </a:rPr>
              <a:t> </a:t>
            </a:r>
            <a:r>
              <a:rPr sz="1400" b="1" i="1" spc="-10" dirty="0">
                <a:latin typeface="Arial"/>
                <a:cs typeface="Arial"/>
              </a:rPr>
              <a:t>военнослужащих, выполняющих</a:t>
            </a:r>
            <a:r>
              <a:rPr sz="1400" b="1" i="1" spc="-20" dirty="0">
                <a:latin typeface="Arial"/>
                <a:cs typeface="Arial"/>
              </a:rPr>
              <a:t> </a:t>
            </a:r>
            <a:r>
              <a:rPr sz="1400" b="1" i="1" dirty="0">
                <a:latin typeface="Arial"/>
                <a:cs typeface="Arial"/>
              </a:rPr>
              <a:t>боевые</a:t>
            </a:r>
            <a:r>
              <a:rPr sz="1400" b="1" i="1" spc="-15" dirty="0">
                <a:latin typeface="Arial"/>
                <a:cs typeface="Arial"/>
              </a:rPr>
              <a:t> </a:t>
            </a:r>
            <a:r>
              <a:rPr sz="1400" b="1" i="1" spc="-10" dirty="0">
                <a:latin typeface="Arial"/>
                <a:cs typeface="Arial"/>
              </a:rPr>
              <a:t>задачи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944727" y="3139313"/>
            <a:ext cx="1448435" cy="979169"/>
            <a:chOff x="944727" y="3139313"/>
            <a:chExt cx="1448435" cy="979169"/>
          </a:xfrm>
        </p:grpSpPr>
        <p:sp>
          <p:nvSpPr>
            <p:cNvPr id="12" name="object 12"/>
            <p:cNvSpPr/>
            <p:nvPr/>
          </p:nvSpPr>
          <p:spPr>
            <a:xfrm>
              <a:off x="957427" y="3451225"/>
              <a:ext cx="1423035" cy="654050"/>
            </a:xfrm>
            <a:custGeom>
              <a:avLst/>
              <a:gdLst/>
              <a:ahLst/>
              <a:cxnLst/>
              <a:rect l="l" t="t" r="r" b="b"/>
              <a:pathLst>
                <a:path w="1423035" h="654050">
                  <a:moveTo>
                    <a:pt x="0" y="0"/>
                  </a:moveTo>
                  <a:lnTo>
                    <a:pt x="0" y="239268"/>
                  </a:lnTo>
                  <a:lnTo>
                    <a:pt x="2200" y="256005"/>
                  </a:lnTo>
                  <a:lnTo>
                    <a:pt x="34343" y="304811"/>
                  </a:lnTo>
                  <a:lnTo>
                    <a:pt x="75976" y="335906"/>
                  </a:lnTo>
                  <a:lnTo>
                    <a:pt x="132765" y="365598"/>
                  </a:lnTo>
                  <a:lnTo>
                    <a:pt x="203845" y="393672"/>
                  </a:lnTo>
                  <a:lnTo>
                    <a:pt x="244475" y="407035"/>
                  </a:lnTo>
                  <a:lnTo>
                    <a:pt x="288353" y="419913"/>
                  </a:lnTo>
                  <a:lnTo>
                    <a:pt x="335372" y="432279"/>
                  </a:lnTo>
                  <a:lnTo>
                    <a:pt x="385423" y="444106"/>
                  </a:lnTo>
                  <a:lnTo>
                    <a:pt x="438400" y="455368"/>
                  </a:lnTo>
                  <a:lnTo>
                    <a:pt x="494193" y="466037"/>
                  </a:lnTo>
                  <a:lnTo>
                    <a:pt x="552695" y="476088"/>
                  </a:lnTo>
                  <a:lnTo>
                    <a:pt x="613798" y="485492"/>
                  </a:lnTo>
                  <a:lnTo>
                    <a:pt x="677393" y="494223"/>
                  </a:lnTo>
                  <a:lnTo>
                    <a:pt x="743373" y="502255"/>
                  </a:lnTo>
                  <a:lnTo>
                    <a:pt x="811630" y="509560"/>
                  </a:lnTo>
                  <a:lnTo>
                    <a:pt x="882056" y="516112"/>
                  </a:lnTo>
                  <a:lnTo>
                    <a:pt x="954542" y="521884"/>
                  </a:lnTo>
                  <a:lnTo>
                    <a:pt x="1028980" y="526849"/>
                  </a:lnTo>
                  <a:lnTo>
                    <a:pt x="1105264" y="530980"/>
                  </a:lnTo>
                  <a:lnTo>
                    <a:pt x="1183284" y="534250"/>
                  </a:lnTo>
                  <a:lnTo>
                    <a:pt x="1183284" y="653935"/>
                  </a:lnTo>
                  <a:lnTo>
                    <a:pt x="1422679" y="418846"/>
                  </a:lnTo>
                  <a:lnTo>
                    <a:pt x="1183284" y="175259"/>
                  </a:lnTo>
                  <a:lnTo>
                    <a:pt x="1183284" y="294894"/>
                  </a:lnTo>
                  <a:lnTo>
                    <a:pt x="1105264" y="291626"/>
                  </a:lnTo>
                  <a:lnTo>
                    <a:pt x="1028980" y="287497"/>
                  </a:lnTo>
                  <a:lnTo>
                    <a:pt x="954542" y="282533"/>
                  </a:lnTo>
                  <a:lnTo>
                    <a:pt x="882056" y="276762"/>
                  </a:lnTo>
                  <a:lnTo>
                    <a:pt x="811630" y="270210"/>
                  </a:lnTo>
                  <a:lnTo>
                    <a:pt x="743373" y="262905"/>
                  </a:lnTo>
                  <a:lnTo>
                    <a:pt x="677393" y="254873"/>
                  </a:lnTo>
                  <a:lnTo>
                    <a:pt x="613798" y="246141"/>
                  </a:lnTo>
                  <a:lnTo>
                    <a:pt x="552695" y="236737"/>
                  </a:lnTo>
                  <a:lnTo>
                    <a:pt x="494193" y="226686"/>
                  </a:lnTo>
                  <a:lnTo>
                    <a:pt x="438400" y="216017"/>
                  </a:lnTo>
                  <a:lnTo>
                    <a:pt x="385423" y="204755"/>
                  </a:lnTo>
                  <a:lnTo>
                    <a:pt x="335372" y="192928"/>
                  </a:lnTo>
                  <a:lnTo>
                    <a:pt x="288353" y="180563"/>
                  </a:lnTo>
                  <a:lnTo>
                    <a:pt x="244475" y="167687"/>
                  </a:lnTo>
                  <a:lnTo>
                    <a:pt x="203845" y="154326"/>
                  </a:lnTo>
                  <a:lnTo>
                    <a:pt x="166573" y="140508"/>
                  </a:lnTo>
                  <a:lnTo>
                    <a:pt x="102530" y="111607"/>
                  </a:lnTo>
                  <a:lnTo>
                    <a:pt x="53211" y="81199"/>
                  </a:lnTo>
                  <a:lnTo>
                    <a:pt x="19480" y="49499"/>
                  </a:lnTo>
                  <a:lnTo>
                    <a:pt x="2200" y="167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957165" y="3152013"/>
              <a:ext cx="1423035" cy="419100"/>
            </a:xfrm>
            <a:custGeom>
              <a:avLst/>
              <a:gdLst/>
              <a:ahLst/>
              <a:cxnLst/>
              <a:rect l="l" t="t" r="r" b="b"/>
              <a:pathLst>
                <a:path w="1423035" h="419100">
                  <a:moveTo>
                    <a:pt x="1422941" y="0"/>
                  </a:moveTo>
                  <a:lnTo>
                    <a:pt x="1369595" y="210"/>
                  </a:lnTo>
                  <a:lnTo>
                    <a:pt x="1316409" y="840"/>
                  </a:lnTo>
                  <a:lnTo>
                    <a:pt x="1263438" y="1888"/>
                  </a:lnTo>
                  <a:lnTo>
                    <a:pt x="1210735" y="3351"/>
                  </a:lnTo>
                  <a:lnTo>
                    <a:pt x="1158354" y="5226"/>
                  </a:lnTo>
                  <a:lnTo>
                    <a:pt x="1106350" y="7512"/>
                  </a:lnTo>
                  <a:lnTo>
                    <a:pt x="1054776" y="10206"/>
                  </a:lnTo>
                  <a:lnTo>
                    <a:pt x="1003685" y="13306"/>
                  </a:lnTo>
                  <a:lnTo>
                    <a:pt x="953132" y="16810"/>
                  </a:lnTo>
                  <a:lnTo>
                    <a:pt x="903171" y="20715"/>
                  </a:lnTo>
                  <a:lnTo>
                    <a:pt x="853854" y="25018"/>
                  </a:lnTo>
                  <a:lnTo>
                    <a:pt x="778209" y="32510"/>
                  </a:lnTo>
                  <a:lnTo>
                    <a:pt x="705625" y="40810"/>
                  </a:lnTo>
                  <a:lnTo>
                    <a:pt x="636172" y="49880"/>
                  </a:lnTo>
                  <a:lnTo>
                    <a:pt x="569919" y="59684"/>
                  </a:lnTo>
                  <a:lnTo>
                    <a:pt x="506935" y="70184"/>
                  </a:lnTo>
                  <a:lnTo>
                    <a:pt x="447288" y="81344"/>
                  </a:lnTo>
                  <a:lnTo>
                    <a:pt x="391049" y="93126"/>
                  </a:lnTo>
                  <a:lnTo>
                    <a:pt x="338285" y="105494"/>
                  </a:lnTo>
                  <a:lnTo>
                    <a:pt x="289065" y="118411"/>
                  </a:lnTo>
                  <a:lnTo>
                    <a:pt x="243459" y="131839"/>
                  </a:lnTo>
                  <a:lnTo>
                    <a:pt x="201536" y="145742"/>
                  </a:lnTo>
                  <a:lnTo>
                    <a:pt x="163363" y="160082"/>
                  </a:lnTo>
                  <a:lnTo>
                    <a:pt x="98549" y="189928"/>
                  </a:lnTo>
                  <a:lnTo>
                    <a:pt x="49567" y="221080"/>
                  </a:lnTo>
                  <a:lnTo>
                    <a:pt x="16969" y="253242"/>
                  </a:lnTo>
                  <a:lnTo>
                    <a:pt x="0" y="302732"/>
                  </a:lnTo>
                  <a:lnTo>
                    <a:pt x="3132" y="319413"/>
                  </a:lnTo>
                  <a:lnTo>
                    <a:pt x="22996" y="352830"/>
                  </a:lnTo>
                  <a:lnTo>
                    <a:pt x="61450" y="386072"/>
                  </a:lnTo>
                  <a:lnTo>
                    <a:pt x="119045" y="418846"/>
                  </a:lnTo>
                  <a:lnTo>
                    <a:pt x="146411" y="406445"/>
                  </a:lnTo>
                  <a:lnTo>
                    <a:pt x="176233" y="394397"/>
                  </a:lnTo>
                  <a:lnTo>
                    <a:pt x="242929" y="371402"/>
                  </a:lnTo>
                  <a:lnTo>
                    <a:pt x="279645" y="360477"/>
                  </a:lnTo>
                  <a:lnTo>
                    <a:pt x="318499" y="349949"/>
                  </a:lnTo>
                  <a:lnTo>
                    <a:pt x="359414" y="339827"/>
                  </a:lnTo>
                  <a:lnTo>
                    <a:pt x="402310" y="330123"/>
                  </a:lnTo>
                  <a:lnTo>
                    <a:pt x="447108" y="320849"/>
                  </a:lnTo>
                  <a:lnTo>
                    <a:pt x="493728" y="312014"/>
                  </a:lnTo>
                  <a:lnTo>
                    <a:pt x="542093" y="303630"/>
                  </a:lnTo>
                  <a:lnTo>
                    <a:pt x="592121" y="295707"/>
                  </a:lnTo>
                  <a:lnTo>
                    <a:pt x="643735" y="288258"/>
                  </a:lnTo>
                  <a:lnTo>
                    <a:pt x="696854" y="281292"/>
                  </a:lnTo>
                  <a:lnTo>
                    <a:pt x="751401" y="274820"/>
                  </a:lnTo>
                  <a:lnTo>
                    <a:pt x="807295" y="268854"/>
                  </a:lnTo>
                  <a:lnTo>
                    <a:pt x="864457" y="263404"/>
                  </a:lnTo>
                  <a:lnTo>
                    <a:pt x="922809" y="258482"/>
                  </a:lnTo>
                  <a:lnTo>
                    <a:pt x="982272" y="254097"/>
                  </a:lnTo>
                  <a:lnTo>
                    <a:pt x="1042765" y="250262"/>
                  </a:lnTo>
                  <a:lnTo>
                    <a:pt x="1104210" y="246987"/>
                  </a:lnTo>
                  <a:lnTo>
                    <a:pt x="1166527" y="244283"/>
                  </a:lnTo>
                  <a:lnTo>
                    <a:pt x="1229639" y="242161"/>
                  </a:lnTo>
                  <a:lnTo>
                    <a:pt x="1293464" y="240631"/>
                  </a:lnTo>
                  <a:lnTo>
                    <a:pt x="1357925" y="239705"/>
                  </a:lnTo>
                  <a:lnTo>
                    <a:pt x="1422941" y="239394"/>
                  </a:lnTo>
                  <a:lnTo>
                    <a:pt x="1422941" y="0"/>
                  </a:lnTo>
                  <a:close/>
                </a:path>
              </a:pathLst>
            </a:custGeom>
            <a:solidFill>
              <a:srgbClr val="9A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957427" y="3152013"/>
              <a:ext cx="1423035" cy="953769"/>
            </a:xfrm>
            <a:custGeom>
              <a:avLst/>
              <a:gdLst/>
              <a:ahLst/>
              <a:cxnLst/>
              <a:rect l="l" t="t" r="r" b="b"/>
              <a:pathLst>
                <a:path w="1423035" h="953770">
                  <a:moveTo>
                    <a:pt x="0" y="299212"/>
                  </a:moveTo>
                  <a:lnTo>
                    <a:pt x="19480" y="348711"/>
                  </a:lnTo>
                  <a:lnTo>
                    <a:pt x="53211" y="380411"/>
                  </a:lnTo>
                  <a:lnTo>
                    <a:pt x="102530" y="410819"/>
                  </a:lnTo>
                  <a:lnTo>
                    <a:pt x="166573" y="439720"/>
                  </a:lnTo>
                  <a:lnTo>
                    <a:pt x="203845" y="453538"/>
                  </a:lnTo>
                  <a:lnTo>
                    <a:pt x="244475" y="466899"/>
                  </a:lnTo>
                  <a:lnTo>
                    <a:pt x="288353" y="479775"/>
                  </a:lnTo>
                  <a:lnTo>
                    <a:pt x="335372" y="492140"/>
                  </a:lnTo>
                  <a:lnTo>
                    <a:pt x="385423" y="503967"/>
                  </a:lnTo>
                  <a:lnTo>
                    <a:pt x="438400" y="515229"/>
                  </a:lnTo>
                  <a:lnTo>
                    <a:pt x="494193" y="525898"/>
                  </a:lnTo>
                  <a:lnTo>
                    <a:pt x="552695" y="535949"/>
                  </a:lnTo>
                  <a:lnTo>
                    <a:pt x="613798" y="545353"/>
                  </a:lnTo>
                  <a:lnTo>
                    <a:pt x="677393" y="554085"/>
                  </a:lnTo>
                  <a:lnTo>
                    <a:pt x="743373" y="562117"/>
                  </a:lnTo>
                  <a:lnTo>
                    <a:pt x="811630" y="569422"/>
                  </a:lnTo>
                  <a:lnTo>
                    <a:pt x="882056" y="575974"/>
                  </a:lnTo>
                  <a:lnTo>
                    <a:pt x="954542" y="581745"/>
                  </a:lnTo>
                  <a:lnTo>
                    <a:pt x="1028980" y="586709"/>
                  </a:lnTo>
                  <a:lnTo>
                    <a:pt x="1105264" y="590838"/>
                  </a:lnTo>
                  <a:lnTo>
                    <a:pt x="1183284" y="594106"/>
                  </a:lnTo>
                  <a:lnTo>
                    <a:pt x="1183284" y="474472"/>
                  </a:lnTo>
                  <a:lnTo>
                    <a:pt x="1422679" y="718058"/>
                  </a:lnTo>
                  <a:lnTo>
                    <a:pt x="1183284" y="953147"/>
                  </a:lnTo>
                  <a:lnTo>
                    <a:pt x="1183284" y="833462"/>
                  </a:lnTo>
                  <a:lnTo>
                    <a:pt x="1105264" y="830192"/>
                  </a:lnTo>
                  <a:lnTo>
                    <a:pt x="1028980" y="826061"/>
                  </a:lnTo>
                  <a:lnTo>
                    <a:pt x="954542" y="821096"/>
                  </a:lnTo>
                  <a:lnTo>
                    <a:pt x="882056" y="815324"/>
                  </a:lnTo>
                  <a:lnTo>
                    <a:pt x="811630" y="808772"/>
                  </a:lnTo>
                  <a:lnTo>
                    <a:pt x="743373" y="801467"/>
                  </a:lnTo>
                  <a:lnTo>
                    <a:pt x="677393" y="793435"/>
                  </a:lnTo>
                  <a:lnTo>
                    <a:pt x="613798" y="784704"/>
                  </a:lnTo>
                  <a:lnTo>
                    <a:pt x="552695" y="775300"/>
                  </a:lnTo>
                  <a:lnTo>
                    <a:pt x="494193" y="765249"/>
                  </a:lnTo>
                  <a:lnTo>
                    <a:pt x="438400" y="754580"/>
                  </a:lnTo>
                  <a:lnTo>
                    <a:pt x="385423" y="743318"/>
                  </a:lnTo>
                  <a:lnTo>
                    <a:pt x="335372" y="731491"/>
                  </a:lnTo>
                  <a:lnTo>
                    <a:pt x="288353" y="719125"/>
                  </a:lnTo>
                  <a:lnTo>
                    <a:pt x="244475" y="706247"/>
                  </a:lnTo>
                  <a:lnTo>
                    <a:pt x="203845" y="692884"/>
                  </a:lnTo>
                  <a:lnTo>
                    <a:pt x="166573" y="679063"/>
                  </a:lnTo>
                  <a:lnTo>
                    <a:pt x="102530" y="650153"/>
                  </a:lnTo>
                  <a:lnTo>
                    <a:pt x="53211" y="619733"/>
                  </a:lnTo>
                  <a:lnTo>
                    <a:pt x="19480" y="588016"/>
                  </a:lnTo>
                  <a:lnTo>
                    <a:pt x="0" y="538480"/>
                  </a:lnTo>
                  <a:lnTo>
                    <a:pt x="0" y="299212"/>
                  </a:lnTo>
                  <a:lnTo>
                    <a:pt x="16391" y="253650"/>
                  </a:lnTo>
                  <a:lnTo>
                    <a:pt x="44788" y="224442"/>
                  </a:lnTo>
                  <a:lnTo>
                    <a:pt x="86325" y="196342"/>
                  </a:lnTo>
                  <a:lnTo>
                    <a:pt x="140287" y="169501"/>
                  </a:lnTo>
                  <a:lnTo>
                    <a:pt x="205960" y="144070"/>
                  </a:lnTo>
                  <a:lnTo>
                    <a:pt x="242964" y="131929"/>
                  </a:lnTo>
                  <a:lnTo>
                    <a:pt x="282628" y="120198"/>
                  </a:lnTo>
                  <a:lnTo>
                    <a:pt x="324862" y="108895"/>
                  </a:lnTo>
                  <a:lnTo>
                    <a:pt x="369577" y="98037"/>
                  </a:lnTo>
                  <a:lnTo>
                    <a:pt x="416683" y="87645"/>
                  </a:lnTo>
                  <a:lnTo>
                    <a:pt x="466092" y="77737"/>
                  </a:lnTo>
                  <a:lnTo>
                    <a:pt x="517712" y="68332"/>
                  </a:lnTo>
                  <a:lnTo>
                    <a:pt x="571456" y="59449"/>
                  </a:lnTo>
                  <a:lnTo>
                    <a:pt x="627234" y="51106"/>
                  </a:lnTo>
                  <a:lnTo>
                    <a:pt x="684957" y="43323"/>
                  </a:lnTo>
                  <a:lnTo>
                    <a:pt x="744534" y="36117"/>
                  </a:lnTo>
                  <a:lnTo>
                    <a:pt x="805878" y="29509"/>
                  </a:lnTo>
                  <a:lnTo>
                    <a:pt x="868897" y="23516"/>
                  </a:lnTo>
                  <a:lnTo>
                    <a:pt x="933504" y="18158"/>
                  </a:lnTo>
                  <a:lnTo>
                    <a:pt x="999608" y="13453"/>
                  </a:lnTo>
                  <a:lnTo>
                    <a:pt x="1067121" y="9421"/>
                  </a:lnTo>
                  <a:lnTo>
                    <a:pt x="1135952" y="6079"/>
                  </a:lnTo>
                  <a:lnTo>
                    <a:pt x="1206013" y="3448"/>
                  </a:lnTo>
                  <a:lnTo>
                    <a:pt x="1277214" y="1545"/>
                  </a:lnTo>
                  <a:lnTo>
                    <a:pt x="1349466" y="389"/>
                  </a:lnTo>
                  <a:lnTo>
                    <a:pt x="1422679" y="0"/>
                  </a:lnTo>
                  <a:lnTo>
                    <a:pt x="1422679" y="239394"/>
                  </a:lnTo>
                  <a:lnTo>
                    <a:pt x="1357662" y="239705"/>
                  </a:lnTo>
                  <a:lnTo>
                    <a:pt x="1293202" y="240631"/>
                  </a:lnTo>
                  <a:lnTo>
                    <a:pt x="1229376" y="242161"/>
                  </a:lnTo>
                  <a:lnTo>
                    <a:pt x="1166265" y="244283"/>
                  </a:lnTo>
                  <a:lnTo>
                    <a:pt x="1103947" y="246987"/>
                  </a:lnTo>
                  <a:lnTo>
                    <a:pt x="1042502" y="250262"/>
                  </a:lnTo>
                  <a:lnTo>
                    <a:pt x="982009" y="254097"/>
                  </a:lnTo>
                  <a:lnTo>
                    <a:pt x="922547" y="258482"/>
                  </a:lnTo>
                  <a:lnTo>
                    <a:pt x="864195" y="263404"/>
                  </a:lnTo>
                  <a:lnTo>
                    <a:pt x="807032" y="268854"/>
                  </a:lnTo>
                  <a:lnTo>
                    <a:pt x="751138" y="274820"/>
                  </a:lnTo>
                  <a:lnTo>
                    <a:pt x="696592" y="281292"/>
                  </a:lnTo>
                  <a:lnTo>
                    <a:pt x="643472" y="288258"/>
                  </a:lnTo>
                  <a:lnTo>
                    <a:pt x="591858" y="295707"/>
                  </a:lnTo>
                  <a:lnTo>
                    <a:pt x="541830" y="303630"/>
                  </a:lnTo>
                  <a:lnTo>
                    <a:pt x="493466" y="312014"/>
                  </a:lnTo>
                  <a:lnTo>
                    <a:pt x="446845" y="320849"/>
                  </a:lnTo>
                  <a:lnTo>
                    <a:pt x="402048" y="330123"/>
                  </a:lnTo>
                  <a:lnTo>
                    <a:pt x="359152" y="339827"/>
                  </a:lnTo>
                  <a:lnTo>
                    <a:pt x="318237" y="349949"/>
                  </a:lnTo>
                  <a:lnTo>
                    <a:pt x="279382" y="360477"/>
                  </a:lnTo>
                  <a:lnTo>
                    <a:pt x="242667" y="371402"/>
                  </a:lnTo>
                  <a:lnTo>
                    <a:pt x="175971" y="394397"/>
                  </a:lnTo>
                  <a:lnTo>
                    <a:pt x="146149" y="406445"/>
                  </a:lnTo>
                  <a:lnTo>
                    <a:pt x="118783" y="418846"/>
                  </a:lnTo>
                </a:path>
              </a:pathLst>
            </a:custGeom>
            <a:ln w="25400">
              <a:solidFill>
                <a:srgbClr val="C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5" name="object 15"/>
          <p:cNvGrpSpPr/>
          <p:nvPr/>
        </p:nvGrpSpPr>
        <p:grpSpPr>
          <a:xfrm>
            <a:off x="2596260" y="4620298"/>
            <a:ext cx="2679700" cy="494665"/>
            <a:chOff x="2596260" y="4620298"/>
            <a:chExt cx="2679700" cy="494665"/>
          </a:xfrm>
        </p:grpSpPr>
        <p:sp>
          <p:nvSpPr>
            <p:cNvPr id="16" name="object 16"/>
            <p:cNvSpPr/>
            <p:nvPr/>
          </p:nvSpPr>
          <p:spPr>
            <a:xfrm>
              <a:off x="3868165" y="4632998"/>
              <a:ext cx="1395095" cy="469265"/>
            </a:xfrm>
            <a:custGeom>
              <a:avLst/>
              <a:gdLst/>
              <a:ahLst/>
              <a:cxnLst/>
              <a:rect l="l" t="t" r="r" b="b"/>
              <a:pathLst>
                <a:path w="1395095" h="469264">
                  <a:moveTo>
                    <a:pt x="1317879" y="0"/>
                  </a:moveTo>
                  <a:lnTo>
                    <a:pt x="1160653" y="117195"/>
                  </a:lnTo>
                  <a:lnTo>
                    <a:pt x="1219200" y="117195"/>
                  </a:lnTo>
                  <a:lnTo>
                    <a:pt x="1201795" y="139933"/>
                  </a:lnTo>
                  <a:lnTo>
                    <a:pt x="1158495" y="183767"/>
                  </a:lnTo>
                  <a:lnTo>
                    <a:pt x="1104451" y="225247"/>
                  </a:lnTo>
                  <a:lnTo>
                    <a:pt x="1040362" y="264173"/>
                  </a:lnTo>
                  <a:lnTo>
                    <a:pt x="1004767" y="282615"/>
                  </a:lnTo>
                  <a:lnTo>
                    <a:pt x="966921" y="300343"/>
                  </a:lnTo>
                  <a:lnTo>
                    <a:pt x="926912" y="317333"/>
                  </a:lnTo>
                  <a:lnTo>
                    <a:pt x="884826" y="333558"/>
                  </a:lnTo>
                  <a:lnTo>
                    <a:pt x="840750" y="348994"/>
                  </a:lnTo>
                  <a:lnTo>
                    <a:pt x="794771" y="363616"/>
                  </a:lnTo>
                  <a:lnTo>
                    <a:pt x="746977" y="377398"/>
                  </a:lnTo>
                  <a:lnTo>
                    <a:pt x="697454" y="390317"/>
                  </a:lnTo>
                  <a:lnTo>
                    <a:pt x="646289" y="402345"/>
                  </a:lnTo>
                  <a:lnTo>
                    <a:pt x="593570" y="413460"/>
                  </a:lnTo>
                  <a:lnTo>
                    <a:pt x="539383" y="423635"/>
                  </a:lnTo>
                  <a:lnTo>
                    <a:pt x="483814" y="432845"/>
                  </a:lnTo>
                  <a:lnTo>
                    <a:pt x="426953" y="441066"/>
                  </a:lnTo>
                  <a:lnTo>
                    <a:pt x="368884" y="448272"/>
                  </a:lnTo>
                  <a:lnTo>
                    <a:pt x="309695" y="454438"/>
                  </a:lnTo>
                  <a:lnTo>
                    <a:pt x="249474" y="459539"/>
                  </a:lnTo>
                  <a:lnTo>
                    <a:pt x="188307" y="463550"/>
                  </a:lnTo>
                  <a:lnTo>
                    <a:pt x="126280" y="466446"/>
                  </a:lnTo>
                  <a:lnTo>
                    <a:pt x="63482" y="468202"/>
                  </a:lnTo>
                  <a:lnTo>
                    <a:pt x="0" y="468793"/>
                  </a:lnTo>
                  <a:lnTo>
                    <a:pt x="117221" y="468793"/>
                  </a:lnTo>
                  <a:lnTo>
                    <a:pt x="180703" y="468202"/>
                  </a:lnTo>
                  <a:lnTo>
                    <a:pt x="243501" y="466446"/>
                  </a:lnTo>
                  <a:lnTo>
                    <a:pt x="305528" y="463550"/>
                  </a:lnTo>
                  <a:lnTo>
                    <a:pt x="366695" y="459539"/>
                  </a:lnTo>
                  <a:lnTo>
                    <a:pt x="426916" y="454438"/>
                  </a:lnTo>
                  <a:lnTo>
                    <a:pt x="486105" y="448272"/>
                  </a:lnTo>
                  <a:lnTo>
                    <a:pt x="544174" y="441066"/>
                  </a:lnTo>
                  <a:lnTo>
                    <a:pt x="601035" y="432845"/>
                  </a:lnTo>
                  <a:lnTo>
                    <a:pt x="656604" y="423635"/>
                  </a:lnTo>
                  <a:lnTo>
                    <a:pt x="710791" y="413460"/>
                  </a:lnTo>
                  <a:lnTo>
                    <a:pt x="763510" y="402345"/>
                  </a:lnTo>
                  <a:lnTo>
                    <a:pt x="814675" y="390317"/>
                  </a:lnTo>
                  <a:lnTo>
                    <a:pt x="864198" y="377398"/>
                  </a:lnTo>
                  <a:lnTo>
                    <a:pt x="911992" y="363616"/>
                  </a:lnTo>
                  <a:lnTo>
                    <a:pt x="957971" y="348994"/>
                  </a:lnTo>
                  <a:lnTo>
                    <a:pt x="1002047" y="333558"/>
                  </a:lnTo>
                  <a:lnTo>
                    <a:pt x="1044133" y="317333"/>
                  </a:lnTo>
                  <a:lnTo>
                    <a:pt x="1084142" y="300343"/>
                  </a:lnTo>
                  <a:lnTo>
                    <a:pt x="1121988" y="282615"/>
                  </a:lnTo>
                  <a:lnTo>
                    <a:pt x="1157583" y="264173"/>
                  </a:lnTo>
                  <a:lnTo>
                    <a:pt x="1190840" y="245042"/>
                  </a:lnTo>
                  <a:lnTo>
                    <a:pt x="1249993" y="204814"/>
                  </a:lnTo>
                  <a:lnTo>
                    <a:pt x="1298752" y="162132"/>
                  </a:lnTo>
                  <a:lnTo>
                    <a:pt x="1336421" y="117195"/>
                  </a:lnTo>
                  <a:lnTo>
                    <a:pt x="1395095" y="117195"/>
                  </a:lnTo>
                  <a:lnTo>
                    <a:pt x="1317879" y="0"/>
                  </a:lnTo>
                  <a:close/>
                </a:path>
              </a:pathLst>
            </a:custGeom>
            <a:solidFill>
              <a:srgbClr val="C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2608960" y="4632998"/>
              <a:ext cx="1318260" cy="469265"/>
            </a:xfrm>
            <a:custGeom>
              <a:avLst/>
              <a:gdLst/>
              <a:ahLst/>
              <a:cxnLst/>
              <a:rect l="l" t="t" r="r" b="b"/>
              <a:pathLst>
                <a:path w="1318260" h="469264">
                  <a:moveTo>
                    <a:pt x="117093" y="0"/>
                  </a:moveTo>
                  <a:lnTo>
                    <a:pt x="0" y="0"/>
                  </a:lnTo>
                  <a:lnTo>
                    <a:pt x="0" y="7277"/>
                  </a:lnTo>
                  <a:lnTo>
                    <a:pt x="6127" y="46658"/>
                  </a:lnTo>
                  <a:lnTo>
                    <a:pt x="25912" y="95113"/>
                  </a:lnTo>
                  <a:lnTo>
                    <a:pt x="58516" y="141732"/>
                  </a:lnTo>
                  <a:lnTo>
                    <a:pt x="103212" y="186267"/>
                  </a:lnTo>
                  <a:lnTo>
                    <a:pt x="159271" y="228471"/>
                  </a:lnTo>
                  <a:lnTo>
                    <a:pt x="225966" y="268097"/>
                  </a:lnTo>
                  <a:lnTo>
                    <a:pt x="263074" y="286866"/>
                  </a:lnTo>
                  <a:lnTo>
                    <a:pt x="302569" y="304899"/>
                  </a:lnTo>
                  <a:lnTo>
                    <a:pt x="344358" y="322164"/>
                  </a:lnTo>
                  <a:lnTo>
                    <a:pt x="388351" y="338630"/>
                  </a:lnTo>
                  <a:lnTo>
                    <a:pt x="434458" y="354266"/>
                  </a:lnTo>
                  <a:lnTo>
                    <a:pt x="482586" y="369042"/>
                  </a:lnTo>
                  <a:lnTo>
                    <a:pt x="532646" y="382927"/>
                  </a:lnTo>
                  <a:lnTo>
                    <a:pt x="584545" y="395890"/>
                  </a:lnTo>
                  <a:lnTo>
                    <a:pt x="638194" y="407899"/>
                  </a:lnTo>
                  <a:lnTo>
                    <a:pt x="693501" y="418925"/>
                  </a:lnTo>
                  <a:lnTo>
                    <a:pt x="750375" y="428936"/>
                  </a:lnTo>
                  <a:lnTo>
                    <a:pt x="808725" y="437902"/>
                  </a:lnTo>
                  <a:lnTo>
                    <a:pt x="868461" y="445791"/>
                  </a:lnTo>
                  <a:lnTo>
                    <a:pt x="929490" y="452573"/>
                  </a:lnTo>
                  <a:lnTo>
                    <a:pt x="991723" y="458217"/>
                  </a:lnTo>
                  <a:lnTo>
                    <a:pt x="1055068" y="462692"/>
                  </a:lnTo>
                  <a:lnTo>
                    <a:pt x="1119435" y="465967"/>
                  </a:lnTo>
                  <a:lnTo>
                    <a:pt x="1184731" y="468012"/>
                  </a:lnTo>
                  <a:lnTo>
                    <a:pt x="1250867" y="468795"/>
                  </a:lnTo>
                  <a:lnTo>
                    <a:pt x="1317752" y="468285"/>
                  </a:lnTo>
                  <a:lnTo>
                    <a:pt x="1248766" y="466392"/>
                  </a:lnTo>
                  <a:lnTo>
                    <a:pt x="1180896" y="463148"/>
                  </a:lnTo>
                  <a:lnTo>
                    <a:pt x="1114239" y="458589"/>
                  </a:lnTo>
                  <a:lnTo>
                    <a:pt x="1048888" y="452754"/>
                  </a:lnTo>
                  <a:lnTo>
                    <a:pt x="984939" y="445678"/>
                  </a:lnTo>
                  <a:lnTo>
                    <a:pt x="922485" y="437400"/>
                  </a:lnTo>
                  <a:lnTo>
                    <a:pt x="861623" y="427955"/>
                  </a:lnTo>
                  <a:lnTo>
                    <a:pt x="802446" y="417382"/>
                  </a:lnTo>
                  <a:lnTo>
                    <a:pt x="745050" y="405716"/>
                  </a:lnTo>
                  <a:lnTo>
                    <a:pt x="689530" y="392995"/>
                  </a:lnTo>
                  <a:lnTo>
                    <a:pt x="635979" y="379255"/>
                  </a:lnTo>
                  <a:lnTo>
                    <a:pt x="584494" y="364535"/>
                  </a:lnTo>
                  <a:lnTo>
                    <a:pt x="535169" y="348870"/>
                  </a:lnTo>
                  <a:lnTo>
                    <a:pt x="488099" y="332299"/>
                  </a:lnTo>
                  <a:lnTo>
                    <a:pt x="443378" y="314857"/>
                  </a:lnTo>
                  <a:lnTo>
                    <a:pt x="401101" y="296581"/>
                  </a:lnTo>
                  <a:lnTo>
                    <a:pt x="361364" y="277510"/>
                  </a:lnTo>
                  <a:lnTo>
                    <a:pt x="324261" y="257679"/>
                  </a:lnTo>
                  <a:lnTo>
                    <a:pt x="289887" y="237125"/>
                  </a:lnTo>
                  <a:lnTo>
                    <a:pt x="229704" y="194000"/>
                  </a:lnTo>
                  <a:lnTo>
                    <a:pt x="181575" y="148428"/>
                  </a:lnTo>
                  <a:lnTo>
                    <a:pt x="146258" y="100707"/>
                  </a:lnTo>
                  <a:lnTo>
                    <a:pt x="124511" y="51132"/>
                  </a:lnTo>
                  <a:lnTo>
                    <a:pt x="118964" y="25742"/>
                  </a:lnTo>
                  <a:lnTo>
                    <a:pt x="117093" y="0"/>
                  </a:lnTo>
                  <a:close/>
                </a:path>
              </a:pathLst>
            </a:custGeom>
            <a:solidFill>
              <a:srgbClr val="9A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2608960" y="4632998"/>
              <a:ext cx="2654300" cy="469265"/>
            </a:xfrm>
            <a:custGeom>
              <a:avLst/>
              <a:gdLst/>
              <a:ahLst/>
              <a:cxnLst/>
              <a:rect l="l" t="t" r="r" b="b"/>
              <a:pathLst>
                <a:path w="2654300" h="469264">
                  <a:moveTo>
                    <a:pt x="1259204" y="468793"/>
                  </a:moveTo>
                  <a:lnTo>
                    <a:pt x="1322687" y="468202"/>
                  </a:lnTo>
                  <a:lnTo>
                    <a:pt x="1385485" y="466446"/>
                  </a:lnTo>
                  <a:lnTo>
                    <a:pt x="1447512" y="463550"/>
                  </a:lnTo>
                  <a:lnTo>
                    <a:pt x="1508679" y="459539"/>
                  </a:lnTo>
                  <a:lnTo>
                    <a:pt x="1568900" y="454438"/>
                  </a:lnTo>
                  <a:lnTo>
                    <a:pt x="1628089" y="448272"/>
                  </a:lnTo>
                  <a:lnTo>
                    <a:pt x="1686158" y="441066"/>
                  </a:lnTo>
                  <a:lnTo>
                    <a:pt x="1743019" y="432845"/>
                  </a:lnTo>
                  <a:lnTo>
                    <a:pt x="1798588" y="423635"/>
                  </a:lnTo>
                  <a:lnTo>
                    <a:pt x="1852775" y="413460"/>
                  </a:lnTo>
                  <a:lnTo>
                    <a:pt x="1905494" y="402345"/>
                  </a:lnTo>
                  <a:lnTo>
                    <a:pt x="1956659" y="390317"/>
                  </a:lnTo>
                  <a:lnTo>
                    <a:pt x="2006182" y="377398"/>
                  </a:lnTo>
                  <a:lnTo>
                    <a:pt x="2053976" y="363616"/>
                  </a:lnTo>
                  <a:lnTo>
                    <a:pt x="2099955" y="348994"/>
                  </a:lnTo>
                  <a:lnTo>
                    <a:pt x="2144031" y="333558"/>
                  </a:lnTo>
                  <a:lnTo>
                    <a:pt x="2186117" y="317333"/>
                  </a:lnTo>
                  <a:lnTo>
                    <a:pt x="2226126" y="300343"/>
                  </a:lnTo>
                  <a:lnTo>
                    <a:pt x="2263972" y="282615"/>
                  </a:lnTo>
                  <a:lnTo>
                    <a:pt x="2299567" y="264173"/>
                  </a:lnTo>
                  <a:lnTo>
                    <a:pt x="2332824" y="245042"/>
                  </a:lnTo>
                  <a:lnTo>
                    <a:pt x="2391977" y="204814"/>
                  </a:lnTo>
                  <a:lnTo>
                    <a:pt x="2440736" y="162132"/>
                  </a:lnTo>
                  <a:lnTo>
                    <a:pt x="2478404" y="117195"/>
                  </a:lnTo>
                  <a:lnTo>
                    <a:pt x="2419858" y="117195"/>
                  </a:lnTo>
                  <a:lnTo>
                    <a:pt x="2577084" y="0"/>
                  </a:lnTo>
                  <a:lnTo>
                    <a:pt x="2654300" y="117195"/>
                  </a:lnTo>
                  <a:lnTo>
                    <a:pt x="2595626" y="117195"/>
                  </a:lnTo>
                  <a:lnTo>
                    <a:pt x="2578221" y="139933"/>
                  </a:lnTo>
                  <a:lnTo>
                    <a:pt x="2534921" y="183767"/>
                  </a:lnTo>
                  <a:lnTo>
                    <a:pt x="2480877" y="225247"/>
                  </a:lnTo>
                  <a:lnTo>
                    <a:pt x="2416788" y="264173"/>
                  </a:lnTo>
                  <a:lnTo>
                    <a:pt x="2381193" y="282615"/>
                  </a:lnTo>
                  <a:lnTo>
                    <a:pt x="2343347" y="300343"/>
                  </a:lnTo>
                  <a:lnTo>
                    <a:pt x="2303338" y="317333"/>
                  </a:lnTo>
                  <a:lnTo>
                    <a:pt x="2261252" y="333558"/>
                  </a:lnTo>
                  <a:lnTo>
                    <a:pt x="2217176" y="348994"/>
                  </a:lnTo>
                  <a:lnTo>
                    <a:pt x="2171197" y="363616"/>
                  </a:lnTo>
                  <a:lnTo>
                    <a:pt x="2123403" y="377398"/>
                  </a:lnTo>
                  <a:lnTo>
                    <a:pt x="2073880" y="390317"/>
                  </a:lnTo>
                  <a:lnTo>
                    <a:pt x="2022715" y="402345"/>
                  </a:lnTo>
                  <a:lnTo>
                    <a:pt x="1969996" y="413460"/>
                  </a:lnTo>
                  <a:lnTo>
                    <a:pt x="1915809" y="423635"/>
                  </a:lnTo>
                  <a:lnTo>
                    <a:pt x="1860240" y="432845"/>
                  </a:lnTo>
                  <a:lnTo>
                    <a:pt x="1803379" y="441066"/>
                  </a:lnTo>
                  <a:lnTo>
                    <a:pt x="1745310" y="448272"/>
                  </a:lnTo>
                  <a:lnTo>
                    <a:pt x="1686121" y="454438"/>
                  </a:lnTo>
                  <a:lnTo>
                    <a:pt x="1625900" y="459539"/>
                  </a:lnTo>
                  <a:lnTo>
                    <a:pt x="1564733" y="463550"/>
                  </a:lnTo>
                  <a:lnTo>
                    <a:pt x="1502706" y="466446"/>
                  </a:lnTo>
                  <a:lnTo>
                    <a:pt x="1439908" y="468202"/>
                  </a:lnTo>
                  <a:lnTo>
                    <a:pt x="1376426" y="468793"/>
                  </a:lnTo>
                  <a:lnTo>
                    <a:pt x="1259204" y="468793"/>
                  </a:lnTo>
                  <a:lnTo>
                    <a:pt x="1192328" y="468144"/>
                  </a:lnTo>
                  <a:lnTo>
                    <a:pt x="1126361" y="466216"/>
                  </a:lnTo>
                  <a:lnTo>
                    <a:pt x="1061391" y="463042"/>
                  </a:lnTo>
                  <a:lnTo>
                    <a:pt x="997504" y="458655"/>
                  </a:lnTo>
                  <a:lnTo>
                    <a:pt x="934787" y="453088"/>
                  </a:lnTo>
                  <a:lnTo>
                    <a:pt x="873327" y="446372"/>
                  </a:lnTo>
                  <a:lnTo>
                    <a:pt x="813212" y="438539"/>
                  </a:lnTo>
                  <a:lnTo>
                    <a:pt x="754528" y="429624"/>
                  </a:lnTo>
                  <a:lnTo>
                    <a:pt x="697362" y="419657"/>
                  </a:lnTo>
                  <a:lnTo>
                    <a:pt x="641802" y="408671"/>
                  </a:lnTo>
                  <a:lnTo>
                    <a:pt x="587935" y="396698"/>
                  </a:lnTo>
                  <a:lnTo>
                    <a:pt x="535847" y="383772"/>
                  </a:lnTo>
                  <a:lnTo>
                    <a:pt x="485625" y="369924"/>
                  </a:lnTo>
                  <a:lnTo>
                    <a:pt x="437357" y="355187"/>
                  </a:lnTo>
                  <a:lnTo>
                    <a:pt x="391129" y="339593"/>
                  </a:lnTo>
                  <a:lnTo>
                    <a:pt x="347029" y="323174"/>
                  </a:lnTo>
                  <a:lnTo>
                    <a:pt x="305143" y="305964"/>
                  </a:lnTo>
                  <a:lnTo>
                    <a:pt x="265559" y="287994"/>
                  </a:lnTo>
                  <a:lnTo>
                    <a:pt x="228363" y="269297"/>
                  </a:lnTo>
                  <a:lnTo>
                    <a:pt x="193644" y="249904"/>
                  </a:lnTo>
                  <a:lnTo>
                    <a:pt x="131978" y="209165"/>
                  </a:lnTo>
                  <a:lnTo>
                    <a:pt x="81260" y="166036"/>
                  </a:lnTo>
                  <a:lnTo>
                    <a:pt x="42184" y="120775"/>
                  </a:lnTo>
                  <a:lnTo>
                    <a:pt x="15447" y="73642"/>
                  </a:lnTo>
                  <a:lnTo>
                    <a:pt x="1745" y="24896"/>
                  </a:lnTo>
                  <a:lnTo>
                    <a:pt x="0" y="0"/>
                  </a:lnTo>
                  <a:lnTo>
                    <a:pt x="117093" y="0"/>
                  </a:lnTo>
                  <a:lnTo>
                    <a:pt x="118964" y="25742"/>
                  </a:lnTo>
                  <a:lnTo>
                    <a:pt x="124511" y="51132"/>
                  </a:lnTo>
                  <a:lnTo>
                    <a:pt x="146258" y="100707"/>
                  </a:lnTo>
                  <a:lnTo>
                    <a:pt x="181575" y="148428"/>
                  </a:lnTo>
                  <a:lnTo>
                    <a:pt x="229704" y="194000"/>
                  </a:lnTo>
                  <a:lnTo>
                    <a:pt x="289887" y="237125"/>
                  </a:lnTo>
                  <a:lnTo>
                    <a:pt x="324261" y="257679"/>
                  </a:lnTo>
                  <a:lnTo>
                    <a:pt x="361364" y="277510"/>
                  </a:lnTo>
                  <a:lnTo>
                    <a:pt x="401101" y="296581"/>
                  </a:lnTo>
                  <a:lnTo>
                    <a:pt x="443378" y="314857"/>
                  </a:lnTo>
                  <a:lnTo>
                    <a:pt x="488099" y="332299"/>
                  </a:lnTo>
                  <a:lnTo>
                    <a:pt x="535169" y="348870"/>
                  </a:lnTo>
                  <a:lnTo>
                    <a:pt x="584494" y="364535"/>
                  </a:lnTo>
                  <a:lnTo>
                    <a:pt x="635979" y="379255"/>
                  </a:lnTo>
                  <a:lnTo>
                    <a:pt x="689530" y="392995"/>
                  </a:lnTo>
                  <a:lnTo>
                    <a:pt x="745050" y="405716"/>
                  </a:lnTo>
                  <a:lnTo>
                    <a:pt x="802446" y="417382"/>
                  </a:lnTo>
                  <a:lnTo>
                    <a:pt x="861623" y="427955"/>
                  </a:lnTo>
                  <a:lnTo>
                    <a:pt x="922485" y="437400"/>
                  </a:lnTo>
                  <a:lnTo>
                    <a:pt x="984939" y="445678"/>
                  </a:lnTo>
                  <a:lnTo>
                    <a:pt x="1048888" y="452754"/>
                  </a:lnTo>
                  <a:lnTo>
                    <a:pt x="1114239" y="458589"/>
                  </a:lnTo>
                  <a:lnTo>
                    <a:pt x="1180896" y="463148"/>
                  </a:lnTo>
                  <a:lnTo>
                    <a:pt x="1248766" y="466392"/>
                  </a:lnTo>
                  <a:lnTo>
                    <a:pt x="1317752" y="468285"/>
                  </a:lnTo>
                </a:path>
              </a:pathLst>
            </a:custGeom>
            <a:ln w="25400">
              <a:solidFill>
                <a:srgbClr val="C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1886" y="215849"/>
            <a:ext cx="8320227" cy="228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" dirty="0">
                <a:solidFill>
                  <a:schemeClr val="tx2">
                    <a:lumMod val="75000"/>
                  </a:schemeClr>
                </a:solidFill>
              </a:rPr>
              <a:t>Направления</a:t>
            </a:r>
            <a:r>
              <a:rPr spc="-5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>
                <a:solidFill>
                  <a:schemeClr val="tx2">
                    <a:lumMod val="75000"/>
                  </a:schemeClr>
                </a:solidFill>
              </a:rPr>
              <a:t>организации</a:t>
            </a:r>
            <a:r>
              <a:rPr spc="-5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spc="-25" smtClean="0">
                <a:solidFill>
                  <a:schemeClr val="tx2">
                    <a:lumMod val="75000"/>
                  </a:schemeClr>
                </a:solidFill>
              </a:rPr>
              <a:t>психолого-</a:t>
            </a:r>
            <a:r>
              <a:rPr spc="-10" smtClean="0">
                <a:solidFill>
                  <a:schemeClr val="tx2">
                    <a:lumMod val="75000"/>
                  </a:schemeClr>
                </a:solidFill>
              </a:rPr>
              <a:t>педагогического</a:t>
            </a:r>
            <a:r>
              <a:rPr lang="ru-RU" spc="-1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spc="-10" smtClean="0">
                <a:solidFill>
                  <a:schemeClr val="tx2">
                    <a:lumMod val="75000"/>
                  </a:schemeClr>
                </a:solidFill>
              </a:rPr>
              <a:t>сопровождения</a:t>
            </a:r>
            <a:r>
              <a:rPr spc="-15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spc="-10" dirty="0">
                <a:solidFill>
                  <a:schemeClr val="tx2">
                    <a:lumMod val="75000"/>
                  </a:schemeClr>
                </a:solidFill>
              </a:rPr>
              <a:t>детей</a:t>
            </a:r>
          </a:p>
        </p:txBody>
      </p:sp>
      <p:sp>
        <p:nvSpPr>
          <p:cNvPr id="3" name="object 3"/>
          <p:cNvSpPr/>
          <p:nvPr/>
        </p:nvSpPr>
        <p:spPr>
          <a:xfrm>
            <a:off x="359994" y="700912"/>
            <a:ext cx="6445250" cy="635"/>
          </a:xfrm>
          <a:custGeom>
            <a:avLst/>
            <a:gdLst/>
            <a:ahLst/>
            <a:cxnLst/>
            <a:rect l="l" t="t" r="r" b="b"/>
            <a:pathLst>
              <a:path w="6445250" h="634">
                <a:moveTo>
                  <a:pt x="0" y="0"/>
                </a:moveTo>
                <a:lnTo>
                  <a:pt x="6445046" y="381"/>
                </a:lnTo>
              </a:path>
            </a:pathLst>
          </a:custGeom>
          <a:ln w="19049">
            <a:solidFill>
              <a:srgbClr val="4480C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52615" y="841121"/>
            <a:ext cx="1463040" cy="812800"/>
          </a:xfrm>
          <a:custGeom>
            <a:avLst/>
            <a:gdLst/>
            <a:ahLst/>
            <a:cxnLst/>
            <a:rect l="l" t="t" r="r" b="b"/>
            <a:pathLst>
              <a:path w="1463039" h="812800">
                <a:moveTo>
                  <a:pt x="0" y="81279"/>
                </a:moveTo>
                <a:lnTo>
                  <a:pt x="6386" y="49666"/>
                </a:lnTo>
                <a:lnTo>
                  <a:pt x="23804" y="23828"/>
                </a:lnTo>
                <a:lnTo>
                  <a:pt x="49640" y="6395"/>
                </a:lnTo>
                <a:lnTo>
                  <a:pt x="81279" y="0"/>
                </a:lnTo>
                <a:lnTo>
                  <a:pt x="1381696" y="0"/>
                </a:lnTo>
                <a:lnTo>
                  <a:pt x="1413363" y="6395"/>
                </a:lnTo>
                <a:lnTo>
                  <a:pt x="1439195" y="23828"/>
                </a:lnTo>
                <a:lnTo>
                  <a:pt x="1456598" y="49666"/>
                </a:lnTo>
                <a:lnTo>
                  <a:pt x="1462976" y="81279"/>
                </a:lnTo>
                <a:lnTo>
                  <a:pt x="1462976" y="731519"/>
                </a:lnTo>
                <a:lnTo>
                  <a:pt x="1456598" y="763186"/>
                </a:lnTo>
                <a:lnTo>
                  <a:pt x="1439195" y="789019"/>
                </a:lnTo>
                <a:lnTo>
                  <a:pt x="1413363" y="806422"/>
                </a:lnTo>
                <a:lnTo>
                  <a:pt x="1381696" y="812800"/>
                </a:lnTo>
                <a:lnTo>
                  <a:pt x="81279" y="812800"/>
                </a:lnTo>
                <a:lnTo>
                  <a:pt x="49640" y="806422"/>
                </a:lnTo>
                <a:lnTo>
                  <a:pt x="23804" y="789019"/>
                </a:lnTo>
                <a:lnTo>
                  <a:pt x="6386" y="763186"/>
                </a:lnTo>
                <a:lnTo>
                  <a:pt x="0" y="731519"/>
                </a:lnTo>
                <a:lnTo>
                  <a:pt x="0" y="81279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681024" y="926719"/>
            <a:ext cx="808355" cy="594995"/>
          </a:xfrm>
          <a:prstGeom prst="rect">
            <a:avLst/>
          </a:prstGeom>
        </p:spPr>
        <p:txBody>
          <a:bodyPr vert="horz" wrap="square" lIns="0" tIns="55880" rIns="0" bIns="0" rtlCol="0">
            <a:spAutoFit/>
          </a:bodyPr>
          <a:lstStyle/>
          <a:p>
            <a:pPr marL="42545" marR="5080" indent="-30480">
              <a:lnSpc>
                <a:spcPts val="2080"/>
              </a:lnSpc>
              <a:spcBef>
                <a:spcPts val="440"/>
              </a:spcBef>
            </a:pPr>
            <a:r>
              <a:rPr sz="2000" spc="-10" dirty="0">
                <a:latin typeface="Microsoft Sans Serif"/>
                <a:cs typeface="Microsoft Sans Serif"/>
              </a:rPr>
              <a:t>Члены </a:t>
            </a:r>
            <a:r>
              <a:rPr sz="2000" spc="-20" dirty="0">
                <a:latin typeface="Microsoft Sans Serif"/>
                <a:cs typeface="Microsoft Sans Serif"/>
              </a:rPr>
              <a:t>семьи</a:t>
            </a:r>
            <a:endParaRPr sz="2000">
              <a:latin typeface="Microsoft Sans Serif"/>
              <a:cs typeface="Microsoft Sans Serif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465832" y="841121"/>
            <a:ext cx="1463040" cy="812800"/>
          </a:xfrm>
          <a:custGeom>
            <a:avLst/>
            <a:gdLst/>
            <a:ahLst/>
            <a:cxnLst/>
            <a:rect l="l" t="t" r="r" b="b"/>
            <a:pathLst>
              <a:path w="1463039" h="812800">
                <a:moveTo>
                  <a:pt x="0" y="81279"/>
                </a:moveTo>
                <a:lnTo>
                  <a:pt x="6395" y="49666"/>
                </a:lnTo>
                <a:lnTo>
                  <a:pt x="23828" y="23828"/>
                </a:lnTo>
                <a:lnTo>
                  <a:pt x="49666" y="6395"/>
                </a:lnTo>
                <a:lnTo>
                  <a:pt x="81280" y="0"/>
                </a:lnTo>
                <a:lnTo>
                  <a:pt x="1381759" y="0"/>
                </a:lnTo>
                <a:lnTo>
                  <a:pt x="1413426" y="6395"/>
                </a:lnTo>
                <a:lnTo>
                  <a:pt x="1439259" y="23828"/>
                </a:lnTo>
                <a:lnTo>
                  <a:pt x="1456662" y="49666"/>
                </a:lnTo>
                <a:lnTo>
                  <a:pt x="1463040" y="81279"/>
                </a:lnTo>
                <a:lnTo>
                  <a:pt x="1463040" y="731519"/>
                </a:lnTo>
                <a:lnTo>
                  <a:pt x="1456662" y="763186"/>
                </a:lnTo>
                <a:lnTo>
                  <a:pt x="1439259" y="789019"/>
                </a:lnTo>
                <a:lnTo>
                  <a:pt x="1413426" y="806422"/>
                </a:lnTo>
                <a:lnTo>
                  <a:pt x="1381759" y="812800"/>
                </a:lnTo>
                <a:lnTo>
                  <a:pt x="81280" y="812800"/>
                </a:lnTo>
                <a:lnTo>
                  <a:pt x="49666" y="806422"/>
                </a:lnTo>
                <a:lnTo>
                  <a:pt x="23828" y="789019"/>
                </a:lnTo>
                <a:lnTo>
                  <a:pt x="6395" y="763186"/>
                </a:lnTo>
                <a:lnTo>
                  <a:pt x="0" y="731519"/>
                </a:lnTo>
                <a:lnTo>
                  <a:pt x="0" y="81279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2561335" y="1058037"/>
            <a:ext cx="127508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40" dirty="0">
                <a:latin typeface="Microsoft Sans Serif"/>
                <a:cs typeface="Microsoft Sans Serif"/>
              </a:rPr>
              <a:t>Комбатант</a:t>
            </a:r>
            <a:endParaRPr sz="2000">
              <a:latin typeface="Microsoft Sans Serif"/>
              <a:cs typeface="Microsoft Sans Serif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294246" y="1907158"/>
            <a:ext cx="3814445" cy="3011170"/>
            <a:chOff x="294246" y="1907158"/>
            <a:chExt cx="3814445" cy="3011170"/>
          </a:xfrm>
        </p:grpSpPr>
        <p:sp>
          <p:nvSpPr>
            <p:cNvPr id="9" name="object 9"/>
            <p:cNvSpPr/>
            <p:nvPr/>
          </p:nvSpPr>
          <p:spPr>
            <a:xfrm>
              <a:off x="1835911" y="4295559"/>
              <a:ext cx="609600" cy="609600"/>
            </a:xfrm>
            <a:custGeom>
              <a:avLst/>
              <a:gdLst/>
              <a:ahLst/>
              <a:cxnLst/>
              <a:rect l="l" t="t" r="r" b="b"/>
              <a:pathLst>
                <a:path w="609600" h="609600">
                  <a:moveTo>
                    <a:pt x="0" y="609600"/>
                  </a:moveTo>
                  <a:lnTo>
                    <a:pt x="304800" y="0"/>
                  </a:lnTo>
                  <a:lnTo>
                    <a:pt x="609600" y="609600"/>
                  </a:lnTo>
                  <a:lnTo>
                    <a:pt x="0" y="609600"/>
                  </a:lnTo>
                  <a:close/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306946" y="3907040"/>
              <a:ext cx="3667760" cy="510540"/>
            </a:xfrm>
            <a:custGeom>
              <a:avLst/>
              <a:gdLst/>
              <a:ahLst/>
              <a:cxnLst/>
              <a:rect l="l" t="t" r="r" b="b"/>
              <a:pathLst>
                <a:path w="3667760" h="510539">
                  <a:moveTo>
                    <a:pt x="17843" y="0"/>
                  </a:moveTo>
                  <a:lnTo>
                    <a:pt x="0" y="255219"/>
                  </a:lnTo>
                  <a:lnTo>
                    <a:pt x="3649865" y="510438"/>
                  </a:lnTo>
                  <a:lnTo>
                    <a:pt x="3667645" y="255219"/>
                  </a:lnTo>
                  <a:lnTo>
                    <a:pt x="17843" y="0"/>
                  </a:lnTo>
                  <a:close/>
                </a:path>
              </a:pathLst>
            </a:custGeom>
            <a:solidFill>
              <a:srgbClr val="FFFFFF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306946" y="3907040"/>
              <a:ext cx="3667760" cy="510540"/>
            </a:xfrm>
            <a:custGeom>
              <a:avLst/>
              <a:gdLst/>
              <a:ahLst/>
              <a:cxnLst/>
              <a:rect l="l" t="t" r="r" b="b"/>
              <a:pathLst>
                <a:path w="3667760" h="510539">
                  <a:moveTo>
                    <a:pt x="17843" y="0"/>
                  </a:moveTo>
                  <a:lnTo>
                    <a:pt x="3667645" y="255219"/>
                  </a:lnTo>
                  <a:lnTo>
                    <a:pt x="3649865" y="510438"/>
                  </a:lnTo>
                  <a:lnTo>
                    <a:pt x="0" y="255219"/>
                  </a:lnTo>
                  <a:lnTo>
                    <a:pt x="17843" y="0"/>
                  </a:lnTo>
                  <a:close/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2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489453" y="1907158"/>
              <a:ext cx="1619122" cy="2224582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76224" y="3370198"/>
              <a:ext cx="1497152" cy="615238"/>
            </a:xfrm>
            <a:prstGeom prst="rect">
              <a:avLst/>
            </a:prstGeom>
          </p:spPr>
        </p:pic>
      </p:grpSp>
      <p:sp>
        <p:nvSpPr>
          <p:cNvPr id="14" name="object 14"/>
          <p:cNvSpPr txBox="1"/>
          <p:nvPr/>
        </p:nvSpPr>
        <p:spPr>
          <a:xfrm>
            <a:off x="4291076" y="727913"/>
            <a:ext cx="458279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643380" algn="l"/>
                <a:tab pos="3140075" algn="l"/>
                <a:tab pos="3403600" algn="l"/>
                <a:tab pos="4467860" algn="l"/>
              </a:tabLst>
            </a:pPr>
            <a:r>
              <a:rPr sz="1400" spc="-10" dirty="0">
                <a:latin typeface="Microsoft Sans Serif"/>
                <a:cs typeface="Microsoft Sans Serif"/>
              </a:rPr>
              <a:t>Психологическое</a:t>
            </a:r>
            <a:r>
              <a:rPr sz="1400" dirty="0">
                <a:latin typeface="Microsoft Sans Serif"/>
                <a:cs typeface="Microsoft Sans Serif"/>
              </a:rPr>
              <a:t>	</a:t>
            </a:r>
            <a:r>
              <a:rPr sz="1400" spc="-10" dirty="0">
                <a:latin typeface="Microsoft Sans Serif"/>
                <a:cs typeface="Microsoft Sans Serif"/>
              </a:rPr>
              <a:t>сопровождение</a:t>
            </a:r>
            <a:r>
              <a:rPr sz="1400" dirty="0">
                <a:latin typeface="Microsoft Sans Serif"/>
                <a:cs typeface="Microsoft Sans Serif"/>
              </a:rPr>
              <a:t>	</a:t>
            </a:r>
            <a:r>
              <a:rPr sz="1400" spc="-50" dirty="0">
                <a:latin typeface="Microsoft Sans Serif"/>
                <a:cs typeface="Microsoft Sans Serif"/>
              </a:rPr>
              <a:t>-</a:t>
            </a:r>
            <a:r>
              <a:rPr sz="1400" dirty="0">
                <a:latin typeface="Microsoft Sans Serif"/>
                <a:cs typeface="Microsoft Sans Serif"/>
              </a:rPr>
              <a:t>	</a:t>
            </a:r>
            <a:r>
              <a:rPr sz="1400" spc="-10" dirty="0">
                <a:latin typeface="Microsoft Sans Serif"/>
                <a:cs typeface="Microsoft Sans Serif"/>
              </a:rPr>
              <a:t>целостная</a:t>
            </a:r>
            <a:r>
              <a:rPr sz="1400" dirty="0">
                <a:latin typeface="Microsoft Sans Serif"/>
                <a:cs typeface="Microsoft Sans Serif"/>
              </a:rPr>
              <a:t>	</a:t>
            </a:r>
            <a:r>
              <a:rPr sz="1400" spc="-50" dirty="0">
                <a:latin typeface="Microsoft Sans Serif"/>
                <a:cs typeface="Microsoft Sans Serif"/>
              </a:rPr>
              <a:t>и</a:t>
            </a:r>
            <a:endParaRPr sz="14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tabLst>
                <a:tab pos="1694814" algn="l"/>
                <a:tab pos="2827655" algn="l"/>
                <a:tab pos="4375150" algn="l"/>
              </a:tabLst>
            </a:pPr>
            <a:r>
              <a:rPr sz="1400" spc="-10" dirty="0">
                <a:latin typeface="Microsoft Sans Serif"/>
                <a:cs typeface="Microsoft Sans Serif"/>
              </a:rPr>
              <a:t>согласованная</a:t>
            </a:r>
            <a:r>
              <a:rPr sz="1400" dirty="0">
                <a:latin typeface="Microsoft Sans Serif"/>
                <a:cs typeface="Microsoft Sans Serif"/>
              </a:rPr>
              <a:t>	</a:t>
            </a:r>
            <a:r>
              <a:rPr sz="1400" spc="-10" dirty="0">
                <a:latin typeface="Microsoft Sans Serif"/>
                <a:cs typeface="Microsoft Sans Serif"/>
              </a:rPr>
              <a:t>система</a:t>
            </a:r>
            <a:r>
              <a:rPr sz="1400" dirty="0">
                <a:latin typeface="Microsoft Sans Serif"/>
                <a:cs typeface="Microsoft Sans Serif"/>
              </a:rPr>
              <a:t>	</a:t>
            </a:r>
            <a:r>
              <a:rPr sz="1400" spc="-10" dirty="0">
                <a:latin typeface="Microsoft Sans Serif"/>
                <a:cs typeface="Microsoft Sans Serif"/>
              </a:rPr>
              <a:t>мероприятий</a:t>
            </a:r>
            <a:r>
              <a:rPr sz="1400" dirty="0">
                <a:latin typeface="Microsoft Sans Serif"/>
                <a:cs typeface="Microsoft Sans Serif"/>
              </a:rPr>
              <a:t>	</a:t>
            </a:r>
            <a:r>
              <a:rPr sz="1400" spc="-25" dirty="0">
                <a:latin typeface="Microsoft Sans Serif"/>
                <a:cs typeface="Microsoft Sans Serif"/>
              </a:rPr>
              <a:t>по</a:t>
            </a:r>
            <a:endParaRPr sz="1400">
              <a:latin typeface="Microsoft Sans Serif"/>
              <a:cs typeface="Microsoft Sans Serif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291076" y="1154938"/>
            <a:ext cx="4584065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1400" b="1" i="1" spc="-10" dirty="0">
                <a:solidFill>
                  <a:srgbClr val="C00000"/>
                </a:solidFill>
                <a:latin typeface="Arial"/>
                <a:cs typeface="Arial"/>
              </a:rPr>
              <a:t>психологической</a:t>
            </a:r>
            <a:r>
              <a:rPr sz="1400" b="1" i="1" spc="1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Arial"/>
                <a:cs typeface="Arial"/>
              </a:rPr>
              <a:t>диагностике,</a:t>
            </a:r>
            <a:r>
              <a:rPr sz="1400" b="1" i="1" spc="2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i="1" spc="-10" dirty="0">
                <a:solidFill>
                  <a:srgbClr val="C00000"/>
                </a:solidFill>
                <a:latin typeface="Arial"/>
                <a:cs typeface="Arial"/>
              </a:rPr>
              <a:t>психологическому </a:t>
            </a:r>
            <a:r>
              <a:rPr sz="1400" b="1" i="1" dirty="0">
                <a:solidFill>
                  <a:srgbClr val="C00000"/>
                </a:solidFill>
                <a:latin typeface="Arial"/>
                <a:cs typeface="Arial"/>
              </a:rPr>
              <a:t>просвещению</a:t>
            </a:r>
            <a:r>
              <a:rPr sz="1400" b="1" i="1" spc="19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Arial"/>
                <a:cs typeface="Arial"/>
              </a:rPr>
              <a:t>и</a:t>
            </a:r>
            <a:r>
              <a:rPr sz="1400" b="1" i="1" spc="18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Arial"/>
                <a:cs typeface="Arial"/>
              </a:rPr>
              <a:t>профилактике,</a:t>
            </a:r>
            <a:r>
              <a:rPr sz="1400" b="1" i="1" spc="19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i="1" spc="-10" dirty="0">
                <a:solidFill>
                  <a:srgbClr val="C00000"/>
                </a:solidFill>
                <a:latin typeface="Arial"/>
                <a:cs typeface="Arial"/>
              </a:rPr>
              <a:t>психологической</a:t>
            </a:r>
            <a:endParaRPr sz="14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291076" y="1581657"/>
            <a:ext cx="4582795" cy="15208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5"/>
              </a:spcBef>
              <a:tabLst>
                <a:tab pos="2900680" algn="l"/>
              </a:tabLst>
            </a:pPr>
            <a:r>
              <a:rPr sz="1400" b="1" i="1" spc="-10" dirty="0">
                <a:solidFill>
                  <a:srgbClr val="C00000"/>
                </a:solidFill>
                <a:latin typeface="Arial"/>
                <a:cs typeface="Arial"/>
              </a:rPr>
              <a:t>коррекции,</a:t>
            </a:r>
            <a:r>
              <a:rPr sz="1400" b="1" i="1" dirty="0">
                <a:solidFill>
                  <a:srgbClr val="C00000"/>
                </a:solidFill>
                <a:latin typeface="Arial"/>
                <a:cs typeface="Arial"/>
              </a:rPr>
              <a:t>	</a:t>
            </a:r>
            <a:r>
              <a:rPr sz="1400" b="1" i="1" spc="-10" dirty="0">
                <a:solidFill>
                  <a:srgbClr val="C00000"/>
                </a:solidFill>
                <a:latin typeface="Arial"/>
                <a:cs typeface="Arial"/>
              </a:rPr>
              <a:t>психологическому </a:t>
            </a:r>
            <a:r>
              <a:rPr sz="1400" b="1" i="1" dirty="0">
                <a:solidFill>
                  <a:srgbClr val="C00000"/>
                </a:solidFill>
                <a:latin typeface="Arial"/>
                <a:cs typeface="Arial"/>
              </a:rPr>
              <a:t>консультированию</a:t>
            </a:r>
            <a:r>
              <a:rPr sz="1400" dirty="0">
                <a:latin typeface="Microsoft Sans Serif"/>
                <a:cs typeface="Microsoft Sans Serif"/>
              </a:rPr>
              <a:t>,</a:t>
            </a:r>
            <a:r>
              <a:rPr sz="1400" spc="459" dirty="0">
                <a:latin typeface="Microsoft Sans Serif"/>
                <a:cs typeface="Microsoft Sans Serif"/>
              </a:rPr>
              <a:t>   </a:t>
            </a:r>
            <a:r>
              <a:rPr sz="1400" dirty="0">
                <a:latin typeface="Microsoft Sans Serif"/>
                <a:cs typeface="Microsoft Sans Serif"/>
              </a:rPr>
              <a:t>при</a:t>
            </a:r>
            <a:r>
              <a:rPr sz="1400" spc="459" dirty="0">
                <a:latin typeface="Microsoft Sans Serif"/>
                <a:cs typeface="Microsoft Sans Serif"/>
              </a:rPr>
              <a:t>   </a:t>
            </a:r>
            <a:r>
              <a:rPr sz="1400" dirty="0">
                <a:latin typeface="Microsoft Sans Serif"/>
                <a:cs typeface="Microsoft Sans Serif"/>
              </a:rPr>
              <a:t>необходимости</a:t>
            </a:r>
            <a:r>
              <a:rPr sz="1400" spc="455" dirty="0">
                <a:latin typeface="Microsoft Sans Serif"/>
                <a:cs typeface="Microsoft Sans Serif"/>
              </a:rPr>
              <a:t>   </a:t>
            </a:r>
            <a:r>
              <a:rPr sz="1400" spc="525" dirty="0">
                <a:latin typeface="Microsoft Sans Serif"/>
                <a:cs typeface="Microsoft Sans Serif"/>
              </a:rPr>
              <a:t>— </a:t>
            </a:r>
            <a:r>
              <a:rPr sz="1400" spc="-10" dirty="0">
                <a:latin typeface="Microsoft Sans Serif"/>
                <a:cs typeface="Microsoft Sans Serif"/>
              </a:rPr>
              <a:t>психологической</a:t>
            </a:r>
            <a:r>
              <a:rPr sz="1400" spc="-5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реабилитации.</a:t>
            </a:r>
            <a:endParaRPr sz="14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95"/>
              </a:spcBef>
            </a:pPr>
            <a:endParaRPr sz="1400">
              <a:latin typeface="Microsoft Sans Serif"/>
              <a:cs typeface="Microsoft Sans Serif"/>
            </a:endParaRPr>
          </a:p>
          <a:p>
            <a:pPr marL="12700" marR="5080" algn="just">
              <a:lnSpc>
                <a:spcPct val="100000"/>
              </a:lnSpc>
            </a:pPr>
            <a:r>
              <a:rPr sz="1400" dirty="0">
                <a:latin typeface="Microsoft Sans Serif"/>
                <a:cs typeface="Microsoft Sans Serif"/>
              </a:rPr>
              <a:t>Основное</a:t>
            </a:r>
            <a:r>
              <a:rPr sz="1400" spc="320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отличие</a:t>
            </a:r>
            <a:r>
              <a:rPr sz="1400" spc="315" dirty="0">
                <a:latin typeface="Microsoft Sans Serif"/>
                <a:cs typeface="Microsoft Sans Serif"/>
              </a:rPr>
              <a:t> </a:t>
            </a:r>
            <a:r>
              <a:rPr sz="1400" i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психологического</a:t>
            </a:r>
            <a:r>
              <a:rPr sz="1400" i="1" u="sng" spc="28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 </a:t>
            </a:r>
            <a:r>
              <a:rPr sz="1400" i="1" u="sng" spc="-1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сопровождения</a:t>
            </a:r>
            <a:r>
              <a:rPr sz="1400" i="1" spc="-1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от</a:t>
            </a:r>
            <a:r>
              <a:rPr sz="1400" spc="370" dirty="0">
                <a:latin typeface="Microsoft Sans Serif"/>
                <a:cs typeface="Microsoft Sans Serif"/>
              </a:rPr>
              <a:t>  </a:t>
            </a:r>
            <a:r>
              <a:rPr sz="1400" i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психологической</a:t>
            </a:r>
            <a:r>
              <a:rPr sz="1400" i="1" u="sng" spc="36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  </a:t>
            </a:r>
            <a:r>
              <a:rPr sz="1400" i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помощи</a:t>
            </a:r>
            <a:r>
              <a:rPr sz="1400" i="1" u="sng" spc="35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  </a:t>
            </a:r>
            <a:r>
              <a:rPr sz="1400" i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и</a:t>
            </a:r>
            <a:r>
              <a:rPr sz="1400" i="1" u="sng" spc="36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  </a:t>
            </a:r>
            <a:r>
              <a:rPr sz="1400" i="1" u="sng" spc="-1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психологической</a:t>
            </a:r>
            <a:r>
              <a:rPr sz="1400" i="1" spc="-1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400" i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поддержки</a:t>
            </a:r>
            <a:r>
              <a:rPr sz="1400" i="1" spc="1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-</a:t>
            </a:r>
            <a:r>
              <a:rPr sz="1400" spc="145" dirty="0">
                <a:latin typeface="Microsoft Sans Serif"/>
                <a:cs typeface="Microsoft Sans Serif"/>
              </a:rPr>
              <a:t> </a:t>
            </a:r>
            <a:r>
              <a:rPr sz="1400" b="1" dirty="0">
                <a:latin typeface="Arial"/>
                <a:cs typeface="Arial"/>
              </a:rPr>
              <a:t>длительность</a:t>
            </a:r>
            <a:r>
              <a:rPr sz="1400" b="1" spc="135" dirty="0">
                <a:latin typeface="Arial"/>
                <a:cs typeface="Arial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процесса</a:t>
            </a:r>
            <a:r>
              <a:rPr sz="1400" spc="14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сопровождения</a:t>
            </a:r>
            <a:endParaRPr sz="1400">
              <a:latin typeface="Microsoft Sans Serif"/>
              <a:cs typeface="Microsoft Sans Serif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291076" y="3289172"/>
            <a:ext cx="304419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679575" algn="l"/>
              </a:tabLst>
            </a:pPr>
            <a:r>
              <a:rPr sz="1400" b="1" spc="-10" dirty="0">
                <a:latin typeface="Arial"/>
                <a:cs typeface="Arial"/>
              </a:rPr>
              <a:t>интенсивность</a:t>
            </a:r>
            <a:r>
              <a:rPr sz="1400" b="1" dirty="0">
                <a:latin typeface="Arial"/>
                <a:cs typeface="Arial"/>
              </a:rPr>
              <a:t>	</a:t>
            </a:r>
            <a:r>
              <a:rPr sz="1400" spc="-10" dirty="0">
                <a:latin typeface="Microsoft Sans Serif"/>
                <a:cs typeface="Microsoft Sans Serif"/>
              </a:rPr>
              <a:t>взаимодействия</a:t>
            </a:r>
            <a:endParaRPr sz="1400">
              <a:latin typeface="Microsoft Sans Serif"/>
              <a:cs typeface="Microsoft Sans Serif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291076" y="3075813"/>
            <a:ext cx="4581525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6350" algn="r">
              <a:lnSpc>
                <a:spcPct val="100000"/>
              </a:lnSpc>
              <a:spcBef>
                <a:spcPts val="100"/>
              </a:spcBef>
              <a:tabLst>
                <a:tab pos="414655" algn="l"/>
                <a:tab pos="1539240" algn="l"/>
                <a:tab pos="3008630" algn="l"/>
                <a:tab pos="3327400" algn="l"/>
              </a:tabLst>
            </a:pPr>
            <a:r>
              <a:rPr sz="1400" spc="-25" dirty="0">
                <a:latin typeface="Microsoft Sans Serif"/>
                <a:cs typeface="Microsoft Sans Serif"/>
              </a:rPr>
              <a:t>по</a:t>
            </a:r>
            <a:r>
              <a:rPr sz="1400" dirty="0">
                <a:latin typeface="Microsoft Sans Serif"/>
                <a:cs typeface="Microsoft Sans Serif"/>
              </a:rPr>
              <a:t>	</a:t>
            </a:r>
            <a:r>
              <a:rPr sz="1400" spc="-10" dirty="0">
                <a:latin typeface="Microsoft Sans Serif"/>
                <a:cs typeface="Microsoft Sans Serif"/>
              </a:rPr>
              <a:t>временной</a:t>
            </a:r>
            <a:r>
              <a:rPr sz="1400" dirty="0">
                <a:latin typeface="Microsoft Sans Serif"/>
                <a:cs typeface="Microsoft Sans Serif"/>
              </a:rPr>
              <a:t>	</a:t>
            </a:r>
            <a:r>
              <a:rPr sz="1400" spc="-10" dirty="0">
                <a:latin typeface="Microsoft Sans Serif"/>
                <a:cs typeface="Microsoft Sans Serif"/>
              </a:rPr>
              <a:t>протяженности</a:t>
            </a:r>
            <a:r>
              <a:rPr sz="1400" dirty="0">
                <a:latin typeface="Microsoft Sans Serif"/>
                <a:cs typeface="Microsoft Sans Serif"/>
              </a:rPr>
              <a:t>	</a:t>
            </a:r>
            <a:r>
              <a:rPr sz="1400" spc="-50" dirty="0">
                <a:latin typeface="Microsoft Sans Serif"/>
                <a:cs typeface="Microsoft Sans Serif"/>
              </a:rPr>
              <a:t>и</a:t>
            </a:r>
            <a:r>
              <a:rPr sz="1400" dirty="0">
                <a:latin typeface="Microsoft Sans Serif"/>
                <a:cs typeface="Microsoft Sans Serif"/>
              </a:rPr>
              <a:t>	</a:t>
            </a:r>
            <a:r>
              <a:rPr sz="1400" b="1" spc="-10" dirty="0">
                <a:latin typeface="Arial"/>
                <a:cs typeface="Arial"/>
              </a:rPr>
              <a:t>регулируемая</a:t>
            </a:r>
            <a:endParaRPr sz="1400">
              <a:latin typeface="Arial"/>
              <a:cs typeface="Arial"/>
            </a:endParaRPr>
          </a:p>
          <a:p>
            <a:pPr marR="5080" algn="r">
              <a:lnSpc>
                <a:spcPct val="100000"/>
              </a:lnSpc>
              <a:spcBef>
                <a:spcPts val="5"/>
              </a:spcBef>
            </a:pPr>
            <a:r>
              <a:rPr sz="1400" spc="-10" dirty="0">
                <a:latin typeface="Microsoft Sans Serif"/>
                <a:cs typeface="Microsoft Sans Serif"/>
              </a:rPr>
              <a:t>специалистов-</a:t>
            </a:r>
            <a:endParaRPr sz="1400">
              <a:latin typeface="Microsoft Sans Serif"/>
              <a:cs typeface="Microsoft Sans Serif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291076" y="3502533"/>
            <a:ext cx="4583430" cy="10934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Microsoft Sans Serif"/>
                <a:cs typeface="Microsoft Sans Serif"/>
              </a:rPr>
              <a:t>психологов,</a:t>
            </a:r>
            <a:r>
              <a:rPr sz="1400" spc="295" dirty="0">
                <a:latin typeface="Microsoft Sans Serif"/>
                <a:cs typeface="Microsoft Sans Serif"/>
              </a:rPr>
              <a:t>  </a:t>
            </a:r>
            <a:r>
              <a:rPr sz="1400" dirty="0">
                <a:latin typeface="Microsoft Sans Serif"/>
                <a:cs typeface="Microsoft Sans Serif"/>
              </a:rPr>
              <a:t>специалистов</a:t>
            </a:r>
            <a:r>
              <a:rPr sz="1400" spc="295" dirty="0">
                <a:latin typeface="Microsoft Sans Serif"/>
                <a:cs typeface="Microsoft Sans Serif"/>
              </a:rPr>
              <a:t>  </a:t>
            </a:r>
            <a:r>
              <a:rPr sz="1400" dirty="0">
                <a:latin typeface="Microsoft Sans Serif"/>
                <a:cs typeface="Microsoft Sans Serif"/>
              </a:rPr>
              <a:t>социальной</a:t>
            </a:r>
            <a:r>
              <a:rPr sz="1400" spc="290" dirty="0">
                <a:latin typeface="Microsoft Sans Serif"/>
                <a:cs typeface="Microsoft Sans Serif"/>
              </a:rPr>
              <a:t>  </a:t>
            </a:r>
            <a:r>
              <a:rPr sz="1400" dirty="0">
                <a:latin typeface="Microsoft Sans Serif"/>
                <a:cs typeface="Microsoft Sans Serif"/>
              </a:rPr>
              <a:t>защиты</a:t>
            </a:r>
            <a:r>
              <a:rPr sz="1400" spc="290" dirty="0">
                <a:latin typeface="Microsoft Sans Serif"/>
                <a:cs typeface="Microsoft Sans Serif"/>
              </a:rPr>
              <a:t>  </a:t>
            </a:r>
            <a:r>
              <a:rPr sz="1400" spc="-50" dirty="0">
                <a:latin typeface="Microsoft Sans Serif"/>
                <a:cs typeface="Microsoft Sans Serif"/>
              </a:rPr>
              <a:t>и </a:t>
            </a:r>
            <a:r>
              <a:rPr sz="1400" dirty="0">
                <a:latin typeface="Microsoft Sans Serif"/>
                <a:cs typeface="Microsoft Sans Serif"/>
              </a:rPr>
              <a:t>специалистов</a:t>
            </a:r>
            <a:r>
              <a:rPr sz="1400" spc="10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здравоохранения</a:t>
            </a:r>
            <a:r>
              <a:rPr sz="1400" spc="10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с</a:t>
            </a:r>
            <a:r>
              <a:rPr sz="1400" spc="1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семьями</a:t>
            </a:r>
            <a:r>
              <a:rPr sz="1400" spc="1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участников </a:t>
            </a:r>
            <a:r>
              <a:rPr sz="1400" dirty="0">
                <a:latin typeface="Microsoft Sans Serif"/>
                <a:cs typeface="Microsoft Sans Serif"/>
              </a:rPr>
              <a:t>СВО</a:t>
            </a:r>
            <a:r>
              <a:rPr sz="1400" spc="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в</a:t>
            </a:r>
            <a:r>
              <a:rPr sz="1400" spc="-10" dirty="0">
                <a:latin typeface="Microsoft Sans Serif"/>
                <a:cs typeface="Microsoft Sans Serif"/>
              </a:rPr>
              <a:t> зависимости</a:t>
            </a:r>
            <a:r>
              <a:rPr sz="1400" spc="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от</a:t>
            </a:r>
            <a:r>
              <a:rPr sz="1400" spc="-10" dirty="0">
                <a:latin typeface="Microsoft Sans Serif"/>
                <a:cs typeface="Microsoft Sans Serif"/>
              </a:rPr>
              <a:t> </a:t>
            </a:r>
            <a:r>
              <a:rPr sz="1400" i="1" dirty="0">
                <a:latin typeface="Arial"/>
                <a:cs typeface="Arial"/>
              </a:rPr>
              <a:t>актуального</a:t>
            </a:r>
            <a:r>
              <a:rPr sz="1400" i="1" spc="-30" dirty="0">
                <a:latin typeface="Arial"/>
                <a:cs typeface="Arial"/>
              </a:rPr>
              <a:t> </a:t>
            </a:r>
            <a:r>
              <a:rPr sz="1400" i="1" spc="-10" dirty="0">
                <a:latin typeface="Arial"/>
                <a:cs typeface="Arial"/>
              </a:rPr>
              <a:t>психологического </a:t>
            </a:r>
            <a:r>
              <a:rPr sz="1400" i="1" dirty="0">
                <a:latin typeface="Arial"/>
                <a:cs typeface="Arial"/>
              </a:rPr>
              <a:t>состояния</a:t>
            </a:r>
            <a:r>
              <a:rPr sz="1400" i="1" spc="385" dirty="0">
                <a:latin typeface="Arial"/>
                <a:cs typeface="Arial"/>
              </a:rPr>
              <a:t>   </a:t>
            </a:r>
            <a:r>
              <a:rPr sz="1400" i="1" dirty="0">
                <a:latin typeface="Arial"/>
                <a:cs typeface="Arial"/>
              </a:rPr>
              <a:t>и</a:t>
            </a:r>
            <a:r>
              <a:rPr sz="1400" i="1" spc="395" dirty="0">
                <a:latin typeface="Arial"/>
                <a:cs typeface="Arial"/>
              </a:rPr>
              <a:t>   </a:t>
            </a:r>
            <a:r>
              <a:rPr sz="1400" i="1" dirty="0">
                <a:latin typeface="Arial"/>
                <a:cs typeface="Arial"/>
              </a:rPr>
              <a:t>возникающих</a:t>
            </a:r>
            <a:r>
              <a:rPr sz="1400" i="1" spc="395" dirty="0">
                <a:latin typeface="Arial"/>
                <a:cs typeface="Arial"/>
              </a:rPr>
              <a:t>   </a:t>
            </a:r>
            <a:r>
              <a:rPr sz="1400" i="1" dirty="0">
                <a:latin typeface="Arial"/>
                <a:cs typeface="Arial"/>
              </a:rPr>
              <a:t>затруднений</a:t>
            </a:r>
            <a:r>
              <a:rPr sz="1400" i="1" spc="395" dirty="0">
                <a:latin typeface="Arial"/>
                <a:cs typeface="Arial"/>
              </a:rPr>
              <a:t>   </a:t>
            </a:r>
            <a:r>
              <a:rPr sz="1400" i="1" spc="-50" dirty="0">
                <a:latin typeface="Arial"/>
                <a:cs typeface="Arial"/>
              </a:rPr>
              <a:t>в </a:t>
            </a:r>
            <a:r>
              <a:rPr sz="1400" i="1" spc="-10" dirty="0">
                <a:latin typeface="Arial"/>
                <a:cs typeface="Arial"/>
              </a:rPr>
              <a:t>повседневной</a:t>
            </a:r>
            <a:r>
              <a:rPr sz="1400" i="1" spc="5" dirty="0">
                <a:latin typeface="Arial"/>
                <a:cs typeface="Arial"/>
              </a:rPr>
              <a:t> </a:t>
            </a:r>
            <a:r>
              <a:rPr sz="1400" i="1" spc="-10" dirty="0">
                <a:latin typeface="Arial"/>
                <a:cs typeface="Arial"/>
              </a:rPr>
              <a:t>жизнедеятельности</a:t>
            </a:r>
            <a:r>
              <a:rPr sz="1400" i="1" spc="-5" dirty="0">
                <a:latin typeface="Arial"/>
                <a:cs typeface="Arial"/>
              </a:rPr>
              <a:t> </a:t>
            </a:r>
            <a:r>
              <a:rPr sz="1400" i="1" spc="-10" dirty="0">
                <a:latin typeface="Arial"/>
                <a:cs typeface="Arial"/>
              </a:rPr>
              <a:t>семьи</a:t>
            </a:r>
            <a:r>
              <a:rPr sz="1400" spc="-10" dirty="0">
                <a:latin typeface="Microsoft Sans Serif"/>
                <a:cs typeface="Microsoft Sans Serif"/>
              </a:rPr>
              <a:t>.</a:t>
            </a:r>
            <a:endParaRPr sz="14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11886" y="215849"/>
            <a:ext cx="8046314" cy="228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-1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Направления</a:t>
            </a:r>
            <a:r>
              <a:rPr sz="1400" b="1" spc="-5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400" b="1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организации</a:t>
            </a:r>
            <a:r>
              <a:rPr sz="1400" b="1" spc="-5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400" b="1" spc="-25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психолого-</a:t>
            </a:r>
            <a:r>
              <a:rPr sz="1400" b="1" spc="-1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педагогического</a:t>
            </a:r>
            <a:r>
              <a:rPr lang="ru-RU" sz="1400" b="1" spc="-10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400" b="1" spc="-1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сопровождения</a:t>
            </a:r>
            <a:r>
              <a:rPr sz="1400" b="1" spc="-15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детей</a:t>
            </a:r>
            <a:endParaRPr sz="1400">
              <a:solidFill>
                <a:schemeClr val="tx2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59994" y="700912"/>
            <a:ext cx="6445250" cy="635"/>
          </a:xfrm>
          <a:custGeom>
            <a:avLst/>
            <a:gdLst/>
            <a:ahLst/>
            <a:cxnLst/>
            <a:rect l="l" t="t" r="r" b="b"/>
            <a:pathLst>
              <a:path w="6445250" h="634">
                <a:moveTo>
                  <a:pt x="0" y="0"/>
                </a:moveTo>
                <a:lnTo>
                  <a:pt x="6445046" y="381"/>
                </a:lnTo>
              </a:path>
            </a:pathLst>
          </a:custGeom>
          <a:ln w="19049">
            <a:solidFill>
              <a:srgbClr val="4480C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52615" y="841121"/>
            <a:ext cx="1463040" cy="812800"/>
          </a:xfrm>
          <a:custGeom>
            <a:avLst/>
            <a:gdLst/>
            <a:ahLst/>
            <a:cxnLst/>
            <a:rect l="l" t="t" r="r" b="b"/>
            <a:pathLst>
              <a:path w="1463039" h="812800">
                <a:moveTo>
                  <a:pt x="0" y="81279"/>
                </a:moveTo>
                <a:lnTo>
                  <a:pt x="6386" y="49666"/>
                </a:lnTo>
                <a:lnTo>
                  <a:pt x="23804" y="23828"/>
                </a:lnTo>
                <a:lnTo>
                  <a:pt x="49640" y="6395"/>
                </a:lnTo>
                <a:lnTo>
                  <a:pt x="81279" y="0"/>
                </a:lnTo>
                <a:lnTo>
                  <a:pt x="1381696" y="0"/>
                </a:lnTo>
                <a:lnTo>
                  <a:pt x="1413363" y="6395"/>
                </a:lnTo>
                <a:lnTo>
                  <a:pt x="1439195" y="23828"/>
                </a:lnTo>
                <a:lnTo>
                  <a:pt x="1456598" y="49666"/>
                </a:lnTo>
                <a:lnTo>
                  <a:pt x="1462976" y="81279"/>
                </a:lnTo>
                <a:lnTo>
                  <a:pt x="1462976" y="731519"/>
                </a:lnTo>
                <a:lnTo>
                  <a:pt x="1456598" y="763186"/>
                </a:lnTo>
                <a:lnTo>
                  <a:pt x="1439195" y="789019"/>
                </a:lnTo>
                <a:lnTo>
                  <a:pt x="1413363" y="806422"/>
                </a:lnTo>
                <a:lnTo>
                  <a:pt x="1381696" y="812800"/>
                </a:lnTo>
                <a:lnTo>
                  <a:pt x="81279" y="812800"/>
                </a:lnTo>
                <a:lnTo>
                  <a:pt x="49640" y="806422"/>
                </a:lnTo>
                <a:lnTo>
                  <a:pt x="23804" y="789019"/>
                </a:lnTo>
                <a:lnTo>
                  <a:pt x="6386" y="763186"/>
                </a:lnTo>
                <a:lnTo>
                  <a:pt x="0" y="731519"/>
                </a:lnTo>
                <a:lnTo>
                  <a:pt x="0" y="81279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681024" y="926719"/>
            <a:ext cx="808355" cy="594995"/>
          </a:xfrm>
          <a:prstGeom prst="rect">
            <a:avLst/>
          </a:prstGeom>
        </p:spPr>
        <p:txBody>
          <a:bodyPr vert="horz" wrap="square" lIns="0" tIns="55880" rIns="0" bIns="0" rtlCol="0">
            <a:spAutoFit/>
          </a:bodyPr>
          <a:lstStyle/>
          <a:p>
            <a:pPr marL="42545" marR="5080" indent="-30480">
              <a:lnSpc>
                <a:spcPts val="2080"/>
              </a:lnSpc>
              <a:spcBef>
                <a:spcPts val="440"/>
              </a:spcBef>
            </a:pPr>
            <a:r>
              <a:rPr sz="2000" spc="-10" dirty="0">
                <a:latin typeface="Microsoft Sans Serif"/>
                <a:cs typeface="Microsoft Sans Serif"/>
              </a:rPr>
              <a:t>Члены </a:t>
            </a:r>
            <a:r>
              <a:rPr sz="2000" spc="-20" dirty="0">
                <a:latin typeface="Microsoft Sans Serif"/>
                <a:cs typeface="Microsoft Sans Serif"/>
              </a:rPr>
              <a:t>семьи</a:t>
            </a:r>
            <a:endParaRPr sz="2000">
              <a:latin typeface="Microsoft Sans Serif"/>
              <a:cs typeface="Microsoft Sans Serif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465832" y="841121"/>
            <a:ext cx="1463040" cy="812800"/>
          </a:xfrm>
          <a:custGeom>
            <a:avLst/>
            <a:gdLst/>
            <a:ahLst/>
            <a:cxnLst/>
            <a:rect l="l" t="t" r="r" b="b"/>
            <a:pathLst>
              <a:path w="1463039" h="812800">
                <a:moveTo>
                  <a:pt x="0" y="81279"/>
                </a:moveTo>
                <a:lnTo>
                  <a:pt x="6395" y="49666"/>
                </a:lnTo>
                <a:lnTo>
                  <a:pt x="23828" y="23828"/>
                </a:lnTo>
                <a:lnTo>
                  <a:pt x="49666" y="6395"/>
                </a:lnTo>
                <a:lnTo>
                  <a:pt x="81280" y="0"/>
                </a:lnTo>
                <a:lnTo>
                  <a:pt x="1381759" y="0"/>
                </a:lnTo>
                <a:lnTo>
                  <a:pt x="1413426" y="6395"/>
                </a:lnTo>
                <a:lnTo>
                  <a:pt x="1439259" y="23828"/>
                </a:lnTo>
                <a:lnTo>
                  <a:pt x="1456662" y="49666"/>
                </a:lnTo>
                <a:lnTo>
                  <a:pt x="1463040" y="81279"/>
                </a:lnTo>
                <a:lnTo>
                  <a:pt x="1463040" y="731519"/>
                </a:lnTo>
                <a:lnTo>
                  <a:pt x="1456662" y="763186"/>
                </a:lnTo>
                <a:lnTo>
                  <a:pt x="1439259" y="789019"/>
                </a:lnTo>
                <a:lnTo>
                  <a:pt x="1413426" y="806422"/>
                </a:lnTo>
                <a:lnTo>
                  <a:pt x="1381759" y="812800"/>
                </a:lnTo>
                <a:lnTo>
                  <a:pt x="81280" y="812800"/>
                </a:lnTo>
                <a:lnTo>
                  <a:pt x="49666" y="806422"/>
                </a:lnTo>
                <a:lnTo>
                  <a:pt x="23828" y="789019"/>
                </a:lnTo>
                <a:lnTo>
                  <a:pt x="6395" y="763186"/>
                </a:lnTo>
                <a:lnTo>
                  <a:pt x="0" y="731519"/>
                </a:lnTo>
                <a:lnTo>
                  <a:pt x="0" y="81279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2561335" y="1058037"/>
            <a:ext cx="127508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40" dirty="0">
                <a:latin typeface="Microsoft Sans Serif"/>
                <a:cs typeface="Microsoft Sans Serif"/>
              </a:rPr>
              <a:t>Комбатант</a:t>
            </a:r>
            <a:endParaRPr sz="2000">
              <a:latin typeface="Microsoft Sans Serif"/>
              <a:cs typeface="Microsoft Sans Serif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306946" y="1907158"/>
            <a:ext cx="3801629" cy="2998001"/>
            <a:chOff x="306946" y="1907158"/>
            <a:chExt cx="3801629" cy="2998001"/>
          </a:xfrm>
        </p:grpSpPr>
        <p:sp>
          <p:nvSpPr>
            <p:cNvPr id="9" name="object 9"/>
            <p:cNvSpPr/>
            <p:nvPr/>
          </p:nvSpPr>
          <p:spPr>
            <a:xfrm>
              <a:off x="1835911" y="4295559"/>
              <a:ext cx="609600" cy="609600"/>
            </a:xfrm>
            <a:custGeom>
              <a:avLst/>
              <a:gdLst/>
              <a:ahLst/>
              <a:cxnLst/>
              <a:rect l="l" t="t" r="r" b="b"/>
              <a:pathLst>
                <a:path w="609600" h="609600">
                  <a:moveTo>
                    <a:pt x="0" y="609600"/>
                  </a:moveTo>
                  <a:lnTo>
                    <a:pt x="304800" y="0"/>
                  </a:lnTo>
                  <a:lnTo>
                    <a:pt x="609600" y="609600"/>
                  </a:lnTo>
                  <a:lnTo>
                    <a:pt x="0" y="609600"/>
                  </a:lnTo>
                  <a:close/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306946" y="3907040"/>
              <a:ext cx="3667760" cy="510540"/>
            </a:xfrm>
            <a:custGeom>
              <a:avLst/>
              <a:gdLst/>
              <a:ahLst/>
              <a:cxnLst/>
              <a:rect l="l" t="t" r="r" b="b"/>
              <a:pathLst>
                <a:path w="3667760" h="510539">
                  <a:moveTo>
                    <a:pt x="17843" y="0"/>
                  </a:moveTo>
                  <a:lnTo>
                    <a:pt x="0" y="255219"/>
                  </a:lnTo>
                  <a:lnTo>
                    <a:pt x="3649865" y="510438"/>
                  </a:lnTo>
                  <a:lnTo>
                    <a:pt x="3667645" y="255219"/>
                  </a:lnTo>
                  <a:lnTo>
                    <a:pt x="17843" y="0"/>
                  </a:lnTo>
                  <a:close/>
                </a:path>
              </a:pathLst>
            </a:custGeom>
            <a:solidFill>
              <a:srgbClr val="FFFFFF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306946" y="3907040"/>
              <a:ext cx="3667760" cy="510540"/>
            </a:xfrm>
            <a:custGeom>
              <a:avLst/>
              <a:gdLst/>
              <a:ahLst/>
              <a:cxnLst/>
              <a:rect l="l" t="t" r="r" b="b"/>
              <a:pathLst>
                <a:path w="3667760" h="510539">
                  <a:moveTo>
                    <a:pt x="17843" y="0"/>
                  </a:moveTo>
                  <a:lnTo>
                    <a:pt x="3667645" y="255219"/>
                  </a:lnTo>
                  <a:lnTo>
                    <a:pt x="3649865" y="510438"/>
                  </a:lnTo>
                  <a:lnTo>
                    <a:pt x="0" y="255219"/>
                  </a:lnTo>
                  <a:lnTo>
                    <a:pt x="17843" y="0"/>
                  </a:lnTo>
                  <a:close/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2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489453" y="1907158"/>
              <a:ext cx="1619122" cy="2224582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76224" y="3370198"/>
              <a:ext cx="1497152" cy="615238"/>
            </a:xfrm>
            <a:prstGeom prst="rect">
              <a:avLst/>
            </a:prstGeom>
          </p:spPr>
        </p:pic>
      </p:grpSp>
      <p:sp>
        <p:nvSpPr>
          <p:cNvPr id="21" name="object 21"/>
          <p:cNvSpPr txBox="1"/>
          <p:nvPr/>
        </p:nvSpPr>
        <p:spPr>
          <a:xfrm>
            <a:off x="4169409" y="721817"/>
            <a:ext cx="489585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0335">
              <a:lnSpc>
                <a:spcPct val="100000"/>
              </a:lnSpc>
              <a:spcBef>
                <a:spcPts val="100"/>
              </a:spcBef>
            </a:pPr>
            <a:r>
              <a:rPr sz="3600" b="1" dirty="0">
                <a:solidFill>
                  <a:srgbClr val="FF0000"/>
                </a:solidFill>
                <a:latin typeface="Arial"/>
                <a:cs typeface="Arial"/>
              </a:rPr>
              <a:t>ЗАПРОС</a:t>
            </a:r>
            <a:r>
              <a:rPr sz="3600" b="1" spc="-8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3600" b="1">
                <a:solidFill>
                  <a:srgbClr val="FF0000"/>
                </a:solidFill>
                <a:latin typeface="Arial"/>
                <a:cs typeface="Arial"/>
              </a:rPr>
              <a:t>-</a:t>
            </a:r>
            <a:r>
              <a:rPr sz="3600" b="1" spc="-55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3600" b="1" spc="-10" smtClean="0">
                <a:solidFill>
                  <a:srgbClr val="FF0000"/>
                </a:solidFill>
                <a:latin typeface="Arial"/>
                <a:cs typeface="Arial"/>
              </a:rPr>
              <a:t>РЕАКЦИЯ</a:t>
            </a:r>
            <a:endParaRPr sz="3600">
              <a:latin typeface="Arial"/>
              <a:cs typeface="Arial"/>
            </a:endParaRPr>
          </a:p>
        </p:txBody>
      </p:sp>
      <p:grpSp>
        <p:nvGrpSpPr>
          <p:cNvPr id="22" name="object 22"/>
          <p:cNvGrpSpPr/>
          <p:nvPr/>
        </p:nvGrpSpPr>
        <p:grpSpPr>
          <a:xfrm>
            <a:off x="5003428" y="3277122"/>
            <a:ext cx="3192780" cy="1346835"/>
            <a:chOff x="5003428" y="3277122"/>
            <a:chExt cx="3192780" cy="1346835"/>
          </a:xfrm>
        </p:grpSpPr>
        <p:pic>
          <p:nvPicPr>
            <p:cNvPr id="23" name="object 23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003428" y="3277122"/>
              <a:ext cx="3192508" cy="412039"/>
            </a:xfrm>
            <a:prstGeom prst="rect">
              <a:avLst/>
            </a:prstGeom>
          </p:spPr>
        </p:pic>
        <p:pic>
          <p:nvPicPr>
            <p:cNvPr id="24" name="object 24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097779" y="3502151"/>
              <a:ext cx="3000755" cy="1121664"/>
            </a:xfrm>
            <a:prstGeom prst="rect">
              <a:avLst/>
            </a:prstGeom>
          </p:spPr>
        </p:pic>
      </p:grpSp>
      <p:sp>
        <p:nvSpPr>
          <p:cNvPr id="25" name="object 25"/>
          <p:cNvSpPr txBox="1"/>
          <p:nvPr/>
        </p:nvSpPr>
        <p:spPr>
          <a:xfrm>
            <a:off x="4635752" y="3029788"/>
            <a:ext cx="4127248" cy="189483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35280" marR="330200" algn="ctr">
              <a:lnSpc>
                <a:spcPct val="100000"/>
              </a:lnSpc>
              <a:spcBef>
                <a:spcPts val="95"/>
              </a:spcBef>
            </a:pPr>
            <a:r>
              <a:rPr sz="4000" b="1" spc="-10" dirty="0">
                <a:latin typeface="Arial"/>
                <a:cs typeface="Arial"/>
              </a:rPr>
              <a:t>проактивная политика</a:t>
            </a:r>
            <a:endParaRPr sz="4000">
              <a:latin typeface="Arial"/>
              <a:cs typeface="Arial"/>
            </a:endParaRPr>
          </a:p>
          <a:p>
            <a:pPr marL="12700" marR="5080" algn="ctr">
              <a:lnSpc>
                <a:spcPct val="100000"/>
              </a:lnSpc>
              <a:spcBef>
                <a:spcPts val="2240"/>
              </a:spcBef>
            </a:pPr>
            <a:r>
              <a:rPr sz="1200" b="1" dirty="0">
                <a:solidFill>
                  <a:srgbClr val="C00000"/>
                </a:solidFill>
                <a:latin typeface="Arial"/>
                <a:cs typeface="Arial"/>
              </a:rPr>
              <a:t>-</a:t>
            </a:r>
            <a:r>
              <a:rPr sz="1200" b="1" spc="-5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rgbClr val="C00000"/>
                </a:solidFill>
                <a:latin typeface="Arial"/>
                <a:cs typeface="Arial"/>
              </a:rPr>
              <a:t>сотрудники</a:t>
            </a:r>
            <a:r>
              <a:rPr sz="1200" b="1" spc="-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rgbClr val="C00000"/>
                </a:solidFill>
                <a:latin typeface="Arial"/>
                <a:cs typeface="Arial"/>
              </a:rPr>
              <a:t>находятся</a:t>
            </a:r>
            <a:r>
              <a:rPr sz="1200" b="1" spc="-5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C00000"/>
                </a:solidFill>
                <a:latin typeface="Arial"/>
                <a:cs typeface="Arial"/>
              </a:rPr>
              <a:t>в</a:t>
            </a:r>
            <a:r>
              <a:rPr sz="1200" b="1" spc="-3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C00000"/>
                </a:solidFill>
                <a:latin typeface="Arial"/>
                <a:cs typeface="Arial"/>
              </a:rPr>
              <a:t>инициативном диалоге</a:t>
            </a:r>
            <a:r>
              <a:rPr sz="1200" b="1" spc="-6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1" spc="-50" dirty="0">
                <a:solidFill>
                  <a:srgbClr val="C00000"/>
                </a:solidFill>
                <a:latin typeface="Arial"/>
                <a:cs typeface="Arial"/>
              </a:rPr>
              <a:t>и </a:t>
            </a:r>
            <a:r>
              <a:rPr sz="1200" b="1" spc="-10" dirty="0">
                <a:solidFill>
                  <a:srgbClr val="C00000"/>
                </a:solidFill>
                <a:latin typeface="Arial"/>
                <a:cs typeface="Arial"/>
              </a:rPr>
              <a:t>доверительном</a:t>
            </a:r>
            <a:r>
              <a:rPr sz="1200" b="1" spc="-1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C00000"/>
                </a:solidFill>
                <a:latin typeface="Arial"/>
                <a:cs typeface="Arial"/>
              </a:rPr>
              <a:t>контакте</a:t>
            </a:r>
            <a:r>
              <a:rPr sz="1200" b="1" spc="-1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C00000"/>
                </a:solidFill>
                <a:latin typeface="Arial"/>
                <a:cs typeface="Arial"/>
              </a:rPr>
              <a:t>с</a:t>
            </a:r>
            <a:r>
              <a:rPr sz="1200" b="1" spc="-4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C00000"/>
                </a:solidFill>
                <a:latin typeface="Arial"/>
                <a:cs typeface="Arial"/>
              </a:rPr>
              <a:t>этими</a:t>
            </a:r>
            <a:r>
              <a:rPr sz="1200" b="1" spc="1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rgbClr val="C00000"/>
                </a:solidFill>
                <a:latin typeface="Arial"/>
                <a:cs typeface="Arial"/>
              </a:rPr>
              <a:t>семьями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26" name="object 26"/>
          <p:cNvGrpSpPr/>
          <p:nvPr/>
        </p:nvGrpSpPr>
        <p:grpSpPr>
          <a:xfrm>
            <a:off x="6248400" y="2571750"/>
            <a:ext cx="756920" cy="509905"/>
            <a:chOff x="6269735" y="2719577"/>
            <a:chExt cx="756920" cy="509905"/>
          </a:xfrm>
        </p:grpSpPr>
        <p:sp>
          <p:nvSpPr>
            <p:cNvPr id="27" name="object 27"/>
            <p:cNvSpPr/>
            <p:nvPr/>
          </p:nvSpPr>
          <p:spPr>
            <a:xfrm>
              <a:off x="6282435" y="2732277"/>
              <a:ext cx="731520" cy="484505"/>
            </a:xfrm>
            <a:custGeom>
              <a:avLst/>
              <a:gdLst/>
              <a:ahLst/>
              <a:cxnLst/>
              <a:rect l="l" t="t" r="r" b="b"/>
              <a:pathLst>
                <a:path w="731520" h="484505">
                  <a:moveTo>
                    <a:pt x="548639" y="0"/>
                  </a:moveTo>
                  <a:lnTo>
                    <a:pt x="182879" y="0"/>
                  </a:lnTo>
                  <a:lnTo>
                    <a:pt x="182879" y="242189"/>
                  </a:lnTo>
                  <a:lnTo>
                    <a:pt x="0" y="242189"/>
                  </a:lnTo>
                  <a:lnTo>
                    <a:pt x="365760" y="484251"/>
                  </a:lnTo>
                  <a:lnTo>
                    <a:pt x="731519" y="242189"/>
                  </a:lnTo>
                  <a:lnTo>
                    <a:pt x="548639" y="242189"/>
                  </a:lnTo>
                  <a:lnTo>
                    <a:pt x="54863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6282435" y="2732277"/>
              <a:ext cx="731520" cy="484505"/>
            </a:xfrm>
            <a:custGeom>
              <a:avLst/>
              <a:gdLst/>
              <a:ahLst/>
              <a:cxnLst/>
              <a:rect l="l" t="t" r="r" b="b"/>
              <a:pathLst>
                <a:path w="731520" h="484505">
                  <a:moveTo>
                    <a:pt x="0" y="242189"/>
                  </a:moveTo>
                  <a:lnTo>
                    <a:pt x="182879" y="242189"/>
                  </a:lnTo>
                  <a:lnTo>
                    <a:pt x="182879" y="0"/>
                  </a:lnTo>
                  <a:lnTo>
                    <a:pt x="548639" y="0"/>
                  </a:lnTo>
                  <a:lnTo>
                    <a:pt x="548639" y="242189"/>
                  </a:lnTo>
                  <a:lnTo>
                    <a:pt x="731519" y="242189"/>
                  </a:lnTo>
                  <a:lnTo>
                    <a:pt x="365760" y="484251"/>
                  </a:lnTo>
                  <a:lnTo>
                    <a:pt x="0" y="242189"/>
                  </a:lnTo>
                  <a:close/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9" name="Прямоугольник 28"/>
          <p:cNvSpPr/>
          <p:nvPr/>
        </p:nvSpPr>
        <p:spPr>
          <a:xfrm>
            <a:off x="4267200" y="1352550"/>
            <a:ext cx="457200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3505" marR="97155" algn="ctr">
              <a:lnSpc>
                <a:spcPct val="100000"/>
              </a:lnSpc>
              <a:spcBef>
                <a:spcPts val="2520"/>
              </a:spcBef>
            </a:pPr>
            <a:r>
              <a:rPr lang="ru-RU" sz="1400" b="1" i="1" dirty="0" smtClean="0">
                <a:latin typeface="Arial"/>
                <a:cs typeface="Arial"/>
              </a:rPr>
              <a:t>нет</a:t>
            </a:r>
            <a:r>
              <a:rPr lang="ru-RU" sz="1400" b="1" i="1" spc="-25" dirty="0" smtClean="0">
                <a:latin typeface="Arial"/>
                <a:cs typeface="Arial"/>
              </a:rPr>
              <a:t> </a:t>
            </a:r>
            <a:r>
              <a:rPr lang="ru-RU" sz="1400" b="1" i="1" spc="-10" dirty="0" smtClean="0">
                <a:latin typeface="Arial"/>
                <a:cs typeface="Arial"/>
              </a:rPr>
              <a:t>психологических</a:t>
            </a:r>
            <a:r>
              <a:rPr lang="ru-RU" sz="1400" b="1" i="1" spc="-40" dirty="0" smtClean="0">
                <a:latin typeface="Arial"/>
                <a:cs typeface="Arial"/>
              </a:rPr>
              <a:t> </a:t>
            </a:r>
            <a:r>
              <a:rPr lang="ru-RU" sz="1400" b="1" i="1" dirty="0" smtClean="0">
                <a:latin typeface="Arial"/>
                <a:cs typeface="Arial"/>
              </a:rPr>
              <a:t>ресурсов</a:t>
            </a:r>
            <a:r>
              <a:rPr lang="ru-RU" sz="1400" b="1" i="1" spc="-45" dirty="0" smtClean="0">
                <a:latin typeface="Arial"/>
                <a:cs typeface="Arial"/>
              </a:rPr>
              <a:t> </a:t>
            </a:r>
            <a:r>
              <a:rPr lang="ru-RU" sz="1400" b="1" i="1" dirty="0" smtClean="0">
                <a:latin typeface="Arial"/>
                <a:cs typeface="Arial"/>
              </a:rPr>
              <a:t>для</a:t>
            </a:r>
            <a:r>
              <a:rPr lang="ru-RU" sz="1400" b="1" i="1" spc="-20" dirty="0" smtClean="0">
                <a:latin typeface="Arial"/>
                <a:cs typeface="Arial"/>
              </a:rPr>
              <a:t> </a:t>
            </a:r>
            <a:r>
              <a:rPr lang="ru-RU" sz="1400" b="1" i="1" spc="-10" dirty="0" smtClean="0">
                <a:latin typeface="Arial"/>
                <a:cs typeface="Arial"/>
              </a:rPr>
              <a:t>инициативного обращения</a:t>
            </a:r>
            <a:endParaRPr lang="ru-RU" sz="1400" dirty="0" smtClean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lang="ru-RU" sz="1400" b="1" i="1" spc="-50" dirty="0" smtClean="0">
                <a:latin typeface="Arial"/>
                <a:cs typeface="Arial"/>
              </a:rPr>
              <a:t>и</a:t>
            </a:r>
            <a:endParaRPr lang="ru-RU" sz="1400" dirty="0" smtClean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lang="ru-RU" sz="1400" b="1" i="1" spc="-10" dirty="0" smtClean="0">
                <a:latin typeface="Arial"/>
                <a:cs typeface="Arial"/>
              </a:rPr>
              <a:t>достаточной</a:t>
            </a:r>
            <a:r>
              <a:rPr lang="ru-RU" sz="1400" b="1" i="1" spc="-35" dirty="0" smtClean="0">
                <a:latin typeface="Arial"/>
                <a:cs typeface="Arial"/>
              </a:rPr>
              <a:t> </a:t>
            </a:r>
            <a:r>
              <a:rPr lang="ru-RU" sz="1400" b="1" i="1" spc="-10" dirty="0" smtClean="0">
                <a:latin typeface="Arial"/>
                <a:cs typeface="Arial"/>
              </a:rPr>
              <a:t>информации</a:t>
            </a:r>
            <a:r>
              <a:rPr lang="ru-RU" sz="1400" b="1" i="1" spc="-60" dirty="0" smtClean="0">
                <a:latin typeface="Arial"/>
                <a:cs typeface="Arial"/>
              </a:rPr>
              <a:t> </a:t>
            </a:r>
            <a:r>
              <a:rPr lang="ru-RU" sz="1400" b="1" i="1" dirty="0" smtClean="0">
                <a:latin typeface="Arial"/>
                <a:cs typeface="Arial"/>
              </a:rPr>
              <a:t>о</a:t>
            </a:r>
            <a:r>
              <a:rPr lang="ru-RU" sz="1400" b="1" i="1" spc="-20" dirty="0" smtClean="0">
                <a:latin typeface="Arial"/>
                <a:cs typeface="Arial"/>
              </a:rPr>
              <a:t> </a:t>
            </a:r>
            <a:r>
              <a:rPr lang="ru-RU" sz="1400" b="1" i="1" spc="-10" dirty="0" smtClean="0">
                <a:latin typeface="Arial"/>
                <a:cs typeface="Arial"/>
              </a:rPr>
              <a:t>возможности</a:t>
            </a:r>
            <a:r>
              <a:rPr lang="ru-RU" sz="1400" b="1" i="1" spc="-35" dirty="0" smtClean="0">
                <a:latin typeface="Arial"/>
                <a:cs typeface="Arial"/>
              </a:rPr>
              <a:t> </a:t>
            </a:r>
            <a:r>
              <a:rPr lang="ru-RU" sz="1400" b="1" i="1" dirty="0" smtClean="0">
                <a:latin typeface="Arial"/>
                <a:cs typeface="Arial"/>
              </a:rPr>
              <a:t>доступа</a:t>
            </a:r>
            <a:r>
              <a:rPr lang="ru-RU" sz="1400" b="1" i="1" spc="-40" dirty="0" smtClean="0">
                <a:latin typeface="Arial"/>
                <a:cs typeface="Arial"/>
              </a:rPr>
              <a:t> </a:t>
            </a:r>
            <a:r>
              <a:rPr lang="ru-RU" sz="1400" b="1" i="1" spc="-50" dirty="0" smtClean="0">
                <a:latin typeface="Arial"/>
                <a:cs typeface="Arial"/>
              </a:rPr>
              <a:t>к </a:t>
            </a:r>
            <a:r>
              <a:rPr lang="ru-RU" sz="1400" b="1" i="1" spc="-10" dirty="0" smtClean="0">
                <a:latin typeface="Arial"/>
                <a:cs typeface="Arial"/>
              </a:rPr>
              <a:t>поддержке</a:t>
            </a:r>
            <a:endParaRPr lang="ru-RU" sz="1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1886" y="215849"/>
            <a:ext cx="8320227" cy="228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">
                <a:solidFill>
                  <a:schemeClr val="tx2">
                    <a:lumMod val="75000"/>
                  </a:schemeClr>
                </a:solidFill>
              </a:rPr>
              <a:t>Направления</a:t>
            </a:r>
            <a:r>
              <a:rPr spc="-5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pc="-5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smtClean="0">
                <a:solidFill>
                  <a:schemeClr val="tx2">
                    <a:lumMod val="75000"/>
                  </a:schemeClr>
                </a:solidFill>
              </a:rPr>
              <a:t>организации</a:t>
            </a:r>
            <a:r>
              <a:rPr spc="-5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pc="-5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spc="-25" smtClean="0">
                <a:solidFill>
                  <a:schemeClr val="tx2">
                    <a:lumMod val="75000"/>
                  </a:schemeClr>
                </a:solidFill>
              </a:rPr>
              <a:t>психолого-</a:t>
            </a:r>
            <a:r>
              <a:rPr spc="-10" smtClean="0">
                <a:solidFill>
                  <a:schemeClr val="tx2">
                    <a:lumMod val="75000"/>
                  </a:schemeClr>
                </a:solidFill>
              </a:rPr>
              <a:t>педагогического</a:t>
            </a:r>
            <a:r>
              <a:rPr lang="ru-RU" spc="-10" dirty="0" smtClean="0">
                <a:solidFill>
                  <a:schemeClr val="tx2">
                    <a:lumMod val="75000"/>
                  </a:schemeClr>
                </a:solidFill>
              </a:rPr>
              <a:t>  </a:t>
            </a:r>
            <a:r>
              <a:rPr spc="-10" smtClean="0">
                <a:solidFill>
                  <a:schemeClr val="tx2">
                    <a:lumMod val="75000"/>
                  </a:schemeClr>
                </a:solidFill>
              </a:rPr>
              <a:t>сопровождения</a:t>
            </a:r>
            <a:r>
              <a:rPr spc="-15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pc="-15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spc="-10" smtClean="0">
                <a:solidFill>
                  <a:schemeClr val="tx2">
                    <a:lumMod val="75000"/>
                  </a:schemeClr>
                </a:solidFill>
              </a:rPr>
              <a:t>детей</a:t>
            </a:r>
            <a:endParaRPr spc="-1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object 3"/>
          <p:cNvSpPr/>
          <p:nvPr/>
        </p:nvSpPr>
        <p:spPr>
          <a:xfrm>
            <a:off x="359994" y="700912"/>
            <a:ext cx="6445250" cy="635"/>
          </a:xfrm>
          <a:custGeom>
            <a:avLst/>
            <a:gdLst/>
            <a:ahLst/>
            <a:cxnLst/>
            <a:rect l="l" t="t" r="r" b="b"/>
            <a:pathLst>
              <a:path w="6445250" h="634">
                <a:moveTo>
                  <a:pt x="0" y="0"/>
                </a:moveTo>
                <a:lnTo>
                  <a:pt x="6445046" y="381"/>
                </a:lnTo>
              </a:path>
            </a:pathLst>
          </a:custGeom>
          <a:ln w="19049">
            <a:solidFill>
              <a:srgbClr val="4480C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52615" y="841121"/>
            <a:ext cx="1463040" cy="812800"/>
          </a:xfrm>
          <a:custGeom>
            <a:avLst/>
            <a:gdLst/>
            <a:ahLst/>
            <a:cxnLst/>
            <a:rect l="l" t="t" r="r" b="b"/>
            <a:pathLst>
              <a:path w="1463039" h="812800">
                <a:moveTo>
                  <a:pt x="0" y="81279"/>
                </a:moveTo>
                <a:lnTo>
                  <a:pt x="6386" y="49666"/>
                </a:lnTo>
                <a:lnTo>
                  <a:pt x="23804" y="23828"/>
                </a:lnTo>
                <a:lnTo>
                  <a:pt x="49640" y="6395"/>
                </a:lnTo>
                <a:lnTo>
                  <a:pt x="81279" y="0"/>
                </a:lnTo>
                <a:lnTo>
                  <a:pt x="1381696" y="0"/>
                </a:lnTo>
                <a:lnTo>
                  <a:pt x="1413363" y="6395"/>
                </a:lnTo>
                <a:lnTo>
                  <a:pt x="1439195" y="23828"/>
                </a:lnTo>
                <a:lnTo>
                  <a:pt x="1456598" y="49666"/>
                </a:lnTo>
                <a:lnTo>
                  <a:pt x="1462976" y="81279"/>
                </a:lnTo>
                <a:lnTo>
                  <a:pt x="1462976" y="731519"/>
                </a:lnTo>
                <a:lnTo>
                  <a:pt x="1456598" y="763186"/>
                </a:lnTo>
                <a:lnTo>
                  <a:pt x="1439195" y="789019"/>
                </a:lnTo>
                <a:lnTo>
                  <a:pt x="1413363" y="806422"/>
                </a:lnTo>
                <a:lnTo>
                  <a:pt x="1381696" y="812800"/>
                </a:lnTo>
                <a:lnTo>
                  <a:pt x="81279" y="812800"/>
                </a:lnTo>
                <a:lnTo>
                  <a:pt x="49640" y="806422"/>
                </a:lnTo>
                <a:lnTo>
                  <a:pt x="23804" y="789019"/>
                </a:lnTo>
                <a:lnTo>
                  <a:pt x="6386" y="763186"/>
                </a:lnTo>
                <a:lnTo>
                  <a:pt x="0" y="731519"/>
                </a:lnTo>
                <a:lnTo>
                  <a:pt x="0" y="81279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681024" y="926719"/>
            <a:ext cx="808355" cy="594995"/>
          </a:xfrm>
          <a:prstGeom prst="rect">
            <a:avLst/>
          </a:prstGeom>
        </p:spPr>
        <p:txBody>
          <a:bodyPr vert="horz" wrap="square" lIns="0" tIns="55880" rIns="0" bIns="0" rtlCol="0">
            <a:spAutoFit/>
          </a:bodyPr>
          <a:lstStyle/>
          <a:p>
            <a:pPr marL="42545" marR="5080" indent="-30480">
              <a:lnSpc>
                <a:spcPts val="2080"/>
              </a:lnSpc>
              <a:spcBef>
                <a:spcPts val="440"/>
              </a:spcBef>
            </a:pPr>
            <a:r>
              <a:rPr sz="2000" spc="-10" dirty="0">
                <a:latin typeface="Microsoft Sans Serif"/>
                <a:cs typeface="Microsoft Sans Serif"/>
              </a:rPr>
              <a:t>Члены </a:t>
            </a:r>
            <a:r>
              <a:rPr sz="2000" spc="-20" dirty="0">
                <a:latin typeface="Microsoft Sans Serif"/>
                <a:cs typeface="Microsoft Sans Serif"/>
              </a:rPr>
              <a:t>семьи</a:t>
            </a:r>
            <a:endParaRPr sz="2000">
              <a:latin typeface="Microsoft Sans Serif"/>
              <a:cs typeface="Microsoft Sans Serif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465832" y="841121"/>
            <a:ext cx="1463040" cy="812800"/>
          </a:xfrm>
          <a:custGeom>
            <a:avLst/>
            <a:gdLst/>
            <a:ahLst/>
            <a:cxnLst/>
            <a:rect l="l" t="t" r="r" b="b"/>
            <a:pathLst>
              <a:path w="1463039" h="812800">
                <a:moveTo>
                  <a:pt x="0" y="81279"/>
                </a:moveTo>
                <a:lnTo>
                  <a:pt x="6395" y="49666"/>
                </a:lnTo>
                <a:lnTo>
                  <a:pt x="23828" y="23828"/>
                </a:lnTo>
                <a:lnTo>
                  <a:pt x="49666" y="6395"/>
                </a:lnTo>
                <a:lnTo>
                  <a:pt x="81280" y="0"/>
                </a:lnTo>
                <a:lnTo>
                  <a:pt x="1381759" y="0"/>
                </a:lnTo>
                <a:lnTo>
                  <a:pt x="1413426" y="6395"/>
                </a:lnTo>
                <a:lnTo>
                  <a:pt x="1439259" y="23828"/>
                </a:lnTo>
                <a:lnTo>
                  <a:pt x="1456662" y="49666"/>
                </a:lnTo>
                <a:lnTo>
                  <a:pt x="1463040" y="81279"/>
                </a:lnTo>
                <a:lnTo>
                  <a:pt x="1463040" y="731519"/>
                </a:lnTo>
                <a:lnTo>
                  <a:pt x="1456662" y="763186"/>
                </a:lnTo>
                <a:lnTo>
                  <a:pt x="1439259" y="789019"/>
                </a:lnTo>
                <a:lnTo>
                  <a:pt x="1413426" y="806422"/>
                </a:lnTo>
                <a:lnTo>
                  <a:pt x="1381759" y="812800"/>
                </a:lnTo>
                <a:lnTo>
                  <a:pt x="81280" y="812800"/>
                </a:lnTo>
                <a:lnTo>
                  <a:pt x="49666" y="806422"/>
                </a:lnTo>
                <a:lnTo>
                  <a:pt x="23828" y="789019"/>
                </a:lnTo>
                <a:lnTo>
                  <a:pt x="6395" y="763186"/>
                </a:lnTo>
                <a:lnTo>
                  <a:pt x="0" y="731519"/>
                </a:lnTo>
                <a:lnTo>
                  <a:pt x="0" y="81279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2561335" y="1058037"/>
            <a:ext cx="127508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40" dirty="0">
                <a:latin typeface="Microsoft Sans Serif"/>
                <a:cs typeface="Microsoft Sans Serif"/>
              </a:rPr>
              <a:t>Комбатант</a:t>
            </a:r>
            <a:endParaRPr sz="2000">
              <a:latin typeface="Microsoft Sans Serif"/>
              <a:cs typeface="Microsoft Sans Serif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294246" y="1907158"/>
            <a:ext cx="3814445" cy="3011170"/>
            <a:chOff x="294246" y="1907158"/>
            <a:chExt cx="3814445" cy="3011170"/>
          </a:xfrm>
        </p:grpSpPr>
        <p:sp>
          <p:nvSpPr>
            <p:cNvPr id="9" name="object 9"/>
            <p:cNvSpPr/>
            <p:nvPr/>
          </p:nvSpPr>
          <p:spPr>
            <a:xfrm>
              <a:off x="1835911" y="4295559"/>
              <a:ext cx="609600" cy="609600"/>
            </a:xfrm>
            <a:custGeom>
              <a:avLst/>
              <a:gdLst/>
              <a:ahLst/>
              <a:cxnLst/>
              <a:rect l="l" t="t" r="r" b="b"/>
              <a:pathLst>
                <a:path w="609600" h="609600">
                  <a:moveTo>
                    <a:pt x="0" y="609600"/>
                  </a:moveTo>
                  <a:lnTo>
                    <a:pt x="304800" y="0"/>
                  </a:lnTo>
                  <a:lnTo>
                    <a:pt x="609600" y="609600"/>
                  </a:lnTo>
                  <a:lnTo>
                    <a:pt x="0" y="609600"/>
                  </a:lnTo>
                  <a:close/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306946" y="3907040"/>
              <a:ext cx="3667760" cy="510540"/>
            </a:xfrm>
            <a:custGeom>
              <a:avLst/>
              <a:gdLst/>
              <a:ahLst/>
              <a:cxnLst/>
              <a:rect l="l" t="t" r="r" b="b"/>
              <a:pathLst>
                <a:path w="3667760" h="510539">
                  <a:moveTo>
                    <a:pt x="17843" y="0"/>
                  </a:moveTo>
                  <a:lnTo>
                    <a:pt x="0" y="255219"/>
                  </a:lnTo>
                  <a:lnTo>
                    <a:pt x="3649865" y="510438"/>
                  </a:lnTo>
                  <a:lnTo>
                    <a:pt x="3667645" y="255219"/>
                  </a:lnTo>
                  <a:lnTo>
                    <a:pt x="17843" y="0"/>
                  </a:lnTo>
                  <a:close/>
                </a:path>
              </a:pathLst>
            </a:custGeom>
            <a:solidFill>
              <a:srgbClr val="FFFFFF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306946" y="3907040"/>
              <a:ext cx="3667760" cy="510540"/>
            </a:xfrm>
            <a:custGeom>
              <a:avLst/>
              <a:gdLst/>
              <a:ahLst/>
              <a:cxnLst/>
              <a:rect l="l" t="t" r="r" b="b"/>
              <a:pathLst>
                <a:path w="3667760" h="510539">
                  <a:moveTo>
                    <a:pt x="17843" y="0"/>
                  </a:moveTo>
                  <a:lnTo>
                    <a:pt x="3667645" y="255219"/>
                  </a:lnTo>
                  <a:lnTo>
                    <a:pt x="3649865" y="510438"/>
                  </a:lnTo>
                  <a:lnTo>
                    <a:pt x="0" y="255219"/>
                  </a:lnTo>
                  <a:lnTo>
                    <a:pt x="17843" y="0"/>
                  </a:lnTo>
                  <a:close/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2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489453" y="1907158"/>
              <a:ext cx="1619122" cy="2224582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76224" y="3370198"/>
              <a:ext cx="1497152" cy="615238"/>
            </a:xfrm>
            <a:prstGeom prst="rect">
              <a:avLst/>
            </a:prstGeom>
          </p:spPr>
        </p:pic>
      </p:grpSp>
      <p:sp>
        <p:nvSpPr>
          <p:cNvPr id="16" name="object 16"/>
          <p:cNvSpPr txBox="1"/>
          <p:nvPr/>
        </p:nvSpPr>
        <p:spPr>
          <a:xfrm>
            <a:off x="4267200" y="1581150"/>
            <a:ext cx="4584065" cy="28392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085" marR="5080" algn="just">
              <a:spcBef>
                <a:spcPts val="100"/>
              </a:spcBef>
              <a:buFont typeface="Wingdings" pitchFamily="2" charset="2"/>
              <a:buChar char="ü"/>
            </a:pPr>
            <a:r>
              <a:rPr lang="ru-RU" sz="1400" b="1" i="1" spc="-10" dirty="0" smtClean="0">
                <a:solidFill>
                  <a:srgbClr val="FF0000"/>
                </a:solidFill>
                <a:latin typeface="Arial"/>
                <a:cs typeface="Arial"/>
              </a:rPr>
              <a:t>Помощь </a:t>
            </a:r>
            <a:r>
              <a:rPr lang="ru-RU" sz="1400" b="1" i="1" spc="-50" dirty="0" smtClean="0">
                <a:solidFill>
                  <a:srgbClr val="FF0000"/>
                </a:solidFill>
                <a:latin typeface="Arial"/>
                <a:cs typeface="Arial"/>
              </a:rPr>
              <a:t>в </a:t>
            </a:r>
            <a:r>
              <a:rPr lang="ru-RU" sz="1400" b="1" i="1" spc="-10" dirty="0" smtClean="0">
                <a:solidFill>
                  <a:srgbClr val="FF0000"/>
                </a:solidFill>
                <a:latin typeface="Arial"/>
                <a:cs typeface="Arial"/>
              </a:rPr>
              <a:t>формировании</a:t>
            </a:r>
            <a:r>
              <a:rPr lang="ru-RU" sz="1400" b="1" i="1" dirty="0" smtClean="0">
                <a:solidFill>
                  <a:srgbClr val="FF0000"/>
                </a:solidFill>
                <a:latin typeface="Arial"/>
                <a:cs typeface="Arial"/>
              </a:rPr>
              <a:t>	</a:t>
            </a:r>
            <a:r>
              <a:rPr lang="ru-RU" sz="1400" b="1" i="1" spc="-50" dirty="0" smtClean="0">
                <a:solidFill>
                  <a:srgbClr val="FF0000"/>
                </a:solidFill>
                <a:latin typeface="Arial"/>
                <a:cs typeface="Arial"/>
              </a:rPr>
              <a:t>у </a:t>
            </a:r>
            <a:r>
              <a:rPr lang="ru-RU" sz="1400" b="1" i="1" spc="-10" dirty="0" smtClean="0">
                <a:solidFill>
                  <a:srgbClr val="FF0000"/>
                </a:solidFill>
                <a:latin typeface="Arial"/>
                <a:cs typeface="Arial"/>
              </a:rPr>
              <a:t>членов</a:t>
            </a:r>
            <a:r>
              <a:rPr lang="ru-RU" sz="1400" b="1" i="1" dirty="0" smtClean="0">
                <a:solidFill>
                  <a:srgbClr val="FF0000"/>
                </a:solidFill>
                <a:latin typeface="Arial"/>
                <a:cs typeface="Arial"/>
              </a:rPr>
              <a:t>	</a:t>
            </a:r>
            <a:r>
              <a:rPr lang="ru-RU" sz="1400" b="1" i="1" spc="-10" dirty="0" smtClean="0">
                <a:solidFill>
                  <a:srgbClr val="FF0000"/>
                </a:solidFill>
                <a:latin typeface="Arial"/>
                <a:cs typeface="Arial"/>
              </a:rPr>
              <a:t>семьи</a:t>
            </a:r>
            <a:endParaRPr lang="ru-RU" sz="1400" dirty="0" smtClean="0">
              <a:latin typeface="Arial"/>
              <a:cs typeface="Arial"/>
            </a:endParaRPr>
          </a:p>
          <a:p>
            <a:pPr marL="299085" marR="5080" algn="just">
              <a:lnSpc>
                <a:spcPct val="100000"/>
              </a:lnSpc>
              <a:spcBef>
                <a:spcPts val="100"/>
              </a:spcBef>
            </a:pPr>
            <a:r>
              <a:rPr sz="1400" b="1" i="1" smtClean="0">
                <a:solidFill>
                  <a:srgbClr val="FF0000"/>
                </a:solidFill>
                <a:latin typeface="Arial"/>
                <a:cs typeface="Arial"/>
              </a:rPr>
              <a:t>адаптивного</a:t>
            </a:r>
            <a:r>
              <a:rPr sz="1400" b="1" i="1" spc="235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400" b="1" i="1" dirty="0">
                <a:solidFill>
                  <a:srgbClr val="FF0000"/>
                </a:solidFill>
                <a:latin typeface="Arial"/>
                <a:cs typeface="Arial"/>
              </a:rPr>
              <a:t>стиля</a:t>
            </a:r>
            <a:r>
              <a:rPr sz="1400" b="1" i="1" spc="24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400" b="1" i="1" dirty="0">
                <a:solidFill>
                  <a:srgbClr val="FF0000"/>
                </a:solidFill>
                <a:latin typeface="Arial"/>
                <a:cs typeface="Arial"/>
              </a:rPr>
              <a:t>совладания</a:t>
            </a:r>
            <a:r>
              <a:rPr sz="1400" b="1" i="1" spc="229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400" b="1" i="1" dirty="0">
                <a:solidFill>
                  <a:srgbClr val="FF0000"/>
                </a:solidFill>
                <a:latin typeface="Arial"/>
                <a:cs typeface="Arial"/>
              </a:rPr>
              <a:t>с</a:t>
            </a:r>
            <a:r>
              <a:rPr sz="1400" b="1" i="1" spc="24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400" b="1" i="1" spc="-10" dirty="0">
                <a:solidFill>
                  <a:srgbClr val="FF0000"/>
                </a:solidFill>
                <a:latin typeface="Arial"/>
                <a:cs typeface="Arial"/>
              </a:rPr>
              <a:t>ситуацией </a:t>
            </a:r>
            <a:r>
              <a:rPr sz="1400" b="1" i="1" dirty="0">
                <a:solidFill>
                  <a:srgbClr val="FF0000"/>
                </a:solidFill>
                <a:latin typeface="Arial"/>
                <a:cs typeface="Arial"/>
              </a:rPr>
              <a:t>неопределенности</a:t>
            </a:r>
            <a:r>
              <a:rPr sz="1400" b="1" i="1" spc="254" dirty="0">
                <a:solidFill>
                  <a:srgbClr val="FF0000"/>
                </a:solidFill>
                <a:latin typeface="Arial"/>
                <a:cs typeface="Arial"/>
              </a:rPr>
              <a:t>  </a:t>
            </a:r>
            <a:r>
              <a:rPr sz="1400" b="1" i="1" dirty="0">
                <a:solidFill>
                  <a:srgbClr val="FF0000"/>
                </a:solidFill>
                <a:latin typeface="Arial"/>
                <a:cs typeface="Arial"/>
              </a:rPr>
              <a:t>и</a:t>
            </a:r>
            <a:r>
              <a:rPr sz="1400" b="1" i="1" spc="254" dirty="0">
                <a:solidFill>
                  <a:srgbClr val="FF0000"/>
                </a:solidFill>
                <a:latin typeface="Arial"/>
                <a:cs typeface="Arial"/>
              </a:rPr>
              <a:t>  </a:t>
            </a:r>
            <a:r>
              <a:rPr sz="1400" b="1" i="1" dirty="0">
                <a:solidFill>
                  <a:srgbClr val="FF0000"/>
                </a:solidFill>
                <a:latin typeface="Arial"/>
                <a:cs typeface="Arial"/>
              </a:rPr>
              <a:t>высокой</a:t>
            </a:r>
            <a:r>
              <a:rPr sz="1400" b="1" i="1" spc="245" dirty="0">
                <a:solidFill>
                  <a:srgbClr val="FF0000"/>
                </a:solidFill>
                <a:latin typeface="Arial"/>
                <a:cs typeface="Arial"/>
              </a:rPr>
              <a:t>  </a:t>
            </a:r>
            <a:r>
              <a:rPr sz="1400" b="1" i="1" dirty="0">
                <a:solidFill>
                  <a:srgbClr val="FF0000"/>
                </a:solidFill>
                <a:latin typeface="Arial"/>
                <a:cs typeface="Arial"/>
              </a:rPr>
              <a:t>тревоги</a:t>
            </a:r>
            <a:r>
              <a:rPr sz="1400" b="1" i="1" spc="245" dirty="0">
                <a:solidFill>
                  <a:srgbClr val="FF0000"/>
                </a:solidFill>
                <a:latin typeface="Arial"/>
                <a:cs typeface="Arial"/>
              </a:rPr>
              <a:t>  </a:t>
            </a:r>
            <a:r>
              <a:rPr sz="1400" b="1" i="1" spc="-25" dirty="0">
                <a:solidFill>
                  <a:srgbClr val="FF0000"/>
                </a:solidFill>
                <a:latin typeface="Arial"/>
                <a:cs typeface="Arial"/>
              </a:rPr>
              <a:t>за </a:t>
            </a:r>
            <a:r>
              <a:rPr sz="1400" b="1" i="1" spc="-10" dirty="0">
                <a:solidFill>
                  <a:srgbClr val="FF0000"/>
                </a:solidFill>
                <a:latin typeface="Arial"/>
                <a:cs typeface="Arial"/>
              </a:rPr>
              <a:t>близкого</a:t>
            </a:r>
            <a:r>
              <a:rPr sz="1400" b="1" i="1" spc="-2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400" b="1" i="1" dirty="0">
                <a:solidFill>
                  <a:srgbClr val="FF0000"/>
                </a:solidFill>
                <a:latin typeface="Arial"/>
                <a:cs typeface="Arial"/>
              </a:rPr>
              <a:t>—</a:t>
            </a:r>
            <a:r>
              <a:rPr sz="1400" b="1" i="1" spc="-1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400" b="1" i="1" dirty="0">
                <a:solidFill>
                  <a:srgbClr val="FF0000"/>
                </a:solidFill>
                <a:latin typeface="Arial"/>
                <a:cs typeface="Arial"/>
              </a:rPr>
              <a:t>участника</a:t>
            </a:r>
            <a:r>
              <a:rPr sz="1400" b="1" i="1" spc="-25" dirty="0">
                <a:solidFill>
                  <a:srgbClr val="FF0000"/>
                </a:solidFill>
                <a:latin typeface="Arial"/>
                <a:cs typeface="Arial"/>
              </a:rPr>
              <a:t> СВО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75"/>
              </a:spcBef>
            </a:pPr>
            <a:endParaRPr sz="1400">
              <a:latin typeface="Arial"/>
              <a:cs typeface="Arial"/>
            </a:endParaRPr>
          </a:p>
          <a:p>
            <a:pPr marL="297815" marR="5080" indent="-285750" algn="just">
              <a:lnSpc>
                <a:spcPct val="100000"/>
              </a:lnSpc>
              <a:buFont typeface="Wingdings"/>
              <a:buChar char=""/>
              <a:tabLst>
                <a:tab pos="299085" algn="l"/>
                <a:tab pos="2035175" algn="l"/>
                <a:tab pos="3178175" algn="l"/>
              </a:tabLst>
            </a:pPr>
            <a:r>
              <a:rPr sz="1400" b="1" i="1" spc="-10" dirty="0">
                <a:latin typeface="Arial"/>
                <a:cs typeface="Arial"/>
              </a:rPr>
              <a:t>перестройки</a:t>
            </a:r>
            <a:r>
              <a:rPr sz="1400" b="1" i="1" dirty="0">
                <a:latin typeface="Arial"/>
                <a:cs typeface="Arial"/>
              </a:rPr>
              <a:t>	</a:t>
            </a:r>
            <a:r>
              <a:rPr sz="1400" b="1" i="1" spc="-10" dirty="0">
                <a:latin typeface="Arial"/>
                <a:cs typeface="Arial"/>
              </a:rPr>
              <a:t>мотивационно-ценностной 	</a:t>
            </a:r>
            <a:r>
              <a:rPr sz="1400" b="1" i="1" dirty="0">
                <a:latin typeface="Arial"/>
                <a:cs typeface="Arial"/>
              </a:rPr>
              <a:t>системы</a:t>
            </a:r>
            <a:r>
              <a:rPr sz="1400" b="1" i="1" spc="330" dirty="0">
                <a:latin typeface="Arial"/>
                <a:cs typeface="Arial"/>
              </a:rPr>
              <a:t>  </a:t>
            </a:r>
            <a:r>
              <a:rPr sz="1400" b="1" i="1" dirty="0">
                <a:latin typeface="Arial"/>
                <a:cs typeface="Arial"/>
              </a:rPr>
              <a:t>у</a:t>
            </a:r>
            <a:r>
              <a:rPr sz="1400" b="1" i="1" spc="335" dirty="0">
                <a:latin typeface="Arial"/>
                <a:cs typeface="Arial"/>
              </a:rPr>
              <a:t>  </a:t>
            </a:r>
            <a:r>
              <a:rPr sz="1400" b="1" i="1" dirty="0">
                <a:latin typeface="Arial"/>
                <a:cs typeface="Arial"/>
              </a:rPr>
              <a:t>членов</a:t>
            </a:r>
            <a:r>
              <a:rPr sz="1400" b="1" i="1" spc="340" dirty="0">
                <a:latin typeface="Arial"/>
                <a:cs typeface="Arial"/>
              </a:rPr>
              <a:t>  </a:t>
            </a:r>
            <a:r>
              <a:rPr sz="1400" b="1" i="1" dirty="0">
                <a:latin typeface="Arial"/>
                <a:cs typeface="Arial"/>
              </a:rPr>
              <a:t>семьи</a:t>
            </a:r>
            <a:r>
              <a:rPr sz="1400" b="1" i="1" spc="335" dirty="0">
                <a:latin typeface="Arial"/>
                <a:cs typeface="Arial"/>
              </a:rPr>
              <a:t>  </a:t>
            </a:r>
            <a:r>
              <a:rPr sz="1400" b="1" i="1" dirty="0">
                <a:latin typeface="Arial"/>
                <a:cs typeface="Arial"/>
              </a:rPr>
              <a:t>—</a:t>
            </a:r>
            <a:r>
              <a:rPr sz="1400" b="1" i="1" spc="335" dirty="0">
                <a:latin typeface="Arial"/>
                <a:cs typeface="Arial"/>
              </a:rPr>
              <a:t>  </a:t>
            </a:r>
            <a:r>
              <a:rPr sz="1400" b="1" i="1" dirty="0">
                <a:latin typeface="Arial"/>
                <a:cs typeface="Arial"/>
              </a:rPr>
              <a:t>помощь</a:t>
            </a:r>
            <a:r>
              <a:rPr sz="1400" b="1" i="1" spc="345" dirty="0">
                <a:latin typeface="Arial"/>
                <a:cs typeface="Arial"/>
              </a:rPr>
              <a:t>  </a:t>
            </a:r>
            <a:r>
              <a:rPr sz="1400" b="1" i="1" spc="-50" dirty="0">
                <a:latin typeface="Arial"/>
                <a:cs typeface="Arial"/>
              </a:rPr>
              <a:t>в 	</a:t>
            </a:r>
            <a:r>
              <a:rPr sz="1400" b="1" i="1" dirty="0">
                <a:latin typeface="Arial"/>
                <a:cs typeface="Arial"/>
              </a:rPr>
              <a:t>формировании</a:t>
            </a:r>
            <a:r>
              <a:rPr sz="1400" b="1" i="1" spc="210" dirty="0">
                <a:latin typeface="Arial"/>
                <a:cs typeface="Arial"/>
              </a:rPr>
              <a:t>  </a:t>
            </a:r>
            <a:r>
              <a:rPr sz="1400" b="1" i="1" dirty="0">
                <a:latin typeface="Arial"/>
                <a:cs typeface="Arial"/>
              </a:rPr>
              <a:t>мобилизующей</a:t>
            </a:r>
            <a:r>
              <a:rPr sz="1400" b="1" i="1" spc="220" dirty="0">
                <a:latin typeface="Arial"/>
                <a:cs typeface="Arial"/>
              </a:rPr>
              <a:t>  </a:t>
            </a:r>
            <a:r>
              <a:rPr sz="1400" b="1" i="1" dirty="0">
                <a:latin typeface="Arial"/>
                <a:cs typeface="Arial"/>
              </a:rPr>
              <a:t>роли</a:t>
            </a:r>
            <a:r>
              <a:rPr sz="1400" b="1" i="1" spc="225" dirty="0">
                <a:latin typeface="Arial"/>
                <a:cs typeface="Arial"/>
              </a:rPr>
              <a:t>  </a:t>
            </a:r>
            <a:r>
              <a:rPr sz="1400" b="1" i="1" spc="-10" dirty="0">
                <a:latin typeface="Arial"/>
                <a:cs typeface="Arial"/>
              </a:rPr>
              <a:t>семьи, 	</a:t>
            </a:r>
            <a:r>
              <a:rPr sz="1400" b="1" i="1" dirty="0">
                <a:latin typeface="Arial"/>
                <a:cs typeface="Arial"/>
              </a:rPr>
              <a:t>выраженной</a:t>
            </a:r>
            <a:r>
              <a:rPr sz="1400" b="1" i="1" spc="434" dirty="0">
                <a:latin typeface="Arial"/>
                <a:cs typeface="Arial"/>
              </a:rPr>
              <a:t>  </a:t>
            </a:r>
            <a:r>
              <a:rPr sz="1400" b="1" i="1" dirty="0">
                <a:latin typeface="Arial"/>
                <a:cs typeface="Arial"/>
              </a:rPr>
              <a:t>в</a:t>
            </a:r>
            <a:r>
              <a:rPr sz="1400" b="1" i="1" spc="450" dirty="0">
                <a:latin typeface="Arial"/>
                <a:cs typeface="Arial"/>
              </a:rPr>
              <a:t>  </a:t>
            </a:r>
            <a:r>
              <a:rPr sz="1400" b="1" i="1" dirty="0">
                <a:latin typeface="Arial"/>
                <a:cs typeface="Arial"/>
              </a:rPr>
              <a:t>осознании</a:t>
            </a:r>
            <a:r>
              <a:rPr sz="1400" b="1" i="1" spc="445" dirty="0">
                <a:latin typeface="Arial"/>
                <a:cs typeface="Arial"/>
              </a:rPr>
              <a:t>  </a:t>
            </a:r>
            <a:r>
              <a:rPr sz="1400" b="1" i="1" spc="-10" dirty="0">
                <a:latin typeface="Arial"/>
                <a:cs typeface="Arial"/>
              </a:rPr>
              <a:t>необходимости 	</a:t>
            </a:r>
            <a:r>
              <a:rPr sz="1400" b="1" i="1" dirty="0">
                <a:latin typeface="Arial"/>
                <a:cs typeface="Arial"/>
              </a:rPr>
              <a:t>психологической</a:t>
            </a:r>
            <a:r>
              <a:rPr sz="1400" b="1" i="1" spc="430" dirty="0">
                <a:latin typeface="Arial"/>
                <a:cs typeface="Arial"/>
              </a:rPr>
              <a:t> </a:t>
            </a:r>
            <a:r>
              <a:rPr sz="1400" b="1" i="1" dirty="0">
                <a:latin typeface="Arial"/>
                <a:cs typeface="Arial"/>
              </a:rPr>
              <a:t>поддержки</a:t>
            </a:r>
            <a:r>
              <a:rPr sz="1400" b="1" i="1" spc="430" dirty="0">
                <a:latin typeface="Arial"/>
                <a:cs typeface="Arial"/>
              </a:rPr>
              <a:t> </a:t>
            </a:r>
            <a:r>
              <a:rPr sz="1400" b="1" i="1" dirty="0">
                <a:latin typeface="Arial"/>
                <a:cs typeface="Arial"/>
              </a:rPr>
              <a:t>участника</a:t>
            </a:r>
            <a:r>
              <a:rPr sz="1400" b="1" i="1" spc="440" dirty="0">
                <a:latin typeface="Arial"/>
                <a:cs typeface="Arial"/>
              </a:rPr>
              <a:t> </a:t>
            </a:r>
            <a:r>
              <a:rPr sz="1400" b="1" i="1" spc="-20" dirty="0">
                <a:latin typeface="Arial"/>
                <a:cs typeface="Arial"/>
              </a:rPr>
              <a:t>СВО, 	</a:t>
            </a:r>
            <a:r>
              <a:rPr sz="1400" b="1" i="1" dirty="0">
                <a:latin typeface="Arial"/>
                <a:cs typeface="Arial"/>
              </a:rPr>
              <a:t>готовности</a:t>
            </a:r>
            <a:r>
              <a:rPr sz="1400" b="1" i="1" spc="320" dirty="0">
                <a:latin typeface="Arial"/>
                <a:cs typeface="Arial"/>
              </a:rPr>
              <a:t> </a:t>
            </a:r>
            <a:r>
              <a:rPr sz="1400" b="1" i="1" dirty="0">
                <a:latin typeface="Arial"/>
                <a:cs typeface="Arial"/>
              </a:rPr>
              <a:t>быть</a:t>
            </a:r>
            <a:r>
              <a:rPr sz="1400" b="1" i="1" spc="320" dirty="0">
                <a:latin typeface="Arial"/>
                <a:cs typeface="Arial"/>
              </a:rPr>
              <a:t> </a:t>
            </a:r>
            <a:r>
              <a:rPr sz="1400" b="1" i="1" dirty="0">
                <a:latin typeface="Arial"/>
                <a:cs typeface="Arial"/>
              </a:rPr>
              <a:t>источником</a:t>
            </a:r>
            <a:r>
              <a:rPr sz="1400" b="1" i="1" spc="315" dirty="0">
                <a:latin typeface="Arial"/>
                <a:cs typeface="Arial"/>
              </a:rPr>
              <a:t> </a:t>
            </a:r>
            <a:r>
              <a:rPr sz="1400" b="1" i="1" dirty="0">
                <a:latin typeface="Arial"/>
                <a:cs typeface="Arial"/>
              </a:rPr>
              <a:t>поддержки</a:t>
            </a:r>
            <a:r>
              <a:rPr sz="1400" b="1" i="1" spc="310" dirty="0">
                <a:latin typeface="Arial"/>
                <a:cs typeface="Arial"/>
              </a:rPr>
              <a:t> </a:t>
            </a:r>
            <a:r>
              <a:rPr sz="1400" b="1" i="1" spc="-50" dirty="0">
                <a:latin typeface="Arial"/>
                <a:cs typeface="Arial"/>
              </a:rPr>
              <a:t>и </a:t>
            </a:r>
            <a:r>
              <a:rPr sz="1400" b="1" i="1" spc="-50">
                <a:latin typeface="Arial"/>
                <a:cs typeface="Arial"/>
              </a:rPr>
              <a:t>	</a:t>
            </a:r>
            <a:r>
              <a:rPr sz="1400" b="1" i="1" spc="-10" smtClean="0">
                <a:latin typeface="Arial"/>
                <a:cs typeface="Arial"/>
              </a:rPr>
              <a:t>соответствующего</a:t>
            </a:r>
            <a:r>
              <a:rPr lang="ru-RU" sz="1400" b="1" i="1" spc="-10" dirty="0" smtClean="0">
                <a:latin typeface="Arial"/>
                <a:cs typeface="Arial"/>
              </a:rPr>
              <a:t> </a:t>
            </a:r>
            <a:r>
              <a:rPr sz="1400" b="1" i="1" spc="-20" smtClean="0">
                <a:latin typeface="Arial"/>
                <a:cs typeface="Arial"/>
              </a:rPr>
              <a:t>установочного </a:t>
            </a:r>
            <a:r>
              <a:rPr sz="1400" b="1" i="1" spc="-20" dirty="0">
                <a:latin typeface="Arial"/>
                <a:cs typeface="Arial"/>
              </a:rPr>
              <a:t>	</a:t>
            </a:r>
            <a:r>
              <a:rPr sz="1400" b="1" i="1" spc="-10" dirty="0">
                <a:latin typeface="Arial"/>
                <a:cs typeface="Arial"/>
              </a:rPr>
              <a:t>поведения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1476" y="293319"/>
            <a:ext cx="7583323" cy="44435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" dirty="0">
                <a:solidFill>
                  <a:srgbClr val="000000"/>
                </a:solidFill>
              </a:rPr>
              <a:t>Организация</a:t>
            </a:r>
            <a:r>
              <a:rPr spc="-40" dirty="0">
                <a:solidFill>
                  <a:srgbClr val="000000"/>
                </a:solidFill>
              </a:rPr>
              <a:t> </a:t>
            </a:r>
            <a:r>
              <a:rPr spc="-10" dirty="0">
                <a:solidFill>
                  <a:srgbClr val="000000"/>
                </a:solidFill>
              </a:rPr>
              <a:t>сетевого</a:t>
            </a:r>
            <a:r>
              <a:rPr spc="-20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и</a:t>
            </a:r>
            <a:r>
              <a:rPr spc="-10" dirty="0">
                <a:solidFill>
                  <a:srgbClr val="000000"/>
                </a:solidFill>
              </a:rPr>
              <a:t> межведомственного</a:t>
            </a:r>
            <a:r>
              <a:rPr spc="-30" dirty="0">
                <a:solidFill>
                  <a:srgbClr val="000000"/>
                </a:solidFill>
              </a:rPr>
              <a:t> </a:t>
            </a:r>
            <a:r>
              <a:rPr spc="-10" dirty="0">
                <a:solidFill>
                  <a:srgbClr val="000000"/>
                </a:solidFill>
              </a:rPr>
              <a:t>взаимодействия</a:t>
            </a:r>
            <a:r>
              <a:rPr spc="-25" dirty="0">
                <a:solidFill>
                  <a:srgbClr val="000000"/>
                </a:solidFill>
              </a:rPr>
              <a:t> для</a:t>
            </a:r>
          </a:p>
          <a:p>
            <a:pPr marL="12700" marR="379730">
              <a:lnSpc>
                <a:spcPct val="100000"/>
              </a:lnSpc>
            </a:pPr>
            <a:r>
              <a:rPr dirty="0">
                <a:solidFill>
                  <a:srgbClr val="000000"/>
                </a:solidFill>
              </a:rPr>
              <a:t>оказания</a:t>
            </a:r>
            <a:r>
              <a:rPr spc="-80" dirty="0">
                <a:solidFill>
                  <a:srgbClr val="000000"/>
                </a:solidFill>
              </a:rPr>
              <a:t> </a:t>
            </a:r>
            <a:r>
              <a:rPr spc="-10" dirty="0">
                <a:solidFill>
                  <a:srgbClr val="000000"/>
                </a:solidFill>
              </a:rPr>
              <a:t>необходимой</a:t>
            </a:r>
            <a:r>
              <a:rPr spc="-80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помощи</a:t>
            </a:r>
            <a:r>
              <a:rPr spc="-50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и</a:t>
            </a:r>
            <a:r>
              <a:rPr spc="-65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поддержки</a:t>
            </a:r>
            <a:r>
              <a:rPr spc="-70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детей</a:t>
            </a:r>
            <a:r>
              <a:rPr spc="-60" dirty="0">
                <a:solidFill>
                  <a:srgbClr val="000000"/>
                </a:solidFill>
              </a:rPr>
              <a:t> </a:t>
            </a:r>
            <a:r>
              <a:rPr spc="-10" dirty="0">
                <a:solidFill>
                  <a:srgbClr val="000000"/>
                </a:solidFill>
              </a:rPr>
              <a:t>ветеранов (участников)</a:t>
            </a:r>
            <a:r>
              <a:rPr dirty="0">
                <a:solidFill>
                  <a:srgbClr val="000000"/>
                </a:solidFill>
              </a:rPr>
              <a:t> </a:t>
            </a:r>
            <a:r>
              <a:rPr spc="-25" dirty="0">
                <a:solidFill>
                  <a:srgbClr val="000000"/>
                </a:solidFill>
              </a:rPr>
              <a:t>СВО</a:t>
            </a:r>
          </a:p>
        </p:txBody>
      </p:sp>
      <p:sp>
        <p:nvSpPr>
          <p:cNvPr id="3" name="object 3"/>
          <p:cNvSpPr/>
          <p:nvPr/>
        </p:nvSpPr>
        <p:spPr>
          <a:xfrm>
            <a:off x="262763" y="997458"/>
            <a:ext cx="6445250" cy="635"/>
          </a:xfrm>
          <a:custGeom>
            <a:avLst/>
            <a:gdLst/>
            <a:ahLst/>
            <a:cxnLst/>
            <a:rect l="l" t="t" r="r" b="b"/>
            <a:pathLst>
              <a:path w="6445250" h="634">
                <a:moveTo>
                  <a:pt x="0" y="0"/>
                </a:moveTo>
                <a:lnTo>
                  <a:pt x="6445122" y="380"/>
                </a:lnTo>
              </a:path>
            </a:pathLst>
          </a:custGeom>
          <a:ln w="19050">
            <a:solidFill>
              <a:srgbClr val="4480C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222300" y="1138808"/>
            <a:ext cx="6291580" cy="6667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715" algn="just">
              <a:lnSpc>
                <a:spcPct val="100000"/>
              </a:lnSpc>
              <a:spcBef>
                <a:spcPts val="105"/>
              </a:spcBef>
            </a:pPr>
            <a:r>
              <a:rPr sz="1400" b="1" i="1" dirty="0">
                <a:solidFill>
                  <a:srgbClr val="C00000"/>
                </a:solidFill>
                <a:latin typeface="Arial"/>
                <a:cs typeface="Arial"/>
              </a:rPr>
              <a:t>Для</a:t>
            </a:r>
            <a:r>
              <a:rPr sz="1400" b="1" i="1" spc="45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Arial"/>
                <a:cs typeface="Arial"/>
              </a:rPr>
              <a:t>образовательной</a:t>
            </a:r>
            <a:r>
              <a:rPr sz="1400" b="1" i="1" spc="45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Arial"/>
                <a:cs typeface="Arial"/>
              </a:rPr>
              <a:t>организации,</a:t>
            </a:r>
            <a:r>
              <a:rPr sz="1400" b="1" i="1" spc="459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Arial"/>
                <a:cs typeface="Arial"/>
              </a:rPr>
              <a:t>в</a:t>
            </a:r>
            <a:r>
              <a:rPr sz="1400" b="1" i="1" spc="45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Arial"/>
                <a:cs typeface="Arial"/>
              </a:rPr>
              <a:t>которой</a:t>
            </a:r>
            <a:r>
              <a:rPr sz="1400" b="1" i="1" spc="45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Arial"/>
                <a:cs typeface="Arial"/>
              </a:rPr>
              <a:t>обучаются</a:t>
            </a:r>
            <a:r>
              <a:rPr sz="1400" b="1" i="1" spc="45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i="1" spc="-20" dirty="0">
                <a:solidFill>
                  <a:srgbClr val="C00000"/>
                </a:solidFill>
                <a:latin typeface="Arial"/>
                <a:cs typeface="Arial"/>
              </a:rPr>
              <a:t>дети </a:t>
            </a:r>
            <a:r>
              <a:rPr sz="1400" b="1" i="1" dirty="0">
                <a:solidFill>
                  <a:srgbClr val="C00000"/>
                </a:solidFill>
                <a:latin typeface="Arial"/>
                <a:cs typeface="Arial"/>
              </a:rPr>
              <a:t>целевой</a:t>
            </a:r>
            <a:r>
              <a:rPr sz="1400" b="1" i="1" spc="400" dirty="0">
                <a:solidFill>
                  <a:srgbClr val="C00000"/>
                </a:solidFill>
                <a:latin typeface="Arial"/>
                <a:cs typeface="Arial"/>
              </a:rPr>
              <a:t>  </a:t>
            </a:r>
            <a:r>
              <a:rPr sz="1400" b="1" i="1" dirty="0">
                <a:solidFill>
                  <a:srgbClr val="C00000"/>
                </a:solidFill>
                <a:latin typeface="Arial"/>
                <a:cs typeface="Arial"/>
              </a:rPr>
              <a:t>группы,</a:t>
            </a:r>
            <a:r>
              <a:rPr sz="1400" b="1" i="1" spc="409" dirty="0">
                <a:solidFill>
                  <a:srgbClr val="C00000"/>
                </a:solidFill>
                <a:latin typeface="Arial"/>
                <a:cs typeface="Arial"/>
              </a:rPr>
              <a:t>  </a:t>
            </a:r>
            <a:r>
              <a:rPr sz="1400" b="1" i="1" dirty="0">
                <a:solidFill>
                  <a:srgbClr val="C00000"/>
                </a:solidFill>
                <a:latin typeface="Arial"/>
                <a:cs typeface="Arial"/>
              </a:rPr>
              <a:t>пережившие</a:t>
            </a:r>
            <a:r>
              <a:rPr sz="1400" b="1" i="1" spc="400" dirty="0">
                <a:solidFill>
                  <a:srgbClr val="C00000"/>
                </a:solidFill>
                <a:latin typeface="Arial"/>
                <a:cs typeface="Arial"/>
              </a:rPr>
              <a:t>  </a:t>
            </a:r>
            <a:r>
              <a:rPr sz="1400" b="1" i="1" dirty="0">
                <a:solidFill>
                  <a:srgbClr val="C00000"/>
                </a:solidFill>
                <a:latin typeface="Arial"/>
                <a:cs typeface="Arial"/>
              </a:rPr>
              <a:t>психотравмирующее</a:t>
            </a:r>
            <a:r>
              <a:rPr sz="1400" b="1" i="1" spc="400" dirty="0">
                <a:solidFill>
                  <a:srgbClr val="C00000"/>
                </a:solidFill>
                <a:latin typeface="Arial"/>
                <a:cs typeface="Arial"/>
              </a:rPr>
              <a:t>  </a:t>
            </a:r>
            <a:r>
              <a:rPr sz="1400" b="1" i="1" spc="-10" dirty="0">
                <a:solidFill>
                  <a:srgbClr val="C00000"/>
                </a:solidFill>
                <a:latin typeface="Arial"/>
                <a:cs typeface="Arial"/>
              </a:rPr>
              <a:t>событие, рекомендуется</a:t>
            </a:r>
            <a:r>
              <a:rPr sz="1400" b="1" i="1" spc="-6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Arial"/>
                <a:cs typeface="Arial"/>
              </a:rPr>
              <a:t>применить</a:t>
            </a:r>
            <a:r>
              <a:rPr sz="1400" b="1" i="1" spc="-6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u="sng" spc="-1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трехуровневую</a:t>
            </a:r>
            <a:r>
              <a:rPr sz="1400" b="1" u="sng" spc="1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 </a:t>
            </a:r>
            <a:r>
              <a:rPr sz="1400" b="1" u="sng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модель</a:t>
            </a:r>
            <a:r>
              <a:rPr sz="1400" b="1" u="sng" spc="-4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 </a:t>
            </a:r>
            <a:r>
              <a:rPr sz="1400" b="1" u="sng" spc="-1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адаптации:</a:t>
            </a:r>
            <a:endParaRPr sz="1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22300" y="1779270"/>
            <a:ext cx="628967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105"/>
              </a:spcBef>
              <a:buFont typeface="Wingdings"/>
              <a:buChar char=""/>
              <a:tabLst>
                <a:tab pos="299085" algn="l"/>
              </a:tabLst>
            </a:pPr>
            <a:r>
              <a:rPr sz="1400" b="1" dirty="0">
                <a:latin typeface="Arial"/>
                <a:cs typeface="Arial"/>
              </a:rPr>
              <a:t>Учебная</a:t>
            </a:r>
            <a:r>
              <a:rPr sz="1400" b="1" spc="49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адаптация</a:t>
            </a:r>
            <a:r>
              <a:rPr sz="1400" b="1" spc="55" dirty="0">
                <a:latin typeface="Arial"/>
                <a:cs typeface="Arial"/>
              </a:rPr>
              <a:t>  </a:t>
            </a:r>
            <a:r>
              <a:rPr sz="1400" dirty="0">
                <a:latin typeface="Microsoft Sans Serif"/>
                <a:cs typeface="Microsoft Sans Serif"/>
              </a:rPr>
              <a:t>детей</a:t>
            </a:r>
            <a:r>
              <a:rPr sz="1400" spc="80" dirty="0">
                <a:latin typeface="Microsoft Sans Serif"/>
                <a:cs typeface="Microsoft Sans Serif"/>
              </a:rPr>
              <a:t>  </a:t>
            </a:r>
            <a:r>
              <a:rPr sz="1400" dirty="0">
                <a:latin typeface="Microsoft Sans Serif"/>
                <a:cs typeface="Microsoft Sans Serif"/>
              </a:rPr>
              <a:t>осуществляется</a:t>
            </a:r>
            <a:r>
              <a:rPr sz="1400" spc="80" dirty="0">
                <a:latin typeface="Microsoft Sans Serif"/>
                <a:cs typeface="Microsoft Sans Serif"/>
              </a:rPr>
              <a:t>  </a:t>
            </a:r>
            <a:r>
              <a:rPr sz="1400" dirty="0">
                <a:latin typeface="Microsoft Sans Serif"/>
                <a:cs typeface="Microsoft Sans Serif"/>
              </a:rPr>
              <a:t>с</a:t>
            </a:r>
            <a:r>
              <a:rPr sz="1400" spc="80" dirty="0">
                <a:latin typeface="Microsoft Sans Serif"/>
                <a:cs typeface="Microsoft Sans Serif"/>
              </a:rPr>
              <a:t>  </a:t>
            </a:r>
            <a:r>
              <a:rPr sz="1400" dirty="0">
                <a:latin typeface="Microsoft Sans Serif"/>
                <a:cs typeface="Microsoft Sans Serif"/>
              </a:rPr>
              <a:t>помощью</a:t>
            </a:r>
            <a:r>
              <a:rPr sz="1400" spc="75" dirty="0">
                <a:latin typeface="Microsoft Sans Serif"/>
                <a:cs typeface="Microsoft Sans Serif"/>
              </a:rPr>
              <a:t>  </a:t>
            </a:r>
            <a:r>
              <a:rPr sz="1400" spc="-10" dirty="0">
                <a:latin typeface="Microsoft Sans Serif"/>
                <a:cs typeface="Microsoft Sans Serif"/>
              </a:rPr>
              <a:t>включения</a:t>
            </a:r>
            <a:endParaRPr sz="1400">
              <a:latin typeface="Microsoft Sans Serif"/>
              <a:cs typeface="Microsoft Sans Serif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09117" y="1992630"/>
            <a:ext cx="600519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295400" algn="l"/>
                <a:tab pos="1644650" algn="l"/>
                <a:tab pos="3196590" algn="l"/>
                <a:tab pos="3893185" algn="l"/>
                <a:tab pos="4142740" algn="l"/>
                <a:tab pos="4598670" algn="l"/>
                <a:tab pos="5238750" algn="l"/>
              </a:tabLst>
            </a:pPr>
            <a:r>
              <a:rPr sz="1400" spc="-10" dirty="0">
                <a:latin typeface="Microsoft Sans Serif"/>
                <a:cs typeface="Microsoft Sans Serif"/>
              </a:rPr>
              <a:t>обучающихся</a:t>
            </a:r>
            <a:r>
              <a:rPr sz="1400" dirty="0">
                <a:latin typeface="Microsoft Sans Serif"/>
                <a:cs typeface="Microsoft Sans Serif"/>
              </a:rPr>
              <a:t>	</a:t>
            </a:r>
            <a:r>
              <a:rPr sz="1400" spc="-25" dirty="0">
                <a:latin typeface="Microsoft Sans Serif"/>
                <a:cs typeface="Microsoft Sans Serif"/>
              </a:rPr>
              <a:t>во</a:t>
            </a:r>
            <a:r>
              <a:rPr sz="1400" dirty="0">
                <a:latin typeface="Microsoft Sans Serif"/>
                <a:cs typeface="Microsoft Sans Serif"/>
              </a:rPr>
              <a:t>	</a:t>
            </a:r>
            <a:r>
              <a:rPr sz="1400" spc="-10" dirty="0">
                <a:latin typeface="Microsoft Sans Serif"/>
                <a:cs typeface="Microsoft Sans Serif"/>
              </a:rPr>
              <a:t>внутришкольную</a:t>
            </a:r>
            <a:r>
              <a:rPr sz="1400" dirty="0">
                <a:latin typeface="Microsoft Sans Serif"/>
                <a:cs typeface="Microsoft Sans Serif"/>
              </a:rPr>
              <a:t>	</a:t>
            </a:r>
            <a:r>
              <a:rPr sz="1400" spc="-10" dirty="0">
                <a:latin typeface="Microsoft Sans Serif"/>
                <a:cs typeface="Microsoft Sans Serif"/>
              </a:rPr>
              <a:t>жизнь,</a:t>
            </a:r>
            <a:r>
              <a:rPr sz="1400" dirty="0">
                <a:latin typeface="Microsoft Sans Serif"/>
                <a:cs typeface="Microsoft Sans Serif"/>
              </a:rPr>
              <a:t>	</a:t>
            </a:r>
            <a:r>
              <a:rPr sz="1400" spc="-50" dirty="0">
                <a:latin typeface="Microsoft Sans Serif"/>
                <a:cs typeface="Microsoft Sans Serif"/>
              </a:rPr>
              <a:t>в</a:t>
            </a:r>
            <a:r>
              <a:rPr sz="1400" dirty="0">
                <a:latin typeface="Microsoft Sans Serif"/>
                <a:cs typeface="Microsoft Sans Serif"/>
              </a:rPr>
              <a:t>	</a:t>
            </a:r>
            <a:r>
              <a:rPr sz="1400" spc="-25" dirty="0">
                <a:latin typeface="Microsoft Sans Serif"/>
                <a:cs typeface="Microsoft Sans Serif"/>
              </a:rPr>
              <a:t>том</a:t>
            </a:r>
            <a:r>
              <a:rPr sz="1400" dirty="0">
                <a:latin typeface="Microsoft Sans Serif"/>
                <a:cs typeface="Microsoft Sans Serif"/>
              </a:rPr>
              <a:t>	</a:t>
            </a:r>
            <a:r>
              <a:rPr sz="1400" spc="-10" dirty="0">
                <a:latin typeface="Microsoft Sans Serif"/>
                <a:cs typeface="Microsoft Sans Serif"/>
              </a:rPr>
              <a:t>числе</a:t>
            </a:r>
            <a:r>
              <a:rPr sz="1400" dirty="0">
                <a:latin typeface="Microsoft Sans Serif"/>
                <a:cs typeface="Microsoft Sans Serif"/>
              </a:rPr>
              <a:t>	</a:t>
            </a:r>
            <a:r>
              <a:rPr sz="1400" spc="-10" dirty="0">
                <a:latin typeface="Microsoft Sans Serif"/>
                <a:cs typeface="Microsoft Sans Serif"/>
              </a:rPr>
              <a:t>оказание</a:t>
            </a:r>
            <a:endParaRPr sz="1400">
              <a:latin typeface="Microsoft Sans Serif"/>
              <a:cs typeface="Microsoft Sans Serif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09117" y="2205990"/>
            <a:ext cx="596646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0" dirty="0">
                <a:latin typeface="Microsoft Sans Serif"/>
                <a:cs typeface="Microsoft Sans Serif"/>
              </a:rPr>
              <a:t>дополнительной</a:t>
            </a:r>
            <a:r>
              <a:rPr sz="1400" spc="-4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помощи</a:t>
            </a:r>
            <a:r>
              <a:rPr sz="1400" spc="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в</a:t>
            </a:r>
            <a:r>
              <a:rPr sz="1400" spc="1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освоении</a:t>
            </a:r>
            <a:r>
              <a:rPr sz="1400" spc="-20" dirty="0">
                <a:latin typeface="Microsoft Sans Serif"/>
                <a:cs typeface="Microsoft Sans Serif"/>
              </a:rPr>
              <a:t> образовательной</a:t>
            </a:r>
            <a:r>
              <a:rPr sz="1400" spc="-2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программы</a:t>
            </a:r>
            <a:r>
              <a:rPr sz="1400" dirty="0">
                <a:latin typeface="Microsoft Sans Serif"/>
                <a:cs typeface="Microsoft Sans Serif"/>
              </a:rPr>
              <a:t> и</a:t>
            </a:r>
            <a:r>
              <a:rPr sz="1400" spc="-5" dirty="0">
                <a:latin typeface="Microsoft Sans Serif"/>
                <a:cs typeface="Microsoft Sans Serif"/>
              </a:rPr>
              <a:t> </a:t>
            </a:r>
            <a:r>
              <a:rPr sz="1400" spc="-25" dirty="0">
                <a:latin typeface="Microsoft Sans Serif"/>
                <a:cs typeface="Microsoft Sans Serif"/>
              </a:rPr>
              <a:t>др.</a:t>
            </a:r>
            <a:endParaRPr sz="1400">
              <a:latin typeface="Microsoft Sans Serif"/>
              <a:cs typeface="Microsoft Sans Serif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22300" y="2632964"/>
            <a:ext cx="444436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100"/>
              </a:spcBef>
              <a:buFont typeface="Wingdings"/>
              <a:buChar char=""/>
              <a:tabLst>
                <a:tab pos="299085" algn="l"/>
                <a:tab pos="3506470" algn="l"/>
              </a:tabLst>
            </a:pPr>
            <a:r>
              <a:rPr sz="1400" b="1" spc="-10" dirty="0">
                <a:latin typeface="Arial"/>
                <a:cs typeface="Arial"/>
              </a:rPr>
              <a:t>Социально-психологическая</a:t>
            </a:r>
            <a:r>
              <a:rPr sz="1400" b="1" dirty="0">
                <a:latin typeface="Arial"/>
                <a:cs typeface="Arial"/>
              </a:rPr>
              <a:t>	</a:t>
            </a:r>
            <a:r>
              <a:rPr sz="1400" b="1" spc="-10" dirty="0">
                <a:latin typeface="Arial"/>
                <a:cs typeface="Arial"/>
              </a:rPr>
              <a:t>адаптация</a:t>
            </a:r>
            <a:endParaRPr sz="14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09117" y="2632964"/>
            <a:ext cx="600583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4782820">
              <a:lnSpc>
                <a:spcPct val="100000"/>
              </a:lnSpc>
              <a:spcBef>
                <a:spcPts val="100"/>
              </a:spcBef>
              <a:tabLst>
                <a:tab pos="1137285" algn="l"/>
                <a:tab pos="1477010" algn="l"/>
                <a:tab pos="2578735" algn="l"/>
                <a:tab pos="3452495" algn="l"/>
                <a:tab pos="4638040" algn="l"/>
              </a:tabLst>
            </a:pPr>
            <a:r>
              <a:rPr sz="1400" spc="-20" dirty="0">
                <a:latin typeface="Microsoft Sans Serif"/>
                <a:cs typeface="Microsoft Sans Serif"/>
              </a:rPr>
              <a:t>обучающегося </a:t>
            </a:r>
            <a:r>
              <a:rPr sz="1400" spc="-10" dirty="0">
                <a:latin typeface="Microsoft Sans Serif"/>
                <a:cs typeface="Microsoft Sans Serif"/>
              </a:rPr>
              <a:t>направлена</a:t>
            </a:r>
            <a:r>
              <a:rPr sz="1400" dirty="0">
                <a:latin typeface="Microsoft Sans Serif"/>
                <a:cs typeface="Microsoft Sans Serif"/>
              </a:rPr>
              <a:t>	</a:t>
            </a:r>
            <a:r>
              <a:rPr sz="1400" spc="-25" dirty="0">
                <a:latin typeface="Microsoft Sans Serif"/>
                <a:cs typeface="Microsoft Sans Serif"/>
              </a:rPr>
              <a:t>на</a:t>
            </a:r>
            <a:r>
              <a:rPr sz="1400" dirty="0">
                <a:latin typeface="Microsoft Sans Serif"/>
                <a:cs typeface="Microsoft Sans Serif"/>
              </a:rPr>
              <a:t>	</a:t>
            </a:r>
            <a:r>
              <a:rPr sz="1400" spc="-10" dirty="0">
                <a:latin typeface="Microsoft Sans Serif"/>
                <a:cs typeface="Microsoft Sans Serif"/>
              </a:rPr>
              <a:t>повышение</a:t>
            </a:r>
            <a:r>
              <a:rPr sz="1400" dirty="0">
                <a:latin typeface="Microsoft Sans Serif"/>
                <a:cs typeface="Microsoft Sans Serif"/>
              </a:rPr>
              <a:t>	</a:t>
            </a:r>
            <a:r>
              <a:rPr sz="1400" spc="-10" dirty="0">
                <a:latin typeface="Microsoft Sans Serif"/>
                <a:cs typeface="Microsoft Sans Serif"/>
              </a:rPr>
              <a:t>качества</a:t>
            </a:r>
            <a:r>
              <a:rPr sz="1400" dirty="0">
                <a:latin typeface="Microsoft Sans Serif"/>
                <a:cs typeface="Microsoft Sans Serif"/>
              </a:rPr>
              <a:t>	</a:t>
            </a:r>
            <a:r>
              <a:rPr sz="1400" spc="-10" dirty="0">
                <a:latin typeface="Microsoft Sans Serif"/>
                <a:cs typeface="Microsoft Sans Serif"/>
              </a:rPr>
              <a:t>социального</a:t>
            </a:r>
            <a:r>
              <a:rPr sz="1400" dirty="0">
                <a:latin typeface="Microsoft Sans Serif"/>
                <a:cs typeface="Microsoft Sans Serif"/>
              </a:rPr>
              <a:t>	</a:t>
            </a:r>
            <a:r>
              <a:rPr sz="1400" spc="-20" dirty="0">
                <a:latin typeface="Microsoft Sans Serif"/>
                <a:cs typeface="Microsoft Sans Serif"/>
              </a:rPr>
              <a:t>взаимодействия</a:t>
            </a:r>
            <a:endParaRPr sz="1400">
              <a:latin typeface="Microsoft Sans Serif"/>
              <a:cs typeface="Microsoft Sans Serif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09117" y="3059684"/>
            <a:ext cx="600329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086485" algn="l"/>
                <a:tab pos="2680970" algn="l"/>
                <a:tab pos="3795395" algn="l"/>
                <a:tab pos="4599940" algn="l"/>
                <a:tab pos="4848860" algn="l"/>
              </a:tabLst>
            </a:pPr>
            <a:r>
              <a:rPr sz="1400" spc="-10" dirty="0">
                <a:latin typeface="Microsoft Sans Serif"/>
                <a:cs typeface="Microsoft Sans Serif"/>
              </a:rPr>
              <a:t>участников</a:t>
            </a:r>
            <a:r>
              <a:rPr sz="1400" dirty="0">
                <a:latin typeface="Microsoft Sans Serif"/>
                <a:cs typeface="Microsoft Sans Serif"/>
              </a:rPr>
              <a:t>	</a:t>
            </a:r>
            <a:r>
              <a:rPr sz="1400" spc="-10" dirty="0">
                <a:latin typeface="Microsoft Sans Serif"/>
                <a:cs typeface="Microsoft Sans Serif"/>
              </a:rPr>
              <a:t>образовательных</a:t>
            </a:r>
            <a:r>
              <a:rPr sz="1400" dirty="0">
                <a:latin typeface="Microsoft Sans Serif"/>
                <a:cs typeface="Microsoft Sans Serif"/>
              </a:rPr>
              <a:t>	</a:t>
            </a:r>
            <a:r>
              <a:rPr sz="1400" spc="-10" dirty="0">
                <a:latin typeface="Microsoft Sans Serif"/>
                <a:cs typeface="Microsoft Sans Serif"/>
              </a:rPr>
              <a:t>отношений,</a:t>
            </a:r>
            <a:r>
              <a:rPr sz="1400" dirty="0">
                <a:latin typeface="Microsoft Sans Serif"/>
                <a:cs typeface="Microsoft Sans Serif"/>
              </a:rPr>
              <a:t>	</a:t>
            </a:r>
            <a:r>
              <a:rPr sz="1400" spc="-10" dirty="0">
                <a:latin typeface="Microsoft Sans Serif"/>
                <a:cs typeface="Microsoft Sans Serif"/>
              </a:rPr>
              <a:t>помощь</a:t>
            </a:r>
            <a:r>
              <a:rPr sz="1400" dirty="0">
                <a:latin typeface="Microsoft Sans Serif"/>
                <a:cs typeface="Microsoft Sans Serif"/>
              </a:rPr>
              <a:t>	</a:t>
            </a:r>
            <a:r>
              <a:rPr sz="1400" spc="-50" dirty="0">
                <a:latin typeface="Microsoft Sans Serif"/>
                <a:cs typeface="Microsoft Sans Serif"/>
              </a:rPr>
              <a:t>в</a:t>
            </a:r>
            <a:r>
              <a:rPr sz="1400" dirty="0">
                <a:latin typeface="Microsoft Sans Serif"/>
                <a:cs typeface="Microsoft Sans Serif"/>
              </a:rPr>
              <a:t>	</a:t>
            </a:r>
            <a:r>
              <a:rPr sz="1400" spc="-10" dirty="0">
                <a:latin typeface="Microsoft Sans Serif"/>
                <a:cs typeface="Microsoft Sans Serif"/>
              </a:rPr>
              <a:t>установлении</a:t>
            </a:r>
            <a:endParaRPr sz="1400">
              <a:latin typeface="Microsoft Sans Serif"/>
              <a:cs typeface="Microsoft Sans Serif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09117" y="3273044"/>
            <a:ext cx="600456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Microsoft Sans Serif"/>
                <a:cs typeface="Microsoft Sans Serif"/>
              </a:rPr>
              <a:t>обучающимся</a:t>
            </a:r>
            <a:r>
              <a:rPr sz="1400" spc="170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конструктивных</a:t>
            </a:r>
            <a:r>
              <a:rPr sz="1400" spc="16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взаимоотношений</a:t>
            </a:r>
            <a:r>
              <a:rPr sz="1400" spc="180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с</a:t>
            </a:r>
            <a:r>
              <a:rPr sz="1400" spc="17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одноклассниками</a:t>
            </a:r>
            <a:r>
              <a:rPr sz="1400" spc="155" dirty="0">
                <a:latin typeface="Microsoft Sans Serif"/>
                <a:cs typeface="Microsoft Sans Serif"/>
              </a:rPr>
              <a:t> </a:t>
            </a:r>
            <a:r>
              <a:rPr sz="1400" spc="-50" dirty="0">
                <a:latin typeface="Microsoft Sans Serif"/>
                <a:cs typeface="Microsoft Sans Serif"/>
              </a:rPr>
              <a:t>/</a:t>
            </a:r>
            <a:endParaRPr sz="1400">
              <a:latin typeface="Microsoft Sans Serif"/>
              <a:cs typeface="Microsoft Sans Serif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09117" y="3486353"/>
            <a:ext cx="600392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699895" algn="l"/>
                <a:tab pos="3294379" algn="l"/>
                <a:tab pos="4568190" algn="l"/>
              </a:tabLst>
            </a:pPr>
            <a:r>
              <a:rPr sz="1400" spc="-10" dirty="0">
                <a:latin typeface="Microsoft Sans Serif"/>
                <a:cs typeface="Microsoft Sans Serif"/>
              </a:rPr>
              <a:t>одногруппниками,</a:t>
            </a:r>
            <a:r>
              <a:rPr sz="1400" dirty="0">
                <a:latin typeface="Microsoft Sans Serif"/>
                <a:cs typeface="Microsoft Sans Serif"/>
              </a:rPr>
              <a:t>	</a:t>
            </a:r>
            <a:r>
              <a:rPr sz="1400" spc="-10" dirty="0">
                <a:latin typeface="Microsoft Sans Serif"/>
                <a:cs typeface="Microsoft Sans Serif"/>
              </a:rPr>
              <a:t>педагогическими</a:t>
            </a:r>
            <a:r>
              <a:rPr sz="1400" dirty="0">
                <a:latin typeface="Microsoft Sans Serif"/>
                <a:cs typeface="Microsoft Sans Serif"/>
              </a:rPr>
              <a:t>	</a:t>
            </a:r>
            <a:r>
              <a:rPr sz="1400" spc="-10" dirty="0">
                <a:latin typeface="Microsoft Sans Serif"/>
                <a:cs typeface="Microsoft Sans Serif"/>
              </a:rPr>
              <a:t>работниками</a:t>
            </a:r>
            <a:r>
              <a:rPr sz="1400" dirty="0">
                <a:latin typeface="Microsoft Sans Serif"/>
                <a:cs typeface="Microsoft Sans Serif"/>
              </a:rPr>
              <a:t>	</a:t>
            </a:r>
            <a:r>
              <a:rPr sz="1400" spc="-10" dirty="0">
                <a:latin typeface="Microsoft Sans Serif"/>
                <a:cs typeface="Microsoft Sans Serif"/>
              </a:rPr>
              <a:t>образовательной</a:t>
            </a:r>
            <a:endParaRPr sz="14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sz="1400" spc="-10" dirty="0">
                <a:latin typeface="Microsoft Sans Serif"/>
                <a:cs typeface="Microsoft Sans Serif"/>
              </a:rPr>
              <a:t>организации.</a:t>
            </a:r>
            <a:endParaRPr sz="1400">
              <a:latin typeface="Microsoft Sans Serif"/>
              <a:cs typeface="Microsoft Sans Serif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22300" y="4126788"/>
            <a:ext cx="6290945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085" marR="5080" indent="-287020">
              <a:lnSpc>
                <a:spcPct val="100000"/>
              </a:lnSpc>
              <a:spcBef>
                <a:spcPts val="100"/>
              </a:spcBef>
              <a:buFont typeface="Wingdings"/>
              <a:buChar char=""/>
              <a:tabLst>
                <a:tab pos="299085" algn="l"/>
              </a:tabLst>
            </a:pPr>
            <a:r>
              <a:rPr sz="1400" dirty="0">
                <a:latin typeface="Microsoft Sans Serif"/>
                <a:cs typeface="Microsoft Sans Serif"/>
              </a:rPr>
              <a:t>На</a:t>
            </a:r>
            <a:r>
              <a:rPr sz="1400" spc="-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уровне</a:t>
            </a:r>
            <a:r>
              <a:rPr sz="1400" spc="-25" dirty="0">
                <a:latin typeface="Microsoft Sans Serif"/>
                <a:cs typeface="Microsoft Sans Serif"/>
              </a:rPr>
              <a:t> </a:t>
            </a:r>
            <a:r>
              <a:rPr sz="1400" b="1" spc="-10" dirty="0">
                <a:latin typeface="Arial"/>
                <a:cs typeface="Arial"/>
              </a:rPr>
              <a:t>социокультурной </a:t>
            </a:r>
            <a:r>
              <a:rPr sz="1400" b="1" dirty="0">
                <a:latin typeface="Arial"/>
                <a:cs typeface="Arial"/>
              </a:rPr>
              <a:t>адаптации</a:t>
            </a:r>
            <a:r>
              <a:rPr sz="1400" b="1" spc="-25" dirty="0">
                <a:latin typeface="Arial"/>
                <a:cs typeface="Arial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обучающегося</a:t>
            </a:r>
            <a:r>
              <a:rPr sz="1400" spc="-1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рекомендуется привлекать</a:t>
            </a:r>
            <a:r>
              <a:rPr sz="1400" spc="-1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к</a:t>
            </a:r>
            <a:r>
              <a:rPr sz="1400" spc="5" dirty="0">
                <a:latin typeface="Microsoft Sans Serif"/>
                <a:cs typeface="Microsoft Sans Serif"/>
              </a:rPr>
              <a:t> </a:t>
            </a:r>
            <a:r>
              <a:rPr sz="1400" spc="-35" dirty="0">
                <a:latin typeface="Microsoft Sans Serif"/>
                <a:cs typeface="Microsoft Sans Serif"/>
              </a:rPr>
              <a:t>культурно-</a:t>
            </a:r>
            <a:r>
              <a:rPr sz="1400" spc="-20" dirty="0">
                <a:latin typeface="Microsoft Sans Serif"/>
                <a:cs typeface="Microsoft Sans Serif"/>
              </a:rPr>
              <a:t>просветительским</a:t>
            </a:r>
            <a:r>
              <a:rPr sz="1400" spc="-2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мероприятиям.</a:t>
            </a:r>
            <a:endParaRPr sz="1400">
              <a:latin typeface="Microsoft Sans Serif"/>
              <a:cs typeface="Microsoft Sans Serif"/>
            </a:endParaRPr>
          </a:p>
        </p:txBody>
      </p:sp>
      <p:pic>
        <p:nvPicPr>
          <p:cNvPr id="15" name="object 1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810197" y="1912946"/>
            <a:ext cx="118211" cy="114844"/>
          </a:xfrm>
          <a:prstGeom prst="rect">
            <a:avLst/>
          </a:prstGeom>
        </p:spPr>
      </p:pic>
      <p:grpSp>
        <p:nvGrpSpPr>
          <p:cNvPr id="16" name="object 16"/>
          <p:cNvGrpSpPr/>
          <p:nvPr/>
        </p:nvGrpSpPr>
        <p:grpSpPr>
          <a:xfrm>
            <a:off x="6989064" y="1946148"/>
            <a:ext cx="2025650" cy="2240280"/>
            <a:chOff x="6989064" y="1946148"/>
            <a:chExt cx="2025650" cy="2240280"/>
          </a:xfrm>
        </p:grpSpPr>
        <p:pic>
          <p:nvPicPr>
            <p:cNvPr id="17" name="object 1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094302" y="1946148"/>
              <a:ext cx="1711262" cy="132587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989064" y="2010156"/>
              <a:ext cx="1606296" cy="347472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989064" y="2193036"/>
              <a:ext cx="1056131" cy="347471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7089648" y="2645664"/>
              <a:ext cx="1517904" cy="137159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8534400" y="2558796"/>
              <a:ext cx="333755" cy="347471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989064" y="2741676"/>
              <a:ext cx="2025396" cy="347472"/>
            </a:xfrm>
            <a:prstGeom prst="rect">
              <a:avLst/>
            </a:prstGeom>
          </p:spPr>
        </p:pic>
        <p:pic>
          <p:nvPicPr>
            <p:cNvPr id="23" name="object 23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6989064" y="2924556"/>
              <a:ext cx="682751" cy="347472"/>
            </a:xfrm>
            <a:prstGeom prst="rect">
              <a:avLst/>
            </a:prstGeom>
          </p:spPr>
        </p:pic>
        <p:pic>
          <p:nvPicPr>
            <p:cNvPr id="24" name="object 24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7085212" y="3409188"/>
              <a:ext cx="847019" cy="132587"/>
            </a:xfrm>
            <a:prstGeom prst="rect">
              <a:avLst/>
            </a:prstGeom>
          </p:spPr>
        </p:pic>
        <p:pic>
          <p:nvPicPr>
            <p:cNvPr id="25" name="object 25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7854696" y="3290316"/>
              <a:ext cx="847344" cy="347472"/>
            </a:xfrm>
            <a:prstGeom prst="rect">
              <a:avLst/>
            </a:prstGeom>
          </p:spPr>
        </p:pic>
        <p:pic>
          <p:nvPicPr>
            <p:cNvPr id="26" name="object 26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989064" y="3473196"/>
              <a:ext cx="1249679" cy="347471"/>
            </a:xfrm>
            <a:prstGeom prst="rect">
              <a:avLst/>
            </a:prstGeom>
          </p:spPr>
        </p:pic>
        <p:pic>
          <p:nvPicPr>
            <p:cNvPr id="27" name="object 27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6989064" y="3656076"/>
              <a:ext cx="1318259" cy="347472"/>
            </a:xfrm>
            <a:prstGeom prst="rect">
              <a:avLst/>
            </a:prstGeom>
          </p:spPr>
        </p:pic>
        <p:pic>
          <p:nvPicPr>
            <p:cNvPr id="28" name="object 28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6989064" y="3838955"/>
              <a:ext cx="1869948" cy="347472"/>
            </a:xfrm>
            <a:prstGeom prst="rect">
              <a:avLst/>
            </a:prstGeom>
          </p:spPr>
        </p:pic>
      </p:grpSp>
      <p:pic>
        <p:nvPicPr>
          <p:cNvPr id="29" name="object 2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810197" y="2644466"/>
            <a:ext cx="118211" cy="114844"/>
          </a:xfrm>
          <a:prstGeom prst="rect">
            <a:avLst/>
          </a:prstGeom>
        </p:spPr>
      </p:pic>
      <p:pic>
        <p:nvPicPr>
          <p:cNvPr id="30" name="object 3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810197" y="3375986"/>
            <a:ext cx="118211" cy="114844"/>
          </a:xfrm>
          <a:prstGeom prst="rect">
            <a:avLst/>
          </a:prstGeom>
        </p:spPr>
      </p:pic>
      <p:sp>
        <p:nvSpPr>
          <p:cNvPr id="31" name="object 31"/>
          <p:cNvSpPr txBox="1"/>
          <p:nvPr/>
        </p:nvSpPr>
        <p:spPr>
          <a:xfrm>
            <a:off x="6788022" y="1863979"/>
            <a:ext cx="2012314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085" marR="5080" indent="-287020">
              <a:lnSpc>
                <a:spcPct val="100000"/>
              </a:lnSpc>
              <a:spcBef>
                <a:spcPts val="100"/>
              </a:spcBef>
              <a:buFont typeface="Wingdings"/>
              <a:buChar char=""/>
              <a:tabLst>
                <a:tab pos="299085" algn="l"/>
              </a:tabLst>
            </a:pPr>
            <a:r>
              <a:rPr sz="1200" i="1" dirty="0">
                <a:solidFill>
                  <a:srgbClr val="9F5800"/>
                </a:solidFill>
                <a:latin typeface="Arial"/>
                <a:cs typeface="Arial"/>
              </a:rPr>
              <a:t>снизить</a:t>
            </a:r>
            <a:r>
              <a:rPr sz="1200" i="1" spc="-30" dirty="0">
                <a:solidFill>
                  <a:srgbClr val="9F5800"/>
                </a:solidFill>
                <a:latin typeface="Arial"/>
                <a:cs typeface="Arial"/>
              </a:rPr>
              <a:t> </a:t>
            </a:r>
            <a:r>
              <a:rPr sz="1200" i="1" dirty="0">
                <a:solidFill>
                  <a:srgbClr val="9F5800"/>
                </a:solidFill>
                <a:latin typeface="Arial"/>
                <a:cs typeface="Arial"/>
              </a:rPr>
              <a:t>риск</a:t>
            </a:r>
            <a:r>
              <a:rPr sz="1200" i="1" spc="-55" dirty="0">
                <a:solidFill>
                  <a:srgbClr val="9F5800"/>
                </a:solidFill>
                <a:latin typeface="Arial"/>
                <a:cs typeface="Arial"/>
              </a:rPr>
              <a:t> </a:t>
            </a:r>
            <a:r>
              <a:rPr sz="1200" i="1" spc="-10" dirty="0">
                <a:solidFill>
                  <a:srgbClr val="9F5800"/>
                </a:solidFill>
                <a:latin typeface="Arial"/>
                <a:cs typeface="Arial"/>
              </a:rPr>
              <a:t>развития дезадаптационных тенденций</a:t>
            </a:r>
            <a:endParaRPr sz="1200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6788022" y="2595752"/>
            <a:ext cx="208661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085" marR="5080" indent="-287020">
              <a:lnSpc>
                <a:spcPct val="100000"/>
              </a:lnSpc>
              <a:spcBef>
                <a:spcPts val="100"/>
              </a:spcBef>
              <a:buFont typeface="Wingdings"/>
              <a:buChar char=""/>
              <a:tabLst>
                <a:tab pos="299085" algn="l"/>
              </a:tabLst>
            </a:pPr>
            <a:r>
              <a:rPr sz="1200" i="1" spc="-10" dirty="0">
                <a:solidFill>
                  <a:srgbClr val="9F5800"/>
                </a:solidFill>
                <a:latin typeface="Arial"/>
                <a:cs typeface="Arial"/>
              </a:rPr>
              <a:t>оказать</a:t>
            </a:r>
            <a:r>
              <a:rPr sz="1200" i="1" spc="-50" dirty="0">
                <a:solidFill>
                  <a:srgbClr val="9F5800"/>
                </a:solidFill>
                <a:latin typeface="Arial"/>
                <a:cs typeface="Arial"/>
              </a:rPr>
              <a:t> </a:t>
            </a:r>
            <a:r>
              <a:rPr sz="1200" i="1" dirty="0">
                <a:solidFill>
                  <a:srgbClr val="9F5800"/>
                </a:solidFill>
                <a:latin typeface="Arial"/>
                <a:cs typeface="Arial"/>
              </a:rPr>
              <a:t>содействие</a:t>
            </a:r>
            <a:r>
              <a:rPr sz="1200" i="1" spc="-60" dirty="0">
                <a:solidFill>
                  <a:srgbClr val="9F5800"/>
                </a:solidFill>
                <a:latin typeface="Arial"/>
                <a:cs typeface="Arial"/>
              </a:rPr>
              <a:t> </a:t>
            </a:r>
            <a:r>
              <a:rPr sz="1200" i="1" spc="-50" dirty="0">
                <a:solidFill>
                  <a:srgbClr val="9F5800"/>
                </a:solidFill>
                <a:latin typeface="Arial"/>
                <a:cs typeface="Arial"/>
              </a:rPr>
              <a:t>в </a:t>
            </a:r>
            <a:r>
              <a:rPr sz="1200" i="1" dirty="0">
                <a:solidFill>
                  <a:srgbClr val="9F5800"/>
                </a:solidFill>
                <a:latin typeface="Arial"/>
                <a:cs typeface="Arial"/>
              </a:rPr>
              <a:t>расширении</a:t>
            </a:r>
            <a:r>
              <a:rPr sz="1200" i="1" spc="-70" dirty="0">
                <a:solidFill>
                  <a:srgbClr val="9F5800"/>
                </a:solidFill>
                <a:latin typeface="Arial"/>
                <a:cs typeface="Arial"/>
              </a:rPr>
              <a:t> </a:t>
            </a:r>
            <a:r>
              <a:rPr sz="1200" i="1" spc="-10" dirty="0">
                <a:solidFill>
                  <a:srgbClr val="9F5800"/>
                </a:solidFill>
                <a:latin typeface="Arial"/>
                <a:cs typeface="Arial"/>
              </a:rPr>
              <a:t>социальных связей</a:t>
            </a:r>
            <a:endParaRPr sz="1200">
              <a:latin typeface="Arial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6788022" y="3327272"/>
            <a:ext cx="1970405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085" marR="5080" indent="-287020">
              <a:lnSpc>
                <a:spcPct val="100000"/>
              </a:lnSpc>
              <a:spcBef>
                <a:spcPts val="100"/>
              </a:spcBef>
              <a:buFont typeface="Wingdings"/>
              <a:buChar char=""/>
              <a:tabLst>
                <a:tab pos="299085" algn="l"/>
              </a:tabLst>
            </a:pPr>
            <a:r>
              <a:rPr sz="1200" i="1" dirty="0">
                <a:solidFill>
                  <a:srgbClr val="9F5800"/>
                </a:solidFill>
                <a:latin typeface="Arial"/>
                <a:cs typeface="Arial"/>
              </a:rPr>
              <a:t>укреплении</a:t>
            </a:r>
            <a:r>
              <a:rPr sz="1200" i="1" spc="-65" dirty="0">
                <a:solidFill>
                  <a:srgbClr val="9F5800"/>
                </a:solidFill>
                <a:latin typeface="Arial"/>
                <a:cs typeface="Arial"/>
              </a:rPr>
              <a:t> </a:t>
            </a:r>
            <a:r>
              <a:rPr sz="1200" i="1" spc="-10" dirty="0">
                <a:solidFill>
                  <a:srgbClr val="9F5800"/>
                </a:solidFill>
                <a:latin typeface="Arial"/>
                <a:cs typeface="Arial"/>
              </a:rPr>
              <a:t>чувства значимости</a:t>
            </a:r>
            <a:r>
              <a:rPr sz="1200" i="1" spc="-45" dirty="0">
                <a:solidFill>
                  <a:srgbClr val="9F5800"/>
                </a:solidFill>
                <a:latin typeface="Arial"/>
                <a:cs typeface="Arial"/>
              </a:rPr>
              <a:t> </a:t>
            </a:r>
            <a:r>
              <a:rPr sz="1200" i="1" spc="-50" dirty="0">
                <a:solidFill>
                  <a:srgbClr val="9F5800"/>
                </a:solidFill>
                <a:latin typeface="Arial"/>
                <a:cs typeface="Arial"/>
              </a:rPr>
              <a:t>и </a:t>
            </a:r>
            <a:r>
              <a:rPr sz="1200" i="1" spc="-10" dirty="0">
                <a:solidFill>
                  <a:srgbClr val="9F5800"/>
                </a:solidFill>
                <a:latin typeface="Arial"/>
                <a:cs typeface="Arial"/>
              </a:rPr>
              <a:t>формировании стрессоустойчивости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34" name="object 34"/>
          <p:cNvGrpSpPr/>
          <p:nvPr/>
        </p:nvGrpSpPr>
        <p:grpSpPr>
          <a:xfrm>
            <a:off x="6678041" y="1246856"/>
            <a:ext cx="1565910" cy="616585"/>
            <a:chOff x="6678041" y="1246856"/>
            <a:chExt cx="1565910" cy="616585"/>
          </a:xfrm>
        </p:grpSpPr>
        <p:sp>
          <p:nvSpPr>
            <p:cNvPr id="35" name="object 35"/>
            <p:cNvSpPr/>
            <p:nvPr/>
          </p:nvSpPr>
          <p:spPr>
            <a:xfrm>
              <a:off x="7489698" y="1312290"/>
              <a:ext cx="741680" cy="537845"/>
            </a:xfrm>
            <a:custGeom>
              <a:avLst/>
              <a:gdLst/>
              <a:ahLst/>
              <a:cxnLst/>
              <a:rect l="l" t="t" r="r" b="b"/>
              <a:pathLst>
                <a:path w="741679" h="537844">
                  <a:moveTo>
                    <a:pt x="0" y="0"/>
                  </a:moveTo>
                  <a:lnTo>
                    <a:pt x="59685" y="17664"/>
                  </a:lnTo>
                  <a:lnTo>
                    <a:pt x="117537" y="37316"/>
                  </a:lnTo>
                  <a:lnTo>
                    <a:pt x="173344" y="58806"/>
                  </a:lnTo>
                  <a:lnTo>
                    <a:pt x="226897" y="81984"/>
                  </a:lnTo>
                  <a:lnTo>
                    <a:pt x="277983" y="106700"/>
                  </a:lnTo>
                  <a:lnTo>
                    <a:pt x="326393" y="132804"/>
                  </a:lnTo>
                  <a:lnTo>
                    <a:pt x="371914" y="160147"/>
                  </a:lnTo>
                  <a:lnTo>
                    <a:pt x="414337" y="188579"/>
                  </a:lnTo>
                  <a:lnTo>
                    <a:pt x="453450" y="217949"/>
                  </a:lnTo>
                  <a:lnTo>
                    <a:pt x="489041" y="248110"/>
                  </a:lnTo>
                  <a:lnTo>
                    <a:pt x="520901" y="278909"/>
                  </a:lnTo>
                  <a:lnTo>
                    <a:pt x="548818" y="310199"/>
                  </a:lnTo>
                  <a:lnTo>
                    <a:pt x="572581" y="341829"/>
                  </a:lnTo>
                  <a:lnTo>
                    <a:pt x="606802" y="405509"/>
                  </a:lnTo>
                  <a:lnTo>
                    <a:pt x="616838" y="437261"/>
                  </a:lnTo>
                  <a:lnTo>
                    <a:pt x="575436" y="425831"/>
                  </a:lnTo>
                  <a:lnTo>
                    <a:pt x="658113" y="537845"/>
                  </a:lnTo>
                  <a:lnTo>
                    <a:pt x="741426" y="471424"/>
                  </a:lnTo>
                  <a:lnTo>
                    <a:pt x="699897" y="459994"/>
                  </a:lnTo>
                  <a:lnTo>
                    <a:pt x="689859" y="428264"/>
                  </a:lnTo>
                  <a:lnTo>
                    <a:pt x="655628" y="364620"/>
                  </a:lnTo>
                  <a:lnTo>
                    <a:pt x="631858" y="333003"/>
                  </a:lnTo>
                  <a:lnTo>
                    <a:pt x="603934" y="301724"/>
                  </a:lnTo>
                  <a:lnTo>
                    <a:pt x="572066" y="270932"/>
                  </a:lnTo>
                  <a:lnTo>
                    <a:pt x="536467" y="240776"/>
                  </a:lnTo>
                  <a:lnTo>
                    <a:pt x="497347" y="211407"/>
                  </a:lnTo>
                  <a:lnTo>
                    <a:pt x="454920" y="182974"/>
                  </a:lnTo>
                  <a:lnTo>
                    <a:pt x="409395" y="155626"/>
                  </a:lnTo>
                  <a:lnTo>
                    <a:pt x="360985" y="129515"/>
                  </a:lnTo>
                  <a:lnTo>
                    <a:pt x="309901" y="104788"/>
                  </a:lnTo>
                  <a:lnTo>
                    <a:pt x="256355" y="81597"/>
                  </a:lnTo>
                  <a:lnTo>
                    <a:pt x="200558" y="60091"/>
                  </a:lnTo>
                  <a:lnTo>
                    <a:pt x="142722" y="40420"/>
                  </a:lnTo>
                  <a:lnTo>
                    <a:pt x="83057" y="2273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6690741" y="1259556"/>
              <a:ext cx="840740" cy="213360"/>
            </a:xfrm>
            <a:custGeom>
              <a:avLst/>
              <a:gdLst/>
              <a:ahLst/>
              <a:cxnLst/>
              <a:rect l="l" t="t" r="r" b="b"/>
              <a:pathLst>
                <a:path w="840740" h="213359">
                  <a:moveTo>
                    <a:pt x="447262" y="0"/>
                  </a:moveTo>
                  <a:lnTo>
                    <a:pt x="394207" y="413"/>
                  </a:lnTo>
                  <a:lnTo>
                    <a:pt x="343380" y="3346"/>
                  </a:lnTo>
                  <a:lnTo>
                    <a:pt x="295021" y="8757"/>
                  </a:lnTo>
                  <a:lnTo>
                    <a:pt x="249372" y="16606"/>
                  </a:lnTo>
                  <a:lnTo>
                    <a:pt x="206670" y="26851"/>
                  </a:lnTo>
                  <a:lnTo>
                    <a:pt x="167157" y="39452"/>
                  </a:lnTo>
                  <a:lnTo>
                    <a:pt x="131073" y="54366"/>
                  </a:lnTo>
                  <a:lnTo>
                    <a:pt x="70149" y="90973"/>
                  </a:lnTo>
                  <a:lnTo>
                    <a:pt x="25818" y="136343"/>
                  </a:lnTo>
                  <a:lnTo>
                    <a:pt x="0" y="190148"/>
                  </a:lnTo>
                  <a:lnTo>
                    <a:pt x="83057" y="212881"/>
                  </a:lnTo>
                  <a:lnTo>
                    <a:pt x="93688" y="184620"/>
                  </a:lnTo>
                  <a:lnTo>
                    <a:pt x="109329" y="158457"/>
                  </a:lnTo>
                  <a:lnTo>
                    <a:pt x="154659" y="112623"/>
                  </a:lnTo>
                  <a:lnTo>
                    <a:pt x="217080" y="75763"/>
                  </a:lnTo>
                  <a:lnTo>
                    <a:pt x="254085" y="60819"/>
                  </a:lnTo>
                  <a:lnTo>
                    <a:pt x="294625" y="48264"/>
                  </a:lnTo>
                  <a:lnTo>
                    <a:pt x="338455" y="38145"/>
                  </a:lnTo>
                  <a:lnTo>
                    <a:pt x="385327" y="30510"/>
                  </a:lnTo>
                  <a:lnTo>
                    <a:pt x="434997" y="25409"/>
                  </a:lnTo>
                  <a:lnTo>
                    <a:pt x="487219" y="22889"/>
                  </a:lnTo>
                  <a:lnTo>
                    <a:pt x="541746" y="22998"/>
                  </a:lnTo>
                  <a:lnTo>
                    <a:pt x="598332" y="25785"/>
                  </a:lnTo>
                  <a:lnTo>
                    <a:pt x="656733" y="31297"/>
                  </a:lnTo>
                  <a:lnTo>
                    <a:pt x="716701" y="39584"/>
                  </a:lnTo>
                  <a:lnTo>
                    <a:pt x="777992" y="50693"/>
                  </a:lnTo>
                  <a:lnTo>
                    <a:pt x="840358" y="64672"/>
                  </a:lnTo>
                  <a:lnTo>
                    <a:pt x="798956" y="52734"/>
                  </a:lnTo>
                  <a:lnTo>
                    <a:pt x="737569" y="37166"/>
                  </a:lnTo>
                  <a:lnTo>
                    <a:pt x="676970" y="24365"/>
                  </a:lnTo>
                  <a:lnTo>
                    <a:pt x="617400" y="14288"/>
                  </a:lnTo>
                  <a:lnTo>
                    <a:pt x="559099" y="6896"/>
                  </a:lnTo>
                  <a:lnTo>
                    <a:pt x="502306" y="2147"/>
                  </a:lnTo>
                  <a:lnTo>
                    <a:pt x="447262" y="0"/>
                  </a:lnTo>
                  <a:close/>
                </a:path>
              </a:pathLst>
            </a:custGeom>
            <a:solidFill>
              <a:srgbClr val="9A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6690741" y="1259556"/>
              <a:ext cx="1540510" cy="591185"/>
            </a:xfrm>
            <a:custGeom>
              <a:avLst/>
              <a:gdLst/>
              <a:ahLst/>
              <a:cxnLst/>
              <a:rect l="l" t="t" r="r" b="b"/>
              <a:pathLst>
                <a:path w="1540509" h="591185">
                  <a:moveTo>
                    <a:pt x="840358" y="64672"/>
                  </a:moveTo>
                  <a:lnTo>
                    <a:pt x="777992" y="50693"/>
                  </a:lnTo>
                  <a:lnTo>
                    <a:pt x="716701" y="39584"/>
                  </a:lnTo>
                  <a:lnTo>
                    <a:pt x="656733" y="31297"/>
                  </a:lnTo>
                  <a:lnTo>
                    <a:pt x="598332" y="25785"/>
                  </a:lnTo>
                  <a:lnTo>
                    <a:pt x="541746" y="22998"/>
                  </a:lnTo>
                  <a:lnTo>
                    <a:pt x="487219" y="22889"/>
                  </a:lnTo>
                  <a:lnTo>
                    <a:pt x="434997" y="25409"/>
                  </a:lnTo>
                  <a:lnTo>
                    <a:pt x="385327" y="30510"/>
                  </a:lnTo>
                  <a:lnTo>
                    <a:pt x="338455" y="38145"/>
                  </a:lnTo>
                  <a:lnTo>
                    <a:pt x="294625" y="48264"/>
                  </a:lnTo>
                  <a:lnTo>
                    <a:pt x="254085" y="60819"/>
                  </a:lnTo>
                  <a:lnTo>
                    <a:pt x="217080" y="75763"/>
                  </a:lnTo>
                  <a:lnTo>
                    <a:pt x="154659" y="112623"/>
                  </a:lnTo>
                  <a:lnTo>
                    <a:pt x="109329" y="158457"/>
                  </a:lnTo>
                  <a:lnTo>
                    <a:pt x="83057" y="212881"/>
                  </a:lnTo>
                  <a:lnTo>
                    <a:pt x="0" y="190148"/>
                  </a:lnTo>
                  <a:lnTo>
                    <a:pt x="25818" y="136343"/>
                  </a:lnTo>
                  <a:lnTo>
                    <a:pt x="70149" y="90973"/>
                  </a:lnTo>
                  <a:lnTo>
                    <a:pt x="131073" y="54366"/>
                  </a:lnTo>
                  <a:lnTo>
                    <a:pt x="167157" y="39452"/>
                  </a:lnTo>
                  <a:lnTo>
                    <a:pt x="206670" y="26851"/>
                  </a:lnTo>
                  <a:lnTo>
                    <a:pt x="249372" y="16606"/>
                  </a:lnTo>
                  <a:lnTo>
                    <a:pt x="295021" y="8757"/>
                  </a:lnTo>
                  <a:lnTo>
                    <a:pt x="343380" y="3346"/>
                  </a:lnTo>
                  <a:lnTo>
                    <a:pt x="394207" y="413"/>
                  </a:lnTo>
                  <a:lnTo>
                    <a:pt x="447262" y="0"/>
                  </a:lnTo>
                  <a:lnTo>
                    <a:pt x="502306" y="2147"/>
                  </a:lnTo>
                  <a:lnTo>
                    <a:pt x="559099" y="6896"/>
                  </a:lnTo>
                  <a:lnTo>
                    <a:pt x="617400" y="14288"/>
                  </a:lnTo>
                  <a:lnTo>
                    <a:pt x="676970" y="24365"/>
                  </a:lnTo>
                  <a:lnTo>
                    <a:pt x="737569" y="37166"/>
                  </a:lnTo>
                  <a:lnTo>
                    <a:pt x="798956" y="52734"/>
                  </a:lnTo>
                  <a:lnTo>
                    <a:pt x="882014" y="75467"/>
                  </a:lnTo>
                  <a:lnTo>
                    <a:pt x="941679" y="93154"/>
                  </a:lnTo>
                  <a:lnTo>
                    <a:pt x="999515" y="112825"/>
                  </a:lnTo>
                  <a:lnTo>
                    <a:pt x="1055312" y="134332"/>
                  </a:lnTo>
                  <a:lnTo>
                    <a:pt x="1108858" y="157523"/>
                  </a:lnTo>
                  <a:lnTo>
                    <a:pt x="1159942" y="182249"/>
                  </a:lnTo>
                  <a:lnTo>
                    <a:pt x="1208352" y="208361"/>
                  </a:lnTo>
                  <a:lnTo>
                    <a:pt x="1253877" y="235708"/>
                  </a:lnTo>
                  <a:lnTo>
                    <a:pt x="1296304" y="264141"/>
                  </a:lnTo>
                  <a:lnTo>
                    <a:pt x="1335424" y="293511"/>
                  </a:lnTo>
                  <a:lnTo>
                    <a:pt x="1371023" y="323666"/>
                  </a:lnTo>
                  <a:lnTo>
                    <a:pt x="1402891" y="354459"/>
                  </a:lnTo>
                  <a:lnTo>
                    <a:pt x="1430815" y="385738"/>
                  </a:lnTo>
                  <a:lnTo>
                    <a:pt x="1454585" y="417354"/>
                  </a:lnTo>
                  <a:lnTo>
                    <a:pt x="1488816" y="480999"/>
                  </a:lnTo>
                  <a:lnTo>
                    <a:pt x="1498853" y="512728"/>
                  </a:lnTo>
                  <a:lnTo>
                    <a:pt x="1540382" y="524158"/>
                  </a:lnTo>
                  <a:lnTo>
                    <a:pt x="1457070" y="590579"/>
                  </a:lnTo>
                  <a:lnTo>
                    <a:pt x="1374393" y="478565"/>
                  </a:lnTo>
                  <a:lnTo>
                    <a:pt x="1415795" y="489995"/>
                  </a:lnTo>
                  <a:lnTo>
                    <a:pt x="1405759" y="458243"/>
                  </a:lnTo>
                  <a:lnTo>
                    <a:pt x="1371538" y="394563"/>
                  </a:lnTo>
                  <a:lnTo>
                    <a:pt x="1347775" y="362933"/>
                  </a:lnTo>
                  <a:lnTo>
                    <a:pt x="1319858" y="331644"/>
                  </a:lnTo>
                  <a:lnTo>
                    <a:pt x="1287998" y="300844"/>
                  </a:lnTo>
                  <a:lnTo>
                    <a:pt x="1252407" y="270684"/>
                  </a:lnTo>
                  <a:lnTo>
                    <a:pt x="1213294" y="241313"/>
                  </a:lnTo>
                  <a:lnTo>
                    <a:pt x="1170871" y="212881"/>
                  </a:lnTo>
                  <a:lnTo>
                    <a:pt x="1125350" y="185538"/>
                  </a:lnTo>
                  <a:lnTo>
                    <a:pt x="1076940" y="159434"/>
                  </a:lnTo>
                  <a:lnTo>
                    <a:pt x="1025854" y="134718"/>
                  </a:lnTo>
                  <a:lnTo>
                    <a:pt x="972301" y="111541"/>
                  </a:lnTo>
                  <a:lnTo>
                    <a:pt x="916494" y="90051"/>
                  </a:lnTo>
                  <a:lnTo>
                    <a:pt x="858642" y="70399"/>
                  </a:lnTo>
                  <a:lnTo>
                    <a:pt x="798956" y="52734"/>
                  </a:lnTo>
                </a:path>
              </a:pathLst>
            </a:custGeom>
            <a:ln w="25400">
              <a:solidFill>
                <a:srgbClr val="C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62763" y="997458"/>
            <a:ext cx="6445250" cy="635"/>
          </a:xfrm>
          <a:custGeom>
            <a:avLst/>
            <a:gdLst/>
            <a:ahLst/>
            <a:cxnLst/>
            <a:rect l="l" t="t" r="r" b="b"/>
            <a:pathLst>
              <a:path w="6445250" h="634">
                <a:moveTo>
                  <a:pt x="0" y="0"/>
                </a:moveTo>
                <a:lnTo>
                  <a:pt x="6445122" y="380"/>
                </a:lnTo>
              </a:path>
            </a:pathLst>
          </a:custGeom>
          <a:ln w="19050">
            <a:solidFill>
              <a:srgbClr val="4480C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75666" y="293319"/>
            <a:ext cx="8511134" cy="98809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78435">
              <a:lnSpc>
                <a:spcPct val="100000"/>
              </a:lnSpc>
              <a:spcBef>
                <a:spcPts val="105"/>
              </a:spcBef>
            </a:pPr>
            <a:r>
              <a:rPr sz="1400" b="1" spc="-10" dirty="0">
                <a:latin typeface="Arial"/>
                <a:cs typeface="Arial"/>
              </a:rPr>
              <a:t>Организация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сетевого</a:t>
            </a:r>
            <a:r>
              <a:rPr sz="1400" b="1" spc="-2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и</a:t>
            </a:r>
            <a:r>
              <a:rPr sz="1400" b="1" spc="-10" dirty="0">
                <a:latin typeface="Arial"/>
                <a:cs typeface="Arial"/>
              </a:rPr>
              <a:t> межведомственного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взаимодействия</a:t>
            </a:r>
            <a:r>
              <a:rPr sz="1400" b="1" spc="-25" dirty="0">
                <a:latin typeface="Arial"/>
                <a:cs typeface="Arial"/>
              </a:rPr>
              <a:t> для</a:t>
            </a:r>
            <a:endParaRPr sz="1400">
              <a:latin typeface="Arial"/>
              <a:cs typeface="Arial"/>
            </a:endParaRPr>
          </a:p>
          <a:p>
            <a:pPr marL="178435" marR="1116330">
              <a:lnSpc>
                <a:spcPct val="100000"/>
              </a:lnSpc>
            </a:pPr>
            <a:r>
              <a:rPr sz="1400" b="1" dirty="0">
                <a:latin typeface="Arial"/>
                <a:cs typeface="Arial"/>
              </a:rPr>
              <a:t>оказания</a:t>
            </a:r>
            <a:r>
              <a:rPr sz="1400" b="1" spc="-80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необходимой</a:t>
            </a:r>
            <a:r>
              <a:rPr sz="1400" b="1" spc="-8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помощи</a:t>
            </a:r>
            <a:r>
              <a:rPr sz="1400" b="1" spc="-5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и</a:t>
            </a:r>
            <a:r>
              <a:rPr sz="1400" b="1" spc="-6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поддержки</a:t>
            </a:r>
            <a:r>
              <a:rPr sz="1400" b="1" spc="-7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детей</a:t>
            </a:r>
            <a:r>
              <a:rPr sz="1400" b="1" spc="-60" dirty="0">
                <a:latin typeface="Arial"/>
                <a:cs typeface="Arial"/>
              </a:rPr>
              <a:t> </a:t>
            </a:r>
            <a:r>
              <a:rPr sz="1400" b="1" spc="-10">
                <a:latin typeface="Arial"/>
                <a:cs typeface="Arial"/>
              </a:rPr>
              <a:t>ветеранов </a:t>
            </a:r>
            <a:r>
              <a:rPr sz="1400" b="1" spc="-10" smtClean="0">
                <a:latin typeface="Arial"/>
                <a:cs typeface="Arial"/>
              </a:rPr>
              <a:t>участников</a:t>
            </a:r>
            <a:r>
              <a:rPr sz="1400" b="1" spc="-10" dirty="0">
                <a:latin typeface="Arial"/>
                <a:cs typeface="Arial"/>
              </a:rPr>
              <a:t>)</a:t>
            </a:r>
            <a:r>
              <a:rPr sz="1400" b="1" dirty="0">
                <a:latin typeface="Arial"/>
                <a:cs typeface="Arial"/>
              </a:rPr>
              <a:t> </a:t>
            </a:r>
            <a:r>
              <a:rPr sz="1400" b="1" spc="-25" dirty="0">
                <a:latin typeface="Arial"/>
                <a:cs typeface="Arial"/>
              </a:rPr>
              <a:t>СВО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30"/>
              </a:spcBef>
            </a:pP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tabLst>
                <a:tab pos="3307079" algn="l"/>
                <a:tab pos="4848225" algn="l"/>
                <a:tab pos="5292090" algn="l"/>
              </a:tabLst>
            </a:pPr>
            <a:r>
              <a:rPr sz="1800" b="1" i="1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Навигатор</a:t>
            </a:r>
            <a:r>
              <a:rPr sz="1800" b="1" i="1" spc="-12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800" b="1" i="1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профилактики</a:t>
            </a:r>
            <a:r>
              <a:rPr sz="1800" b="1" i="1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sz="1800" spc="-10" dirty="0">
                <a:latin typeface="Microsoft Sans Serif"/>
                <a:cs typeface="Microsoft Sans Serif"/>
              </a:rPr>
              <a:t>опубликован</a:t>
            </a:r>
            <a:r>
              <a:rPr sz="1800" dirty="0">
                <a:latin typeface="Microsoft Sans Serif"/>
                <a:cs typeface="Microsoft Sans Serif"/>
              </a:rPr>
              <a:t>	</a:t>
            </a:r>
            <a:r>
              <a:rPr sz="1800" spc="-25" dirty="0">
                <a:latin typeface="Microsoft Sans Serif"/>
                <a:cs typeface="Microsoft Sans Serif"/>
              </a:rPr>
              <a:t>на</a:t>
            </a:r>
            <a:r>
              <a:rPr sz="1800">
                <a:latin typeface="Microsoft Sans Serif"/>
                <a:cs typeface="Microsoft Sans Serif"/>
              </a:rPr>
              <a:t>	</a:t>
            </a:r>
            <a:r>
              <a:rPr sz="1800" spc="-10" smtClean="0">
                <a:latin typeface="Microsoft Sans Serif"/>
                <a:cs typeface="Microsoft Sans Serif"/>
              </a:rPr>
              <a:t>официальном</a:t>
            </a:r>
            <a:r>
              <a:rPr lang="ru-RU" sz="1800" spc="-10" dirty="0" smtClean="0">
                <a:latin typeface="Microsoft Sans Serif"/>
                <a:cs typeface="Microsoft Sans Serif"/>
              </a:rPr>
              <a:t> сайте МГППУ и</a:t>
            </a:r>
            <a:endParaRPr sz="1800">
              <a:latin typeface="Microsoft Sans Serif"/>
              <a:cs typeface="Microsoft Sans Serif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75666" y="1467739"/>
            <a:ext cx="7740015" cy="157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Microsoft Sans Serif"/>
                <a:cs typeface="Microsoft Sans Serif"/>
              </a:rPr>
              <a:t>доступен</a:t>
            </a:r>
            <a:r>
              <a:rPr sz="1800" spc="-15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по</a:t>
            </a:r>
            <a:r>
              <a:rPr sz="1800" spc="-50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ссылке:</a:t>
            </a:r>
            <a:r>
              <a:rPr sz="1800" spc="-40" dirty="0">
                <a:latin typeface="Microsoft Sans Serif"/>
                <a:cs typeface="Microsoft Sans Serif"/>
              </a:rPr>
              <a:t> </a:t>
            </a:r>
            <a:r>
              <a:rPr sz="18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2"/>
              </a:rPr>
              <a:t>https://mgppu.ru/about/publications/deviant_behaviour</a:t>
            </a:r>
            <a:endParaRPr sz="1800">
              <a:latin typeface="Microsoft Sans Serif"/>
              <a:cs typeface="Microsoft Sans Serif"/>
            </a:endParaRPr>
          </a:p>
          <a:p>
            <a:pPr marL="374015" indent="-195580">
              <a:lnSpc>
                <a:spcPct val="100000"/>
              </a:lnSpc>
              <a:spcBef>
                <a:spcPts val="1475"/>
              </a:spcBef>
              <a:buAutoNum type="arabicPeriod"/>
              <a:tabLst>
                <a:tab pos="374015" algn="l"/>
              </a:tabLst>
            </a:pPr>
            <a:r>
              <a:rPr sz="1400" b="1" i="1" spc="-10" dirty="0">
                <a:solidFill>
                  <a:srgbClr val="C00000"/>
                </a:solidFill>
                <a:latin typeface="Arial"/>
                <a:cs typeface="Arial"/>
              </a:rPr>
              <a:t>Социально-психологическая</a:t>
            </a:r>
            <a:r>
              <a:rPr sz="1400" b="1" i="1" spc="6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i="1" spc="-10" dirty="0">
                <a:solidFill>
                  <a:srgbClr val="C00000"/>
                </a:solidFill>
                <a:latin typeface="Arial"/>
                <a:cs typeface="Arial"/>
              </a:rPr>
              <a:t>дезадаптация.</a:t>
            </a:r>
            <a:endParaRPr sz="1400">
              <a:latin typeface="Arial"/>
              <a:cs typeface="Arial"/>
            </a:endParaRPr>
          </a:p>
          <a:p>
            <a:pPr marL="374650" indent="-196215">
              <a:lnSpc>
                <a:spcPct val="100000"/>
              </a:lnSpc>
              <a:spcBef>
                <a:spcPts val="605"/>
              </a:spcBef>
              <a:buAutoNum type="arabicPeriod"/>
              <a:tabLst>
                <a:tab pos="374650" algn="l"/>
              </a:tabLst>
            </a:pPr>
            <a:r>
              <a:rPr sz="1400" b="1" i="1" dirty="0">
                <a:solidFill>
                  <a:srgbClr val="C00000"/>
                </a:solidFill>
                <a:latin typeface="Arial"/>
                <a:cs typeface="Arial"/>
              </a:rPr>
              <a:t>Раннее</a:t>
            </a:r>
            <a:r>
              <a:rPr sz="1400" b="1" i="1" spc="-5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i="1" spc="-10" dirty="0">
                <a:solidFill>
                  <a:srgbClr val="C00000"/>
                </a:solidFill>
                <a:latin typeface="Arial"/>
                <a:cs typeface="Arial"/>
              </a:rPr>
              <a:t>проблемное</a:t>
            </a:r>
            <a:r>
              <a:rPr sz="1400" b="1" i="1" spc="-5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Arial"/>
                <a:cs typeface="Arial"/>
              </a:rPr>
              <a:t>(отклоняющееся)</a:t>
            </a:r>
            <a:r>
              <a:rPr sz="1400" b="1" i="1" spc="-5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i="1" spc="-10" dirty="0">
                <a:solidFill>
                  <a:srgbClr val="C00000"/>
                </a:solidFill>
                <a:latin typeface="Arial"/>
                <a:cs typeface="Arial"/>
              </a:rPr>
              <a:t>поведение.</a:t>
            </a:r>
            <a:endParaRPr sz="1400">
              <a:latin typeface="Arial"/>
              <a:cs typeface="Arial"/>
            </a:endParaRPr>
          </a:p>
          <a:p>
            <a:pPr marL="374015" indent="-195580">
              <a:lnSpc>
                <a:spcPct val="100000"/>
              </a:lnSpc>
              <a:spcBef>
                <a:spcPts val="600"/>
              </a:spcBef>
              <a:buAutoNum type="arabicPeriod"/>
              <a:tabLst>
                <a:tab pos="374015" algn="l"/>
              </a:tabLst>
            </a:pPr>
            <a:r>
              <a:rPr sz="1400" b="1" i="1" dirty="0">
                <a:solidFill>
                  <a:srgbClr val="C00000"/>
                </a:solidFill>
                <a:latin typeface="Arial"/>
                <a:cs typeface="Arial"/>
              </a:rPr>
              <a:t>Агрессивное</a:t>
            </a:r>
            <a:r>
              <a:rPr sz="1400" b="1" i="1" spc="-8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i="1" spc="-10" dirty="0">
                <a:solidFill>
                  <a:srgbClr val="C00000"/>
                </a:solidFill>
                <a:latin typeface="Arial"/>
                <a:cs typeface="Arial"/>
              </a:rPr>
              <a:t>поведение.</a:t>
            </a:r>
            <a:endParaRPr sz="1400">
              <a:latin typeface="Arial"/>
              <a:cs typeface="Arial"/>
            </a:endParaRPr>
          </a:p>
          <a:p>
            <a:pPr marL="374015" indent="-195580">
              <a:lnSpc>
                <a:spcPct val="100000"/>
              </a:lnSpc>
              <a:spcBef>
                <a:spcPts val="600"/>
              </a:spcBef>
              <a:buAutoNum type="arabicPeriod"/>
              <a:tabLst>
                <a:tab pos="374015" algn="l"/>
              </a:tabLst>
            </a:pPr>
            <a:r>
              <a:rPr sz="1400" b="1" i="1" dirty="0">
                <a:solidFill>
                  <a:srgbClr val="C00000"/>
                </a:solidFill>
                <a:latin typeface="Arial"/>
                <a:cs typeface="Arial"/>
              </a:rPr>
              <a:t>Суицидальное,</a:t>
            </a:r>
            <a:r>
              <a:rPr sz="1400" b="1" i="1" spc="-4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i="1" spc="-10" dirty="0">
                <a:solidFill>
                  <a:srgbClr val="C00000"/>
                </a:solidFill>
                <a:latin typeface="Arial"/>
                <a:cs typeface="Arial"/>
              </a:rPr>
              <a:t>самоповреждающее</a:t>
            </a:r>
            <a:r>
              <a:rPr sz="1400" b="1" i="1" spc="-4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i="1" spc="-10" dirty="0">
                <a:solidFill>
                  <a:srgbClr val="C00000"/>
                </a:solidFill>
                <a:latin typeface="Arial"/>
                <a:cs typeface="Arial"/>
              </a:rPr>
              <a:t>поведение.</a:t>
            </a:r>
            <a:endParaRPr sz="14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41477" y="3087751"/>
            <a:ext cx="5455920" cy="15963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303530" algn="just">
              <a:lnSpc>
                <a:spcPct val="100000"/>
              </a:lnSpc>
              <a:spcBef>
                <a:spcPts val="100"/>
              </a:spcBef>
              <a:buAutoNum type="arabicPeriod" startAt="5"/>
              <a:tabLst>
                <a:tab pos="316230" algn="l"/>
              </a:tabLst>
            </a:pPr>
            <a:r>
              <a:rPr sz="1400" b="1" i="1" dirty="0">
                <a:solidFill>
                  <a:srgbClr val="C00000"/>
                </a:solidFill>
                <a:latin typeface="Arial"/>
                <a:cs typeface="Arial"/>
              </a:rPr>
              <a:t>Риск</a:t>
            </a:r>
            <a:r>
              <a:rPr sz="1400" b="1" i="1" spc="195" dirty="0">
                <a:solidFill>
                  <a:srgbClr val="C00000"/>
                </a:solidFill>
                <a:latin typeface="Arial"/>
                <a:cs typeface="Arial"/>
              </a:rPr>
              <a:t>  </a:t>
            </a:r>
            <a:r>
              <a:rPr sz="1400" b="1" i="1" dirty="0">
                <a:solidFill>
                  <a:srgbClr val="C00000"/>
                </a:solidFill>
                <a:latin typeface="Arial"/>
                <a:cs typeface="Arial"/>
              </a:rPr>
              <a:t>нападения</a:t>
            </a:r>
            <a:r>
              <a:rPr sz="1400" b="1" i="1" spc="204" dirty="0">
                <a:solidFill>
                  <a:srgbClr val="C00000"/>
                </a:solidFill>
                <a:latin typeface="Arial"/>
                <a:cs typeface="Arial"/>
              </a:rPr>
              <a:t>  </a:t>
            </a:r>
            <a:r>
              <a:rPr sz="1400" b="1" i="1" dirty="0">
                <a:solidFill>
                  <a:srgbClr val="C00000"/>
                </a:solidFill>
                <a:latin typeface="Arial"/>
                <a:cs typeface="Arial"/>
              </a:rPr>
              <a:t>обучающимся</a:t>
            </a:r>
            <a:r>
              <a:rPr sz="1400" b="1" i="1" spc="200" dirty="0">
                <a:solidFill>
                  <a:srgbClr val="C00000"/>
                </a:solidFill>
                <a:latin typeface="Arial"/>
                <a:cs typeface="Arial"/>
              </a:rPr>
              <a:t>  </a:t>
            </a:r>
            <a:r>
              <a:rPr sz="1400" b="1" i="1" dirty="0">
                <a:solidFill>
                  <a:srgbClr val="C00000"/>
                </a:solidFill>
                <a:latin typeface="Arial"/>
                <a:cs typeface="Arial"/>
              </a:rPr>
              <a:t>на</a:t>
            </a:r>
            <a:r>
              <a:rPr sz="1400" b="1" i="1" spc="204" dirty="0">
                <a:solidFill>
                  <a:srgbClr val="C00000"/>
                </a:solidFill>
                <a:latin typeface="Arial"/>
                <a:cs typeface="Arial"/>
              </a:rPr>
              <a:t>  </a:t>
            </a:r>
            <a:r>
              <a:rPr sz="1400" b="1" i="1" spc="-10" dirty="0">
                <a:solidFill>
                  <a:srgbClr val="C00000"/>
                </a:solidFill>
                <a:latin typeface="Arial"/>
                <a:cs typeface="Arial"/>
              </a:rPr>
              <a:t>образовательную </a:t>
            </a:r>
            <a:r>
              <a:rPr sz="1400" b="1" i="1" dirty="0">
                <a:solidFill>
                  <a:srgbClr val="C00000"/>
                </a:solidFill>
                <a:latin typeface="Arial"/>
                <a:cs typeface="Arial"/>
              </a:rPr>
              <a:t>организацию</a:t>
            </a:r>
            <a:r>
              <a:rPr sz="1400" b="1" i="1" spc="18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Arial"/>
                <a:cs typeface="Arial"/>
              </a:rPr>
              <a:t>(признаки</a:t>
            </a:r>
            <a:r>
              <a:rPr sz="1400" b="1" i="1" spc="20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Arial"/>
                <a:cs typeface="Arial"/>
              </a:rPr>
              <a:t>риска</a:t>
            </a:r>
            <a:r>
              <a:rPr sz="1400" b="1" i="1" spc="204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Arial"/>
                <a:cs typeface="Arial"/>
              </a:rPr>
              <a:t>совершения</a:t>
            </a:r>
            <a:r>
              <a:rPr sz="1400" b="1" i="1" spc="204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Arial"/>
                <a:cs typeface="Arial"/>
              </a:rPr>
              <a:t>особо</a:t>
            </a:r>
            <a:r>
              <a:rPr sz="1400" b="1" i="1" spc="19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i="1" spc="-10" dirty="0">
                <a:solidFill>
                  <a:srgbClr val="C00000"/>
                </a:solidFill>
                <a:latin typeface="Arial"/>
                <a:cs typeface="Arial"/>
              </a:rPr>
              <a:t>опасного деяния).</a:t>
            </a:r>
            <a:endParaRPr sz="1400">
              <a:latin typeface="Arial"/>
              <a:cs typeface="Arial"/>
            </a:endParaRPr>
          </a:p>
          <a:p>
            <a:pPr marL="208279" indent="-195580" algn="just">
              <a:lnSpc>
                <a:spcPct val="100000"/>
              </a:lnSpc>
              <a:spcBef>
                <a:spcPts val="605"/>
              </a:spcBef>
              <a:buAutoNum type="arabicPeriod" startAt="5"/>
              <a:tabLst>
                <a:tab pos="208279" algn="l"/>
              </a:tabLst>
            </a:pPr>
            <a:r>
              <a:rPr sz="1400" b="1" i="1" dirty="0">
                <a:solidFill>
                  <a:srgbClr val="C00000"/>
                </a:solidFill>
                <a:latin typeface="Arial"/>
                <a:cs typeface="Arial"/>
              </a:rPr>
              <a:t>Делинквентное</a:t>
            </a:r>
            <a:r>
              <a:rPr sz="1400" b="1" i="1" spc="-5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i="1" spc="-10" dirty="0">
                <a:solidFill>
                  <a:srgbClr val="C00000"/>
                </a:solidFill>
                <a:latin typeface="Arial"/>
                <a:cs typeface="Arial"/>
              </a:rPr>
              <a:t>поведение.</a:t>
            </a:r>
            <a:endParaRPr sz="1400">
              <a:latin typeface="Arial"/>
              <a:cs typeface="Arial"/>
            </a:endParaRPr>
          </a:p>
          <a:p>
            <a:pPr marL="208279" indent="-195580" algn="just">
              <a:lnSpc>
                <a:spcPct val="100000"/>
              </a:lnSpc>
              <a:spcBef>
                <a:spcPts val="600"/>
              </a:spcBef>
              <a:buAutoNum type="arabicPeriod" startAt="5"/>
              <a:tabLst>
                <a:tab pos="208279" algn="l"/>
              </a:tabLst>
            </a:pPr>
            <a:r>
              <a:rPr sz="1400" b="1" i="1" dirty="0">
                <a:solidFill>
                  <a:srgbClr val="C00000"/>
                </a:solidFill>
                <a:latin typeface="Arial"/>
                <a:cs typeface="Arial"/>
              </a:rPr>
              <a:t>Аддиктивное</a:t>
            </a:r>
            <a:r>
              <a:rPr sz="1400" b="1" i="1" spc="-6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Arial"/>
                <a:cs typeface="Arial"/>
              </a:rPr>
              <a:t>(зависимое)</a:t>
            </a:r>
            <a:r>
              <a:rPr sz="1400" b="1" i="1" spc="-9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i="1" spc="-10" dirty="0">
                <a:solidFill>
                  <a:srgbClr val="C00000"/>
                </a:solidFill>
                <a:latin typeface="Arial"/>
                <a:cs typeface="Arial"/>
              </a:rPr>
              <a:t>поведение.</a:t>
            </a:r>
            <a:endParaRPr sz="1400">
              <a:latin typeface="Arial"/>
              <a:cs typeface="Arial"/>
            </a:endParaRPr>
          </a:p>
          <a:p>
            <a:pPr marL="208915" indent="-196215" algn="just">
              <a:lnSpc>
                <a:spcPct val="100000"/>
              </a:lnSpc>
              <a:spcBef>
                <a:spcPts val="600"/>
              </a:spcBef>
              <a:buAutoNum type="arabicPeriod" startAt="5"/>
              <a:tabLst>
                <a:tab pos="208915" algn="l"/>
              </a:tabLst>
            </a:pPr>
            <a:r>
              <a:rPr sz="1400" b="1" i="1" spc="-10" dirty="0">
                <a:solidFill>
                  <a:srgbClr val="C00000"/>
                </a:solidFill>
                <a:latin typeface="Arial"/>
                <a:cs typeface="Arial"/>
              </a:rPr>
              <a:t>Рискованное</a:t>
            </a:r>
            <a:r>
              <a:rPr sz="1400" b="1" i="1" spc="1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i="1" spc="-10" dirty="0">
                <a:solidFill>
                  <a:srgbClr val="C00000"/>
                </a:solidFill>
                <a:latin typeface="Arial"/>
                <a:cs typeface="Arial"/>
              </a:rPr>
              <a:t>поведение</a:t>
            </a:r>
            <a:r>
              <a:rPr sz="1800" spc="-10" dirty="0">
                <a:latin typeface="Microsoft Sans Serif"/>
                <a:cs typeface="Microsoft Sans Serif"/>
              </a:rPr>
              <a:t>.</a:t>
            </a:r>
            <a:endParaRPr sz="1800">
              <a:latin typeface="Microsoft Sans Serif"/>
              <a:cs typeface="Microsoft Sans Serif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233286" y="4108500"/>
            <a:ext cx="2600325" cy="361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686435" algn="l"/>
                <a:tab pos="2082164" algn="l"/>
              </a:tabLst>
            </a:pPr>
            <a:r>
              <a:rPr sz="1100" b="1" i="1" spc="-10" dirty="0">
                <a:latin typeface="Arial"/>
                <a:cs typeface="Arial"/>
              </a:rPr>
              <a:t>письмо</a:t>
            </a:r>
            <a:r>
              <a:rPr sz="1100" b="1" i="1" dirty="0">
                <a:latin typeface="Arial"/>
                <a:cs typeface="Arial"/>
              </a:rPr>
              <a:t>	</a:t>
            </a:r>
            <a:r>
              <a:rPr sz="1100" b="1" i="1" spc="-10" dirty="0">
                <a:latin typeface="Arial"/>
                <a:cs typeface="Arial"/>
              </a:rPr>
              <a:t>Минпросвещения</a:t>
            </a:r>
            <a:r>
              <a:rPr sz="1100" b="1" i="1" dirty="0">
                <a:latin typeface="Arial"/>
                <a:cs typeface="Arial"/>
              </a:rPr>
              <a:t>	</a:t>
            </a:r>
            <a:r>
              <a:rPr sz="1100" b="1" i="1" spc="-10" dirty="0">
                <a:latin typeface="Arial"/>
                <a:cs typeface="Arial"/>
              </a:rPr>
              <a:t>России </a:t>
            </a:r>
            <a:r>
              <a:rPr sz="1100" b="1" i="1" dirty="0">
                <a:latin typeface="Arial"/>
                <a:cs typeface="Arial"/>
              </a:rPr>
              <a:t>от</a:t>
            </a:r>
            <a:r>
              <a:rPr sz="1100" b="1" i="1" spc="-20" dirty="0">
                <a:latin typeface="Arial"/>
                <a:cs typeface="Arial"/>
              </a:rPr>
              <a:t> </a:t>
            </a:r>
            <a:r>
              <a:rPr sz="1100" b="1" i="1" dirty="0">
                <a:latin typeface="Arial"/>
                <a:cs typeface="Arial"/>
              </a:rPr>
              <a:t>13 декабря</a:t>
            </a:r>
            <a:r>
              <a:rPr sz="1100" b="1" i="1" spc="-35" dirty="0">
                <a:latin typeface="Arial"/>
                <a:cs typeface="Arial"/>
              </a:rPr>
              <a:t> </a:t>
            </a:r>
            <a:r>
              <a:rPr sz="1100" b="1" i="1" dirty="0">
                <a:latin typeface="Arial"/>
                <a:cs typeface="Arial"/>
              </a:rPr>
              <a:t>2022 г.</a:t>
            </a:r>
            <a:r>
              <a:rPr sz="1100" b="1" i="1" spc="-15" dirty="0">
                <a:latin typeface="Arial"/>
                <a:cs typeface="Arial"/>
              </a:rPr>
              <a:t> </a:t>
            </a:r>
            <a:r>
              <a:rPr sz="1100" b="1" i="1" dirty="0">
                <a:latin typeface="Arial"/>
                <a:cs typeface="Arial"/>
              </a:rPr>
              <a:t>№</a:t>
            </a:r>
            <a:r>
              <a:rPr sz="1100" b="1" i="1" spc="-20" dirty="0">
                <a:latin typeface="Arial"/>
                <a:cs typeface="Arial"/>
              </a:rPr>
              <a:t> </a:t>
            </a:r>
            <a:r>
              <a:rPr sz="1100" b="1" i="1" spc="-10" dirty="0">
                <a:latin typeface="Arial"/>
                <a:cs typeface="Arial"/>
              </a:rPr>
              <a:t>07-</a:t>
            </a:r>
            <a:r>
              <a:rPr sz="1100" b="1" i="1" spc="-20" dirty="0">
                <a:latin typeface="Arial"/>
                <a:cs typeface="Arial"/>
              </a:rPr>
              <a:t>8351</a:t>
            </a:r>
            <a:endParaRPr sz="11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233286" y="4611420"/>
            <a:ext cx="2601595" cy="361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664845" algn="l"/>
                <a:tab pos="2083435" algn="l"/>
              </a:tabLst>
            </a:pPr>
            <a:r>
              <a:rPr sz="1100" b="1" i="1" spc="-10" dirty="0">
                <a:latin typeface="Arial"/>
                <a:cs typeface="Arial"/>
              </a:rPr>
              <a:t>письмо</a:t>
            </a:r>
            <a:r>
              <a:rPr sz="1100" b="1" i="1" dirty="0">
                <a:latin typeface="Arial"/>
                <a:cs typeface="Arial"/>
              </a:rPr>
              <a:t>	</a:t>
            </a:r>
            <a:r>
              <a:rPr sz="1100" b="1" i="1" spc="-10" dirty="0">
                <a:latin typeface="Arial"/>
                <a:cs typeface="Arial"/>
              </a:rPr>
              <a:t>Минпросвещения</a:t>
            </a:r>
            <a:r>
              <a:rPr sz="1100" b="1" i="1" dirty="0">
                <a:latin typeface="Arial"/>
                <a:cs typeface="Arial"/>
              </a:rPr>
              <a:t>	</a:t>
            </a:r>
            <a:r>
              <a:rPr sz="1100" b="1" i="1" spc="-10" dirty="0">
                <a:latin typeface="Arial"/>
                <a:cs typeface="Arial"/>
              </a:rPr>
              <a:t>России </a:t>
            </a:r>
            <a:r>
              <a:rPr sz="1100" b="1" i="1" dirty="0">
                <a:latin typeface="Arial"/>
                <a:cs typeface="Arial"/>
              </a:rPr>
              <a:t>от</a:t>
            </a:r>
            <a:r>
              <a:rPr sz="1100" b="1" i="1" spc="-20" dirty="0">
                <a:latin typeface="Arial"/>
                <a:cs typeface="Arial"/>
              </a:rPr>
              <a:t> </a:t>
            </a:r>
            <a:r>
              <a:rPr sz="1100" b="1" i="1" dirty="0">
                <a:latin typeface="Arial"/>
                <a:cs typeface="Arial"/>
              </a:rPr>
              <a:t>27 декабря</a:t>
            </a:r>
            <a:r>
              <a:rPr sz="1100" b="1" i="1" spc="-35" dirty="0">
                <a:latin typeface="Arial"/>
                <a:cs typeface="Arial"/>
              </a:rPr>
              <a:t> </a:t>
            </a:r>
            <a:r>
              <a:rPr sz="1100" b="1" i="1" dirty="0">
                <a:latin typeface="Arial"/>
                <a:cs typeface="Arial"/>
              </a:rPr>
              <a:t>2022 г.</a:t>
            </a:r>
            <a:r>
              <a:rPr sz="1100" b="1" i="1" spc="-15" dirty="0">
                <a:latin typeface="Arial"/>
                <a:cs typeface="Arial"/>
              </a:rPr>
              <a:t> </a:t>
            </a:r>
            <a:r>
              <a:rPr sz="1100" b="1" i="1" dirty="0">
                <a:latin typeface="Arial"/>
                <a:cs typeface="Arial"/>
              </a:rPr>
              <a:t>№</a:t>
            </a:r>
            <a:r>
              <a:rPr sz="1100" b="1" i="1" spc="-20" dirty="0">
                <a:latin typeface="Arial"/>
                <a:cs typeface="Arial"/>
              </a:rPr>
              <a:t> </a:t>
            </a:r>
            <a:r>
              <a:rPr sz="1100" b="1" i="1" spc="-10" dirty="0">
                <a:latin typeface="Arial"/>
                <a:cs typeface="Arial"/>
              </a:rPr>
              <a:t>07-</a:t>
            </a:r>
            <a:r>
              <a:rPr sz="1100" b="1" i="1" spc="-20" dirty="0">
                <a:latin typeface="Arial"/>
                <a:cs typeface="Arial"/>
              </a:rPr>
              <a:t>8747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62763" y="997458"/>
            <a:ext cx="6445250" cy="635"/>
          </a:xfrm>
          <a:custGeom>
            <a:avLst/>
            <a:gdLst/>
            <a:ahLst/>
            <a:cxnLst/>
            <a:rect l="l" t="t" r="r" b="b"/>
            <a:pathLst>
              <a:path w="6445250" h="634">
                <a:moveTo>
                  <a:pt x="0" y="0"/>
                </a:moveTo>
                <a:lnTo>
                  <a:pt x="6445122" y="380"/>
                </a:lnTo>
              </a:path>
            </a:pathLst>
          </a:custGeom>
          <a:ln w="19050">
            <a:solidFill>
              <a:srgbClr val="4480C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577581" y="220624"/>
            <a:ext cx="1020965" cy="945362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341476" y="293319"/>
            <a:ext cx="8650124" cy="465319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-10" dirty="0">
                <a:latin typeface="Arial"/>
                <a:cs typeface="Arial"/>
              </a:rPr>
              <a:t>Организация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сетевого</a:t>
            </a:r>
            <a:r>
              <a:rPr sz="1400" b="1" spc="-2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и</a:t>
            </a:r>
            <a:r>
              <a:rPr sz="1400" b="1" spc="-10" dirty="0">
                <a:latin typeface="Arial"/>
                <a:cs typeface="Arial"/>
              </a:rPr>
              <a:t> межведомственного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sz="1400" b="1" spc="-10">
                <a:latin typeface="Arial"/>
                <a:cs typeface="Arial"/>
              </a:rPr>
              <a:t>взаимодействия</a:t>
            </a:r>
            <a:r>
              <a:rPr sz="1400" b="1" spc="-25">
                <a:latin typeface="Arial"/>
                <a:cs typeface="Arial"/>
              </a:rPr>
              <a:t> </a:t>
            </a:r>
            <a:r>
              <a:rPr sz="1400" b="1" spc="-25" smtClean="0">
                <a:latin typeface="Arial"/>
                <a:cs typeface="Arial"/>
              </a:rPr>
              <a:t>для</a:t>
            </a:r>
            <a:r>
              <a:rPr lang="ru-RU" sz="1400" b="1" spc="-25" dirty="0" smtClean="0">
                <a:latin typeface="Arial"/>
                <a:cs typeface="Arial"/>
              </a:rPr>
              <a:t> </a:t>
            </a:r>
            <a:r>
              <a:rPr sz="1400" b="1" smtClean="0">
                <a:latin typeface="Arial"/>
                <a:cs typeface="Arial"/>
              </a:rPr>
              <a:t>оказания</a:t>
            </a:r>
            <a:r>
              <a:rPr sz="1400" b="1" spc="-80" smtClean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необходимой</a:t>
            </a:r>
            <a:r>
              <a:rPr sz="1400" b="1" spc="-8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помощи</a:t>
            </a:r>
            <a:r>
              <a:rPr sz="1400" b="1" spc="-5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и</a:t>
            </a:r>
            <a:r>
              <a:rPr sz="1400" b="1" spc="-6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поддержки</a:t>
            </a:r>
            <a:r>
              <a:rPr sz="1400" b="1" spc="-7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детей</a:t>
            </a:r>
            <a:r>
              <a:rPr sz="1400" b="1" spc="-60" dirty="0">
                <a:latin typeface="Arial"/>
                <a:cs typeface="Arial"/>
              </a:rPr>
              <a:t> </a:t>
            </a:r>
            <a:r>
              <a:rPr sz="1400" b="1" spc="-10">
                <a:latin typeface="Arial"/>
                <a:cs typeface="Arial"/>
              </a:rPr>
              <a:t>ветеранов </a:t>
            </a:r>
            <a:r>
              <a:rPr lang="ru-RU" sz="1400" b="1" spc="-10" dirty="0" smtClean="0">
                <a:latin typeface="Arial"/>
                <a:cs typeface="Arial"/>
              </a:rPr>
              <a:t>(участников)</a:t>
            </a:r>
            <a:r>
              <a:rPr lang="ru-RU" sz="1400" b="1" dirty="0" smtClean="0">
                <a:latin typeface="Arial"/>
                <a:cs typeface="Arial"/>
              </a:rPr>
              <a:t> </a:t>
            </a:r>
            <a:r>
              <a:rPr lang="ru-RU" sz="1400" b="1" spc="-25" dirty="0" smtClean="0">
                <a:latin typeface="Arial"/>
                <a:cs typeface="Arial"/>
              </a:rPr>
              <a:t>СВО</a:t>
            </a:r>
          </a:p>
          <a:p>
            <a:pPr marL="12700">
              <a:lnSpc>
                <a:spcPct val="100000"/>
              </a:lnSpc>
              <a:spcBef>
                <a:spcPts val="105"/>
              </a:spcBef>
            </a:pPr>
            <a:endParaRPr sz="1400" smtClean="0">
              <a:latin typeface="Arial"/>
              <a:cs typeface="Arial"/>
            </a:endParaRPr>
          </a:p>
          <a:p>
            <a:pPr marL="17780" marR="5715" algn="just">
              <a:lnSpc>
                <a:spcPct val="100000"/>
              </a:lnSpc>
              <a:spcBef>
                <a:spcPts val="720"/>
              </a:spcBef>
            </a:pPr>
            <a:r>
              <a:rPr sz="1400" b="1" i="1" smtClean="0">
                <a:solidFill>
                  <a:srgbClr val="C00000"/>
                </a:solidFill>
                <a:latin typeface="Arial"/>
                <a:cs typeface="Arial"/>
              </a:rPr>
              <a:t>При</a:t>
            </a:r>
            <a:r>
              <a:rPr sz="1400" b="1" i="1" spc="175" smtClean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i="1" smtClean="0">
                <a:solidFill>
                  <a:srgbClr val="C00000"/>
                </a:solidFill>
                <a:latin typeface="Arial"/>
                <a:cs typeface="Arial"/>
              </a:rPr>
              <a:t>подозрении</a:t>
            </a:r>
            <a:r>
              <a:rPr sz="1400" b="1" i="1" spc="145" smtClean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i="1" smtClean="0">
                <a:solidFill>
                  <a:srgbClr val="C00000"/>
                </a:solidFill>
                <a:latin typeface="Arial"/>
                <a:cs typeface="Arial"/>
              </a:rPr>
              <a:t>на</a:t>
            </a:r>
            <a:r>
              <a:rPr sz="1400" b="1" i="1" spc="170" smtClean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i="1" smtClean="0">
                <a:solidFill>
                  <a:srgbClr val="C00000"/>
                </a:solidFill>
                <a:latin typeface="Arial"/>
                <a:cs typeface="Arial"/>
              </a:rPr>
              <a:t>психические</a:t>
            </a:r>
            <a:r>
              <a:rPr sz="1400" b="1" i="1" spc="160" smtClean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i="1" smtClean="0">
                <a:solidFill>
                  <a:srgbClr val="C00000"/>
                </a:solidFill>
                <a:latin typeface="Arial"/>
                <a:cs typeface="Arial"/>
              </a:rPr>
              <a:t>расстройства</a:t>
            </a:r>
            <a:r>
              <a:rPr sz="1400" i="1" smtClean="0">
                <a:latin typeface="Arial"/>
                <a:cs typeface="Arial"/>
              </a:rPr>
              <a:t>,</a:t>
            </a:r>
            <a:r>
              <a:rPr sz="1400" i="1" spc="170" smtClean="0">
                <a:latin typeface="Arial"/>
                <a:cs typeface="Arial"/>
              </a:rPr>
              <a:t> </a:t>
            </a:r>
            <a:r>
              <a:rPr sz="1400" i="1" smtClean="0">
                <a:latin typeface="Arial"/>
                <a:cs typeface="Arial"/>
              </a:rPr>
              <a:t>связанные</a:t>
            </a:r>
            <a:r>
              <a:rPr sz="1400" i="1" spc="155" smtClean="0">
                <a:latin typeface="Arial"/>
                <a:cs typeface="Arial"/>
              </a:rPr>
              <a:t> </a:t>
            </a:r>
            <a:r>
              <a:rPr sz="1400" i="1" smtClean="0">
                <a:latin typeface="Arial"/>
                <a:cs typeface="Arial"/>
              </a:rPr>
              <a:t>с</a:t>
            </a:r>
            <a:r>
              <a:rPr sz="1400" i="1" spc="180" smtClean="0">
                <a:latin typeface="Arial"/>
                <a:cs typeface="Arial"/>
              </a:rPr>
              <a:t> </a:t>
            </a:r>
            <a:r>
              <a:rPr sz="1400" i="1" smtClean="0">
                <a:latin typeface="Arial"/>
                <a:cs typeface="Arial"/>
              </a:rPr>
              <a:t>воздействием</a:t>
            </a:r>
            <a:r>
              <a:rPr sz="1400" i="1" spc="160" smtClean="0">
                <a:latin typeface="Arial"/>
                <a:cs typeface="Arial"/>
              </a:rPr>
              <a:t> </a:t>
            </a:r>
            <a:r>
              <a:rPr sz="1400" i="1" spc="-10" smtClean="0">
                <a:latin typeface="Arial"/>
                <a:cs typeface="Arial"/>
              </a:rPr>
              <a:t>травматического </a:t>
            </a:r>
            <a:r>
              <a:rPr sz="1400" i="1" smtClean="0">
                <a:latin typeface="Arial"/>
                <a:cs typeface="Arial"/>
              </a:rPr>
              <a:t>события</a:t>
            </a:r>
            <a:r>
              <a:rPr sz="1400" i="1" spc="385" smtClean="0">
                <a:latin typeface="Arial"/>
                <a:cs typeface="Arial"/>
              </a:rPr>
              <a:t>   </a:t>
            </a:r>
            <a:r>
              <a:rPr sz="1400" i="1" smtClean="0">
                <a:latin typeface="Arial"/>
                <a:cs typeface="Arial"/>
              </a:rPr>
              <a:t>(посттравматическое</a:t>
            </a:r>
            <a:r>
              <a:rPr sz="1400" i="1" spc="385" smtClean="0">
                <a:latin typeface="Arial"/>
                <a:cs typeface="Arial"/>
              </a:rPr>
              <a:t>   </a:t>
            </a:r>
            <a:r>
              <a:rPr sz="1400" i="1" smtClean="0">
                <a:latin typeface="Arial"/>
                <a:cs typeface="Arial"/>
              </a:rPr>
              <a:t>стрессовое</a:t>
            </a:r>
            <a:r>
              <a:rPr sz="1400" i="1" spc="385" smtClean="0">
                <a:latin typeface="Arial"/>
                <a:cs typeface="Arial"/>
              </a:rPr>
              <a:t>   </a:t>
            </a:r>
            <a:r>
              <a:rPr sz="1400" i="1" smtClean="0">
                <a:latin typeface="Arial"/>
                <a:cs typeface="Arial"/>
              </a:rPr>
              <a:t>расстройство,</a:t>
            </a:r>
            <a:r>
              <a:rPr sz="1400" i="1" spc="385" smtClean="0">
                <a:latin typeface="Arial"/>
                <a:cs typeface="Arial"/>
              </a:rPr>
              <a:t>   </a:t>
            </a:r>
            <a:r>
              <a:rPr sz="1400" i="1" smtClean="0">
                <a:latin typeface="Arial"/>
                <a:cs typeface="Arial"/>
              </a:rPr>
              <a:t>депрессия),</a:t>
            </a:r>
            <a:r>
              <a:rPr sz="1400" i="1" spc="390" smtClean="0">
                <a:latin typeface="Arial"/>
                <a:cs typeface="Arial"/>
              </a:rPr>
              <a:t>   </a:t>
            </a:r>
            <a:r>
              <a:rPr sz="1400" i="1" spc="-10" smtClean="0">
                <a:latin typeface="Arial"/>
                <a:cs typeface="Arial"/>
              </a:rPr>
              <a:t>требуется </a:t>
            </a:r>
            <a:r>
              <a:rPr sz="1400" i="1" smtClean="0">
                <a:latin typeface="Arial"/>
                <a:cs typeface="Arial"/>
              </a:rPr>
              <a:t>незамедлительная</a:t>
            </a:r>
            <a:r>
              <a:rPr sz="1400" i="1" spc="465" smtClean="0">
                <a:latin typeface="Arial"/>
                <a:cs typeface="Arial"/>
              </a:rPr>
              <a:t>   </a:t>
            </a:r>
            <a:r>
              <a:rPr sz="1400" i="1" smtClean="0">
                <a:latin typeface="Arial"/>
                <a:cs typeface="Arial"/>
              </a:rPr>
              <a:t>организация</a:t>
            </a:r>
            <a:r>
              <a:rPr sz="1400" i="1" spc="470" smtClean="0">
                <a:latin typeface="Arial"/>
                <a:cs typeface="Arial"/>
              </a:rPr>
              <a:t>   </a:t>
            </a:r>
            <a:r>
              <a:rPr sz="1400" i="1" smtClean="0">
                <a:latin typeface="Arial"/>
                <a:cs typeface="Arial"/>
              </a:rPr>
              <a:t>консультации</a:t>
            </a:r>
            <a:r>
              <a:rPr sz="1400" i="1" spc="475" smtClean="0">
                <a:latin typeface="Arial"/>
                <a:cs typeface="Arial"/>
              </a:rPr>
              <a:t>   </a:t>
            </a:r>
            <a:r>
              <a:rPr sz="1400" i="1" spc="-10" smtClean="0">
                <a:latin typeface="Arial"/>
                <a:cs typeface="Arial"/>
              </a:rPr>
              <a:t>обучающегося</a:t>
            </a:r>
            <a:r>
              <a:rPr sz="1400" i="1" spc="-35" smtClean="0">
                <a:latin typeface="Arial"/>
                <a:cs typeface="Arial"/>
              </a:rPr>
              <a:t> </a:t>
            </a:r>
            <a:r>
              <a:rPr sz="1400" i="1" smtClean="0">
                <a:latin typeface="Arial"/>
                <a:cs typeface="Arial"/>
              </a:rPr>
              <a:t>и</a:t>
            </a:r>
            <a:r>
              <a:rPr sz="1400" i="1" spc="-30" smtClean="0">
                <a:latin typeface="Arial"/>
                <a:cs typeface="Arial"/>
              </a:rPr>
              <a:t> </a:t>
            </a:r>
            <a:r>
              <a:rPr sz="1400" i="1" smtClean="0">
                <a:latin typeface="Arial"/>
                <a:cs typeface="Arial"/>
              </a:rPr>
              <a:t>его</a:t>
            </a:r>
            <a:r>
              <a:rPr sz="1400" i="1" spc="-25" smtClean="0">
                <a:latin typeface="Arial"/>
                <a:cs typeface="Arial"/>
              </a:rPr>
              <a:t> </a:t>
            </a:r>
            <a:r>
              <a:rPr sz="1400" i="1" spc="-10" smtClean="0">
                <a:latin typeface="Arial"/>
                <a:cs typeface="Arial"/>
              </a:rPr>
              <a:t>родителей</a:t>
            </a:r>
            <a:r>
              <a:rPr sz="1400" i="1" spc="-40" smtClean="0">
                <a:latin typeface="Arial"/>
                <a:cs typeface="Arial"/>
              </a:rPr>
              <a:t> </a:t>
            </a:r>
            <a:r>
              <a:rPr sz="1400" i="1" spc="-10" smtClean="0">
                <a:latin typeface="Arial"/>
                <a:cs typeface="Arial"/>
              </a:rPr>
              <a:t>(законных представителей)</a:t>
            </a:r>
            <a:r>
              <a:rPr sz="1400" i="1" spc="-30" smtClean="0">
                <a:latin typeface="Arial"/>
                <a:cs typeface="Arial"/>
              </a:rPr>
              <a:t> </a:t>
            </a:r>
            <a:r>
              <a:rPr sz="1400" i="1" u="sng" smtClean="0">
                <a:latin typeface="Arial"/>
                <a:cs typeface="Arial"/>
              </a:rPr>
              <a:t>у</a:t>
            </a:r>
            <a:r>
              <a:rPr sz="1400" i="1" u="sng" spc="-5" smtClean="0">
                <a:latin typeface="Arial"/>
                <a:cs typeface="Arial"/>
              </a:rPr>
              <a:t> </a:t>
            </a:r>
            <a:r>
              <a:rPr sz="1400" i="1" u="sng" smtClean="0">
                <a:latin typeface="Arial"/>
                <a:cs typeface="Arial"/>
              </a:rPr>
              <a:t>профильных</a:t>
            </a:r>
            <a:r>
              <a:rPr sz="1400" i="1" u="sng" spc="-15" smtClean="0">
                <a:latin typeface="Arial"/>
                <a:cs typeface="Arial"/>
              </a:rPr>
              <a:t> </a:t>
            </a:r>
            <a:r>
              <a:rPr sz="1400" i="1" u="sng" spc="-10" smtClean="0">
                <a:latin typeface="Arial"/>
                <a:cs typeface="Arial"/>
              </a:rPr>
              <a:t>специалистов</a:t>
            </a:r>
            <a:r>
              <a:rPr sz="1400" i="1" u="sng" spc="-25" smtClean="0">
                <a:latin typeface="Arial"/>
                <a:cs typeface="Arial"/>
              </a:rPr>
              <a:t> </a:t>
            </a:r>
            <a:r>
              <a:rPr sz="1400" i="1" u="sng" spc="-10" smtClean="0">
                <a:latin typeface="Arial"/>
                <a:cs typeface="Arial"/>
              </a:rPr>
              <a:t>организаций</a:t>
            </a:r>
            <a:r>
              <a:rPr sz="1400" i="1" u="sng" spc="-30" smtClean="0">
                <a:latin typeface="Arial"/>
                <a:cs typeface="Arial"/>
              </a:rPr>
              <a:t> </a:t>
            </a:r>
            <a:r>
              <a:rPr sz="1400" i="1" u="sng" smtClean="0">
                <a:latin typeface="Arial"/>
                <a:cs typeface="Arial"/>
              </a:rPr>
              <a:t>системы</a:t>
            </a:r>
            <a:r>
              <a:rPr sz="1400" i="1" u="sng" spc="-20" smtClean="0">
                <a:latin typeface="Arial"/>
                <a:cs typeface="Arial"/>
              </a:rPr>
              <a:t> </a:t>
            </a:r>
            <a:r>
              <a:rPr sz="1400" i="1" u="sng" spc="-10" smtClean="0">
                <a:latin typeface="Arial"/>
                <a:cs typeface="Arial"/>
              </a:rPr>
              <a:t>здравоохранения</a:t>
            </a:r>
            <a:r>
              <a:rPr sz="1400" i="1" spc="-10" smtClean="0">
                <a:latin typeface="Arial"/>
                <a:cs typeface="Arial"/>
              </a:rPr>
              <a:t>.</a:t>
            </a:r>
            <a:endParaRPr sz="1400" smtClean="0">
              <a:latin typeface="Arial"/>
              <a:cs typeface="Arial"/>
            </a:endParaRPr>
          </a:p>
          <a:p>
            <a:pPr marL="17780" marR="5080" algn="just">
              <a:lnSpc>
                <a:spcPct val="100000"/>
              </a:lnSpc>
            </a:pPr>
            <a:endParaRPr lang="ru-RU" sz="1400" b="1" i="1" dirty="0" smtClean="0">
              <a:solidFill>
                <a:srgbClr val="C00000"/>
              </a:solidFill>
              <a:latin typeface="Arial"/>
              <a:cs typeface="Arial"/>
            </a:endParaRPr>
          </a:p>
          <a:p>
            <a:pPr marL="17780" marR="5080" algn="just">
              <a:lnSpc>
                <a:spcPct val="100000"/>
              </a:lnSpc>
            </a:pPr>
            <a:r>
              <a:rPr sz="1400" b="1" i="1" smtClean="0">
                <a:solidFill>
                  <a:srgbClr val="C00000"/>
                </a:solidFill>
                <a:latin typeface="Arial"/>
                <a:cs typeface="Arial"/>
              </a:rPr>
              <a:t>В</a:t>
            </a:r>
            <a:r>
              <a:rPr sz="1400" b="1" i="1" spc="130" smtClean="0">
                <a:solidFill>
                  <a:srgbClr val="C00000"/>
                </a:solidFill>
                <a:latin typeface="Arial"/>
                <a:cs typeface="Arial"/>
              </a:rPr>
              <a:t>  </a:t>
            </a:r>
            <a:r>
              <a:rPr sz="1400" b="1" i="1" dirty="0">
                <a:solidFill>
                  <a:srgbClr val="C00000"/>
                </a:solidFill>
                <a:latin typeface="Arial"/>
                <a:cs typeface="Arial"/>
              </a:rPr>
              <a:t>случае</a:t>
            </a:r>
            <a:r>
              <a:rPr sz="1400" b="1" i="1" spc="125" dirty="0">
                <a:solidFill>
                  <a:srgbClr val="C00000"/>
                </a:solidFill>
                <a:latin typeface="Arial"/>
                <a:cs typeface="Arial"/>
              </a:rPr>
              <a:t>  </a:t>
            </a:r>
            <a:r>
              <a:rPr sz="1400" b="1" i="1" dirty="0">
                <a:solidFill>
                  <a:srgbClr val="C00000"/>
                </a:solidFill>
                <a:latin typeface="Arial"/>
                <a:cs typeface="Arial"/>
              </a:rPr>
              <a:t>выраженных</a:t>
            </a:r>
            <a:r>
              <a:rPr sz="1400" b="1" i="1" spc="130" dirty="0">
                <a:solidFill>
                  <a:srgbClr val="C00000"/>
                </a:solidFill>
                <a:latin typeface="Arial"/>
                <a:cs typeface="Arial"/>
              </a:rPr>
              <a:t>  </a:t>
            </a:r>
            <a:r>
              <a:rPr sz="1400" b="1" i="1" dirty="0">
                <a:solidFill>
                  <a:srgbClr val="C00000"/>
                </a:solidFill>
                <a:latin typeface="Arial"/>
                <a:cs typeface="Arial"/>
              </a:rPr>
              <a:t>признаков</a:t>
            </a:r>
            <a:r>
              <a:rPr sz="1400" b="1" i="1" spc="135" dirty="0">
                <a:solidFill>
                  <a:srgbClr val="C00000"/>
                </a:solidFill>
                <a:latin typeface="Arial"/>
                <a:cs typeface="Arial"/>
              </a:rPr>
              <a:t>  </a:t>
            </a:r>
            <a:r>
              <a:rPr sz="1400" b="1" i="1" dirty="0">
                <a:solidFill>
                  <a:srgbClr val="C00000"/>
                </a:solidFill>
                <a:latin typeface="Arial"/>
                <a:cs typeface="Arial"/>
              </a:rPr>
              <a:t>развивающегося</a:t>
            </a:r>
            <a:r>
              <a:rPr sz="1400" b="1" i="1" spc="135" dirty="0">
                <a:solidFill>
                  <a:srgbClr val="C00000"/>
                </a:solidFill>
                <a:latin typeface="Arial"/>
                <a:cs typeface="Arial"/>
              </a:rPr>
              <a:t>  </a:t>
            </a:r>
            <a:r>
              <a:rPr sz="1400" b="1" i="1" dirty="0">
                <a:solidFill>
                  <a:srgbClr val="C00000"/>
                </a:solidFill>
                <a:latin typeface="Arial"/>
                <a:cs typeface="Arial"/>
              </a:rPr>
              <a:t>депрессивного</a:t>
            </a:r>
            <a:r>
              <a:rPr sz="1400" b="1" i="1" spc="135" dirty="0">
                <a:solidFill>
                  <a:srgbClr val="C00000"/>
                </a:solidFill>
                <a:latin typeface="Arial"/>
                <a:cs typeface="Arial"/>
              </a:rPr>
              <a:t>  </a:t>
            </a:r>
            <a:r>
              <a:rPr sz="1400" b="1" i="1" dirty="0">
                <a:solidFill>
                  <a:srgbClr val="C00000"/>
                </a:solidFill>
                <a:latin typeface="Arial"/>
                <a:cs typeface="Arial"/>
              </a:rPr>
              <a:t>состояния</a:t>
            </a:r>
            <a:r>
              <a:rPr sz="1400" dirty="0">
                <a:latin typeface="Microsoft Sans Serif"/>
                <a:cs typeface="Microsoft Sans Serif"/>
              </a:rPr>
              <a:t>,</a:t>
            </a:r>
            <a:r>
              <a:rPr sz="1400" spc="150" dirty="0">
                <a:latin typeface="Microsoft Sans Serif"/>
                <a:cs typeface="Microsoft Sans Serif"/>
              </a:rPr>
              <a:t>  </a:t>
            </a:r>
            <a:r>
              <a:rPr sz="1400" i="1" spc="-10" dirty="0">
                <a:latin typeface="Arial"/>
                <a:cs typeface="Arial"/>
              </a:rPr>
              <a:t>педагог- </a:t>
            </a:r>
            <a:r>
              <a:rPr sz="1400" i="1" dirty="0">
                <a:latin typeface="Arial"/>
                <a:cs typeface="Arial"/>
              </a:rPr>
              <a:t>психолог</a:t>
            </a:r>
            <a:r>
              <a:rPr sz="1400" i="1" spc="490" dirty="0">
                <a:latin typeface="Arial"/>
                <a:cs typeface="Arial"/>
              </a:rPr>
              <a:t> </a:t>
            </a:r>
            <a:r>
              <a:rPr sz="1400" i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рекомендует</a:t>
            </a:r>
            <a:r>
              <a:rPr sz="1400" i="1" spc="475" dirty="0">
                <a:latin typeface="Arial"/>
                <a:cs typeface="Arial"/>
              </a:rPr>
              <a:t> </a:t>
            </a:r>
            <a:r>
              <a:rPr sz="1400" i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родителю</a:t>
            </a:r>
            <a:r>
              <a:rPr sz="1400" i="1" u="sng" spc="49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400" i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(законному</a:t>
            </a:r>
            <a:r>
              <a:rPr sz="1400" i="1" u="sng" spc="49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400" i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представителю)</a:t>
            </a:r>
            <a:r>
              <a:rPr sz="1400" i="1" u="sng" spc="49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400" i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обучающегося</a:t>
            </a:r>
            <a:r>
              <a:rPr sz="1400" i="1" u="sng" spc="47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400" i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обратиться</a:t>
            </a:r>
            <a:r>
              <a:rPr sz="1400" i="1" u="sng" spc="484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400" i="1" u="sng" spc="-2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за</a:t>
            </a:r>
            <a:r>
              <a:rPr sz="1400" i="1" spc="-25" dirty="0">
                <a:latin typeface="Arial"/>
                <a:cs typeface="Arial"/>
              </a:rPr>
              <a:t> </a:t>
            </a:r>
            <a:r>
              <a:rPr sz="1400" i="1" u="sng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консультацией</a:t>
            </a:r>
            <a:r>
              <a:rPr sz="1400" i="1" u="sng" spc="-1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400" i="1" u="sng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к</a:t>
            </a:r>
            <a:r>
              <a:rPr sz="1400" i="1" u="sng" spc="5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400" i="1" u="sng" spc="-25" smtClean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врачу-</a:t>
            </a:r>
            <a:r>
              <a:rPr sz="1400" i="1" u="sng" spc="-10" smtClean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психиатру</a:t>
            </a:r>
            <a:r>
              <a:rPr lang="ru-RU" sz="1400" i="1" u="sng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lang="ru-RU" sz="1400" i="1" u="sng" spc="-10" dirty="0" smtClean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или психотерапевту</a:t>
            </a:r>
            <a:r>
              <a:rPr sz="1400" i="1" u="sng" spc="-10" smtClean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.</a:t>
            </a:r>
            <a:endParaRPr sz="1400">
              <a:latin typeface="Arial"/>
              <a:cs typeface="Arial"/>
            </a:endParaRPr>
          </a:p>
          <a:p>
            <a:pPr marL="17780" algn="just">
              <a:lnSpc>
                <a:spcPct val="100000"/>
              </a:lnSpc>
            </a:pPr>
            <a:r>
              <a:rPr sz="1400" i="1" dirty="0">
                <a:latin typeface="Arial"/>
                <a:cs typeface="Arial"/>
              </a:rPr>
              <a:t>В</a:t>
            </a:r>
            <a:r>
              <a:rPr sz="1400" i="1" spc="260" dirty="0">
                <a:latin typeface="Arial"/>
                <a:cs typeface="Arial"/>
              </a:rPr>
              <a:t> </a:t>
            </a:r>
            <a:r>
              <a:rPr sz="1400" i="1" dirty="0">
                <a:latin typeface="Arial"/>
                <a:cs typeface="Arial"/>
              </a:rPr>
              <a:t>случае,</a:t>
            </a:r>
            <a:r>
              <a:rPr sz="1400" i="1" spc="260" dirty="0">
                <a:latin typeface="Arial"/>
                <a:cs typeface="Arial"/>
              </a:rPr>
              <a:t> </a:t>
            </a:r>
            <a:r>
              <a:rPr sz="1400" i="1">
                <a:latin typeface="Arial"/>
                <a:cs typeface="Arial"/>
              </a:rPr>
              <a:t>если</a:t>
            </a:r>
            <a:r>
              <a:rPr sz="1400" i="1" spc="250">
                <a:latin typeface="Arial"/>
                <a:cs typeface="Arial"/>
              </a:rPr>
              <a:t> </a:t>
            </a:r>
            <a:r>
              <a:rPr sz="1400" i="1" spc="-30" smtClean="0">
                <a:latin typeface="Arial"/>
                <a:cs typeface="Arial"/>
              </a:rPr>
              <a:t>врач-</a:t>
            </a:r>
            <a:r>
              <a:rPr sz="1400" i="1" smtClean="0">
                <a:latin typeface="Arial"/>
                <a:cs typeface="Arial"/>
              </a:rPr>
              <a:t>психиатр</a:t>
            </a:r>
            <a:r>
              <a:rPr lang="ru-RU" sz="1400" i="1" dirty="0" smtClean="0">
                <a:latin typeface="Arial"/>
                <a:cs typeface="Arial"/>
              </a:rPr>
              <a:t> или психотерапевт</a:t>
            </a:r>
            <a:r>
              <a:rPr sz="1400" i="1" spc="254" smtClean="0">
                <a:latin typeface="Arial"/>
                <a:cs typeface="Arial"/>
              </a:rPr>
              <a:t> </a:t>
            </a:r>
            <a:r>
              <a:rPr sz="1400" b="1" i="1" smtClean="0">
                <a:latin typeface="Arial"/>
                <a:cs typeface="Arial"/>
              </a:rPr>
              <a:t>не</a:t>
            </a:r>
            <a:r>
              <a:rPr sz="1400" b="1" i="1" spc="240" smtClean="0">
                <a:latin typeface="Arial"/>
                <a:cs typeface="Arial"/>
              </a:rPr>
              <a:t> </a:t>
            </a:r>
            <a:r>
              <a:rPr sz="1400" b="1" i="1" dirty="0">
                <a:latin typeface="Arial"/>
                <a:cs typeface="Arial"/>
              </a:rPr>
              <a:t>выявил</a:t>
            </a:r>
            <a:r>
              <a:rPr sz="1400" b="1" i="1" spc="254" dirty="0">
                <a:latin typeface="Arial"/>
                <a:cs typeface="Arial"/>
              </a:rPr>
              <a:t> </a:t>
            </a:r>
            <a:r>
              <a:rPr sz="1400" i="1" dirty="0">
                <a:latin typeface="Arial"/>
                <a:cs typeface="Arial"/>
              </a:rPr>
              <a:t>нарушений</a:t>
            </a:r>
            <a:r>
              <a:rPr sz="1400" i="1" spc="254" dirty="0">
                <a:latin typeface="Arial"/>
                <a:cs typeface="Arial"/>
              </a:rPr>
              <a:t> </a:t>
            </a:r>
            <a:r>
              <a:rPr sz="1400" i="1" dirty="0">
                <a:latin typeface="Arial"/>
                <a:cs typeface="Arial"/>
              </a:rPr>
              <a:t>психической</a:t>
            </a:r>
            <a:r>
              <a:rPr sz="1400" i="1" spc="254" dirty="0">
                <a:latin typeface="Arial"/>
                <a:cs typeface="Arial"/>
              </a:rPr>
              <a:t> </a:t>
            </a:r>
            <a:r>
              <a:rPr sz="1400" i="1" dirty="0">
                <a:latin typeface="Arial"/>
                <a:cs typeface="Arial"/>
              </a:rPr>
              <a:t>деятельности</a:t>
            </a:r>
            <a:r>
              <a:rPr sz="1400" i="1">
                <a:latin typeface="Arial"/>
                <a:cs typeface="Arial"/>
              </a:rPr>
              <a:t>,</a:t>
            </a:r>
            <a:r>
              <a:rPr sz="1400" i="1" spc="265">
                <a:latin typeface="Arial"/>
                <a:cs typeface="Arial"/>
              </a:rPr>
              <a:t> </a:t>
            </a:r>
            <a:r>
              <a:rPr sz="1400" i="1" spc="-10" smtClean="0">
                <a:latin typeface="Arial"/>
                <a:cs typeface="Arial"/>
              </a:rPr>
              <a:t>обучающийся</a:t>
            </a:r>
            <a:r>
              <a:rPr lang="ru-RU" sz="1400" i="1" spc="-10" dirty="0" smtClean="0">
                <a:latin typeface="Arial"/>
                <a:cs typeface="Arial"/>
              </a:rPr>
              <a:t> </a:t>
            </a:r>
            <a:r>
              <a:rPr sz="1400" b="1" i="1" spc="-10" smtClean="0">
                <a:latin typeface="Arial"/>
                <a:cs typeface="Arial"/>
              </a:rPr>
              <a:t>исключается</a:t>
            </a:r>
            <a:r>
              <a:rPr sz="1400" b="1" i="1" spc="-45" smtClean="0">
                <a:latin typeface="Arial"/>
                <a:cs typeface="Arial"/>
              </a:rPr>
              <a:t> </a:t>
            </a:r>
            <a:r>
              <a:rPr sz="1400" b="1" i="1" dirty="0">
                <a:latin typeface="Arial"/>
                <a:cs typeface="Arial"/>
              </a:rPr>
              <a:t>из</a:t>
            </a:r>
            <a:r>
              <a:rPr sz="1400" b="1" i="1" spc="-20" dirty="0">
                <a:latin typeface="Arial"/>
                <a:cs typeface="Arial"/>
              </a:rPr>
              <a:t> </a:t>
            </a:r>
            <a:r>
              <a:rPr sz="1400" b="1" i="1" spc="-10" dirty="0">
                <a:latin typeface="Arial"/>
                <a:cs typeface="Arial"/>
              </a:rPr>
              <a:t>группы</a:t>
            </a:r>
            <a:r>
              <a:rPr sz="1400" b="1" i="1" spc="-20" dirty="0">
                <a:latin typeface="Arial"/>
                <a:cs typeface="Arial"/>
              </a:rPr>
              <a:t> </a:t>
            </a:r>
            <a:r>
              <a:rPr sz="1400" b="1" i="1" spc="-10" dirty="0">
                <a:latin typeface="Arial"/>
                <a:cs typeface="Arial"/>
              </a:rPr>
              <a:t>ПППВ.</a:t>
            </a:r>
            <a:endParaRPr sz="1400">
              <a:latin typeface="Arial"/>
              <a:cs typeface="Arial"/>
            </a:endParaRPr>
          </a:p>
          <a:p>
            <a:pPr marL="17780" marR="6350" algn="just">
              <a:lnSpc>
                <a:spcPct val="100000"/>
              </a:lnSpc>
              <a:spcBef>
                <a:spcPts val="5"/>
              </a:spcBef>
            </a:pPr>
            <a:r>
              <a:rPr sz="1400" b="1" i="1" dirty="0">
                <a:latin typeface="Arial"/>
                <a:cs typeface="Arial"/>
              </a:rPr>
              <a:t>При</a:t>
            </a:r>
            <a:r>
              <a:rPr sz="1400" b="1" i="1" spc="335" dirty="0">
                <a:latin typeface="Arial"/>
                <a:cs typeface="Arial"/>
              </a:rPr>
              <a:t>  </a:t>
            </a:r>
            <a:r>
              <a:rPr sz="1400" b="1" i="1" dirty="0">
                <a:latin typeface="Arial"/>
                <a:cs typeface="Arial"/>
              </a:rPr>
              <a:t>отсутствии</a:t>
            </a:r>
            <a:r>
              <a:rPr sz="1400" b="1" i="1" spc="340" dirty="0">
                <a:latin typeface="Arial"/>
                <a:cs typeface="Arial"/>
              </a:rPr>
              <a:t>  </a:t>
            </a:r>
            <a:r>
              <a:rPr sz="1400" b="1" i="1" dirty="0">
                <a:latin typeface="Arial"/>
                <a:cs typeface="Arial"/>
              </a:rPr>
              <a:t>положительной</a:t>
            </a:r>
            <a:r>
              <a:rPr sz="1400" b="1" i="1" spc="340" dirty="0">
                <a:latin typeface="Arial"/>
                <a:cs typeface="Arial"/>
              </a:rPr>
              <a:t>  </a:t>
            </a:r>
            <a:r>
              <a:rPr sz="1400" b="1" i="1" dirty="0">
                <a:latin typeface="Arial"/>
                <a:cs typeface="Arial"/>
              </a:rPr>
              <a:t>динамики</a:t>
            </a:r>
            <a:r>
              <a:rPr sz="1400" b="1" i="1" spc="335" dirty="0">
                <a:latin typeface="Arial"/>
                <a:cs typeface="Arial"/>
              </a:rPr>
              <a:t>  </a:t>
            </a:r>
            <a:r>
              <a:rPr sz="1400" i="1" dirty="0">
                <a:latin typeface="Arial"/>
                <a:cs typeface="Arial"/>
              </a:rPr>
              <a:t>или</a:t>
            </a:r>
            <a:r>
              <a:rPr sz="1400" i="1" spc="340" dirty="0">
                <a:latin typeface="Arial"/>
                <a:cs typeface="Arial"/>
              </a:rPr>
              <a:t>  </a:t>
            </a:r>
            <a:r>
              <a:rPr sz="1400" b="1" i="1" dirty="0">
                <a:latin typeface="Arial"/>
                <a:cs typeface="Arial"/>
              </a:rPr>
              <a:t>при</a:t>
            </a:r>
            <a:r>
              <a:rPr sz="1400" b="1" i="1" spc="330" dirty="0">
                <a:latin typeface="Arial"/>
                <a:cs typeface="Arial"/>
              </a:rPr>
              <a:t>  </a:t>
            </a:r>
            <a:r>
              <a:rPr sz="1400" b="1" i="1" dirty="0">
                <a:latin typeface="Arial"/>
                <a:cs typeface="Arial"/>
              </a:rPr>
              <a:t>отрицательной</a:t>
            </a:r>
            <a:r>
              <a:rPr sz="1400" b="1" i="1" spc="340" dirty="0">
                <a:latin typeface="Arial"/>
                <a:cs typeface="Arial"/>
              </a:rPr>
              <a:t>  </a:t>
            </a:r>
            <a:r>
              <a:rPr sz="1400" b="1" i="1" dirty="0">
                <a:latin typeface="Arial"/>
                <a:cs typeface="Arial"/>
              </a:rPr>
              <a:t>динамике</a:t>
            </a:r>
            <a:r>
              <a:rPr sz="1400" b="1" i="1" spc="340" dirty="0">
                <a:latin typeface="Arial"/>
                <a:cs typeface="Arial"/>
              </a:rPr>
              <a:t>  </a:t>
            </a:r>
            <a:r>
              <a:rPr sz="1400" i="1" spc="-50" dirty="0">
                <a:latin typeface="Arial"/>
                <a:cs typeface="Arial"/>
              </a:rPr>
              <a:t>в </a:t>
            </a:r>
            <a:r>
              <a:rPr sz="1400" i="1" dirty="0">
                <a:latin typeface="Arial"/>
                <a:cs typeface="Arial"/>
              </a:rPr>
              <a:t>мониторинге</a:t>
            </a:r>
            <a:r>
              <a:rPr sz="1400" i="1" spc="250" dirty="0">
                <a:latin typeface="Arial"/>
                <a:cs typeface="Arial"/>
              </a:rPr>
              <a:t>  </a:t>
            </a:r>
            <a:r>
              <a:rPr sz="1400" i="1" dirty="0">
                <a:latin typeface="Arial"/>
                <a:cs typeface="Arial"/>
              </a:rPr>
              <a:t>у</a:t>
            </a:r>
            <a:r>
              <a:rPr sz="1400" i="1" spc="260" dirty="0">
                <a:latin typeface="Arial"/>
                <a:cs typeface="Arial"/>
              </a:rPr>
              <a:t>  </a:t>
            </a:r>
            <a:r>
              <a:rPr sz="1400" i="1" dirty="0">
                <a:latin typeface="Arial"/>
                <a:cs typeface="Arial"/>
              </a:rPr>
              <a:t>обучающегося</a:t>
            </a:r>
            <a:r>
              <a:rPr sz="1400" i="1" spc="250" dirty="0">
                <a:latin typeface="Arial"/>
                <a:cs typeface="Arial"/>
              </a:rPr>
              <a:t>  </a:t>
            </a:r>
            <a:r>
              <a:rPr sz="1400" i="1" dirty="0">
                <a:latin typeface="Arial"/>
                <a:cs typeface="Arial"/>
              </a:rPr>
              <a:t>за</a:t>
            </a:r>
            <a:r>
              <a:rPr sz="1400" i="1" spc="250" dirty="0">
                <a:latin typeface="Arial"/>
                <a:cs typeface="Arial"/>
              </a:rPr>
              <a:t>  </a:t>
            </a:r>
            <a:r>
              <a:rPr sz="1400" i="1" dirty="0">
                <a:latin typeface="Arial"/>
                <a:cs typeface="Arial"/>
              </a:rPr>
              <a:t>следующий</a:t>
            </a:r>
            <a:r>
              <a:rPr sz="1400" i="1" spc="254" dirty="0">
                <a:latin typeface="Arial"/>
                <a:cs typeface="Arial"/>
              </a:rPr>
              <a:t>  </a:t>
            </a:r>
            <a:r>
              <a:rPr sz="1400" i="1" dirty="0">
                <a:latin typeface="Arial"/>
                <a:cs typeface="Arial"/>
              </a:rPr>
              <a:t>учебный</a:t>
            </a:r>
            <a:r>
              <a:rPr sz="1400" i="1" spc="254" dirty="0">
                <a:latin typeface="Arial"/>
                <a:cs typeface="Arial"/>
              </a:rPr>
              <a:t>  </a:t>
            </a:r>
            <a:r>
              <a:rPr sz="1400" i="1" dirty="0">
                <a:latin typeface="Arial"/>
                <a:cs typeface="Arial"/>
              </a:rPr>
              <a:t>триместр</a:t>
            </a:r>
            <a:r>
              <a:rPr sz="1400" i="1" spc="254" dirty="0">
                <a:latin typeface="Arial"/>
                <a:cs typeface="Arial"/>
              </a:rPr>
              <a:t>  </a:t>
            </a:r>
            <a:r>
              <a:rPr sz="1400" i="1" dirty="0">
                <a:latin typeface="Arial"/>
                <a:cs typeface="Arial"/>
              </a:rPr>
              <a:t>(четверть,</a:t>
            </a:r>
            <a:r>
              <a:rPr sz="1400" i="1" spc="265" dirty="0">
                <a:latin typeface="Arial"/>
                <a:cs typeface="Arial"/>
              </a:rPr>
              <a:t>  </a:t>
            </a:r>
            <a:r>
              <a:rPr sz="1400" i="1" spc="-10" dirty="0">
                <a:latin typeface="Arial"/>
                <a:cs typeface="Arial"/>
              </a:rPr>
              <a:t>полугодие) </a:t>
            </a:r>
            <a:r>
              <a:rPr sz="1400" i="1" dirty="0">
                <a:latin typeface="Arial"/>
                <a:cs typeface="Arial"/>
              </a:rPr>
              <a:t>рекомендуется</a:t>
            </a:r>
            <a:r>
              <a:rPr sz="1400" i="1" spc="495" dirty="0">
                <a:latin typeface="Arial"/>
                <a:cs typeface="Arial"/>
              </a:rPr>
              <a:t>  </a:t>
            </a:r>
            <a:r>
              <a:rPr sz="1400" i="1" spc="-10" dirty="0">
                <a:latin typeface="Arial"/>
                <a:cs typeface="Arial"/>
              </a:rPr>
              <a:t>педагогу-</a:t>
            </a:r>
            <a:r>
              <a:rPr sz="1400" i="1" dirty="0">
                <a:latin typeface="Arial"/>
                <a:cs typeface="Arial"/>
              </a:rPr>
              <a:t>психологу</a:t>
            </a:r>
            <a:r>
              <a:rPr sz="1400" i="1" spc="215" dirty="0">
                <a:latin typeface="Arial"/>
                <a:cs typeface="Arial"/>
              </a:rPr>
              <a:t>   </a:t>
            </a:r>
            <a:r>
              <a:rPr sz="1400" i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предложить</a:t>
            </a:r>
            <a:r>
              <a:rPr sz="1400" i="1" u="sng" spc="21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  </a:t>
            </a:r>
            <a:r>
              <a:rPr sz="1400" i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родителю</a:t>
            </a:r>
            <a:r>
              <a:rPr sz="1400" i="1" u="sng" spc="2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  </a:t>
            </a:r>
            <a:r>
              <a:rPr sz="1400" i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(законному</a:t>
            </a:r>
            <a:r>
              <a:rPr sz="1400" i="1" u="sng" spc="22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  </a:t>
            </a:r>
            <a:r>
              <a:rPr sz="1400" i="1" u="sng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представителю)</a:t>
            </a:r>
            <a:r>
              <a:rPr sz="1400" i="1" spc="-10" dirty="0">
                <a:latin typeface="Arial"/>
                <a:cs typeface="Arial"/>
              </a:rPr>
              <a:t> </a:t>
            </a:r>
            <a:r>
              <a:rPr sz="1400" i="1" u="sng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несовершеннолетнего</a:t>
            </a:r>
            <a:r>
              <a:rPr sz="1400" i="1" u="sng" spc="-6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400" i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повторно</a:t>
            </a:r>
            <a:r>
              <a:rPr sz="1400" i="1" u="sng" spc="-3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400" i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обратиться</a:t>
            </a:r>
            <a:r>
              <a:rPr sz="1400" i="1" u="sng" spc="-5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400" i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в</a:t>
            </a:r>
            <a:r>
              <a:rPr sz="1400" i="1" u="sng" spc="-2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врачу-</a:t>
            </a:r>
            <a:r>
              <a:rPr sz="1400" i="1" u="sng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психиатру</a:t>
            </a:r>
            <a:r>
              <a:rPr sz="1400" i="1" u="sng" spc="-5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400" i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за</a:t>
            </a:r>
            <a:r>
              <a:rPr sz="1400" i="1" u="sng" spc="-2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400" i="1" u="sng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консультацией.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400">
              <a:latin typeface="Arial"/>
              <a:cs typeface="Arial"/>
            </a:endParaRPr>
          </a:p>
          <a:p>
            <a:pPr marL="12700" marR="10160">
              <a:lnSpc>
                <a:spcPct val="100000"/>
              </a:lnSpc>
            </a:pPr>
            <a:r>
              <a:rPr sz="1400" i="1" dirty="0">
                <a:latin typeface="Arial"/>
                <a:cs typeface="Arial"/>
              </a:rPr>
              <a:t>В</a:t>
            </a:r>
            <a:r>
              <a:rPr sz="1400" i="1" spc="-25" dirty="0">
                <a:latin typeface="Arial"/>
                <a:cs typeface="Arial"/>
              </a:rPr>
              <a:t> </a:t>
            </a:r>
            <a:r>
              <a:rPr sz="1400" i="1" dirty="0">
                <a:latin typeface="Arial"/>
                <a:cs typeface="Arial"/>
              </a:rPr>
              <a:t>случае</a:t>
            </a:r>
            <a:r>
              <a:rPr sz="1400" i="1" spc="-55" dirty="0">
                <a:latin typeface="Arial"/>
                <a:cs typeface="Arial"/>
              </a:rPr>
              <a:t> </a:t>
            </a:r>
            <a:r>
              <a:rPr sz="1400" i="1" spc="-10" dirty="0">
                <a:latin typeface="Arial"/>
                <a:cs typeface="Arial"/>
              </a:rPr>
              <a:t>необходимости</a:t>
            </a:r>
            <a:r>
              <a:rPr sz="1400" i="1" spc="-70" dirty="0">
                <a:latin typeface="Arial"/>
                <a:cs typeface="Arial"/>
              </a:rPr>
              <a:t> </a:t>
            </a:r>
            <a:r>
              <a:rPr sz="1400" i="1" dirty="0">
                <a:latin typeface="Arial"/>
                <a:cs typeface="Arial"/>
              </a:rPr>
              <a:t>принятия</a:t>
            </a:r>
            <a:r>
              <a:rPr sz="1400" i="1" spc="5" dirty="0">
                <a:latin typeface="Arial"/>
                <a:cs typeface="Arial"/>
              </a:rPr>
              <a:t> </a:t>
            </a:r>
            <a:r>
              <a:rPr sz="1400" b="1" i="1" spc="-10" dirty="0">
                <a:latin typeface="Arial"/>
                <a:cs typeface="Arial"/>
              </a:rPr>
              <a:t>дополнительных</a:t>
            </a:r>
            <a:r>
              <a:rPr sz="1400" b="1" i="1" spc="-15" dirty="0">
                <a:latin typeface="Arial"/>
                <a:cs typeface="Arial"/>
              </a:rPr>
              <a:t> </a:t>
            </a:r>
            <a:r>
              <a:rPr sz="1400" b="1" i="1" spc="-10" dirty="0">
                <a:latin typeface="Arial"/>
                <a:cs typeface="Arial"/>
              </a:rPr>
              <a:t>социальных</a:t>
            </a:r>
            <a:r>
              <a:rPr sz="1400" b="1" i="1" spc="-45" dirty="0">
                <a:latin typeface="Arial"/>
                <a:cs typeface="Arial"/>
              </a:rPr>
              <a:t> </a:t>
            </a:r>
            <a:r>
              <a:rPr sz="1400" b="1" i="1" dirty="0">
                <a:latin typeface="Arial"/>
                <a:cs typeface="Arial"/>
              </a:rPr>
              <a:t>мер</a:t>
            </a:r>
            <a:r>
              <a:rPr sz="1400" b="1" i="1" spc="-35" dirty="0">
                <a:latin typeface="Arial"/>
                <a:cs typeface="Arial"/>
              </a:rPr>
              <a:t> </a:t>
            </a:r>
            <a:r>
              <a:rPr sz="1400" b="1" i="1" dirty="0">
                <a:latin typeface="Arial"/>
                <a:cs typeface="Arial"/>
              </a:rPr>
              <a:t>поддержки</a:t>
            </a:r>
            <a:r>
              <a:rPr sz="1400" b="1" i="1" spc="-15" dirty="0">
                <a:latin typeface="Arial"/>
                <a:cs typeface="Arial"/>
              </a:rPr>
              <a:t> </a:t>
            </a:r>
            <a:r>
              <a:rPr sz="1400" i="1" spc="-10" dirty="0">
                <a:latin typeface="Arial"/>
                <a:cs typeface="Arial"/>
              </a:rPr>
              <a:t>обучающегося рекомендуется</a:t>
            </a:r>
            <a:r>
              <a:rPr sz="1400" i="1" spc="-70" dirty="0">
                <a:latin typeface="Arial"/>
                <a:cs typeface="Arial"/>
              </a:rPr>
              <a:t> </a:t>
            </a:r>
            <a:r>
              <a:rPr sz="1400" i="1" dirty="0">
                <a:latin typeface="Arial"/>
                <a:cs typeface="Arial"/>
              </a:rPr>
              <a:t>направить</a:t>
            </a:r>
            <a:r>
              <a:rPr sz="1400" i="1" spc="-55" dirty="0">
                <a:latin typeface="Arial"/>
                <a:cs typeface="Arial"/>
              </a:rPr>
              <a:t> </a:t>
            </a:r>
            <a:r>
              <a:rPr sz="1400" i="1" dirty="0">
                <a:latin typeface="Arial"/>
                <a:cs typeface="Arial"/>
              </a:rPr>
              <a:t>для</a:t>
            </a:r>
            <a:r>
              <a:rPr sz="1400" i="1" spc="-35" dirty="0">
                <a:latin typeface="Arial"/>
                <a:cs typeface="Arial"/>
              </a:rPr>
              <a:t> </a:t>
            </a:r>
            <a:r>
              <a:rPr sz="1400" i="1" dirty="0">
                <a:latin typeface="Arial"/>
                <a:cs typeface="Arial"/>
              </a:rPr>
              <a:t>обращения</a:t>
            </a:r>
            <a:r>
              <a:rPr sz="1400" i="1" spc="-50" dirty="0">
                <a:latin typeface="Arial"/>
                <a:cs typeface="Arial"/>
              </a:rPr>
              <a:t> </a:t>
            </a:r>
            <a:r>
              <a:rPr sz="1400" i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в</a:t>
            </a:r>
            <a:r>
              <a:rPr sz="1400" i="1" u="sng" spc="-3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400" i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органы</a:t>
            </a:r>
            <a:r>
              <a:rPr sz="1400" i="1" u="sng" spc="-5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400" i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социальной</a:t>
            </a:r>
            <a:r>
              <a:rPr sz="1400" i="1" u="sng" spc="-7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400" i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защиты</a:t>
            </a:r>
            <a:r>
              <a:rPr sz="1400" i="1" u="sng" spc="-6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400" i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субъекта</a:t>
            </a:r>
            <a:r>
              <a:rPr sz="1400" i="1" u="sng" spc="-6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400" i="1" u="sng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Российской</a:t>
            </a:r>
            <a:r>
              <a:rPr sz="1400" i="1" spc="-10" dirty="0">
                <a:latin typeface="Arial"/>
                <a:cs typeface="Arial"/>
              </a:rPr>
              <a:t> </a:t>
            </a:r>
            <a:r>
              <a:rPr sz="1400" i="1" u="sng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Федерации.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122</TotalTime>
  <Words>1647</Words>
  <Application>Microsoft Office PowerPoint</Application>
  <PresentationFormat>Экран (16:9)</PresentationFormat>
  <Paragraphs>283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Office Theme</vt:lpstr>
      <vt:lpstr>Слайд 1</vt:lpstr>
      <vt:lpstr>Направления организации психолого-педагогического сопровождения детей</vt:lpstr>
      <vt:lpstr>Направления организации психолого-педагогического сопровождения детей</vt:lpstr>
      <vt:lpstr>Направления организации психолого-педагогического сопровождения детей</vt:lpstr>
      <vt:lpstr>Слайд 5</vt:lpstr>
      <vt:lpstr>Направления  организации  психолого-педагогического  сопровождения  детей</vt:lpstr>
      <vt:lpstr>Организация сетевого и межведомственного взаимодействия для оказания необходимой помощи и поддержки детей ветеранов (участников) СВО</vt:lpstr>
      <vt:lpstr>Слайд 8</vt:lpstr>
      <vt:lpstr>Слайд 9</vt:lpstr>
      <vt:lpstr>Министерство социальной защиты </vt:lpstr>
      <vt:lpstr>Региональная система взаимодействия организаций, оказывающих психологическую помощь лицам, участвовавшим в специальной военной операции, и членам их семей</vt:lpstr>
      <vt:lpstr>Министерство образования Чувашской Республики</vt:lpstr>
      <vt:lpstr>Слайд 13</vt:lpstr>
      <vt:lpstr>Критерии для направления психологом в медицинскую организацию</vt:lpstr>
      <vt:lpstr>Слайд 15</vt:lpstr>
      <vt:lpstr>Шкалы оценки, вопросники и другие оценочные инструменты состояния пациента с ПТСР</vt:lpstr>
      <vt:lpstr>Информирование детей ветеранов (участников) СВО, членов их семей, педагогических работников образовательной организации о возможности и ресурсах получения психологической помощи, психолого-педагогической поддержки</vt:lpstr>
      <vt:lpstr>Информирование детей ветеранов (участников) СВО, членов их семей, педагогических работников образовательной организации о возможности и ресурсах получения психологической помощи, психолого-педагогической поддержки</vt:lpstr>
      <vt:lpstr>Информирование детей ветеранов (участников) СВО, членов их семей, педагогических работников образовательной организации о возможности и ресурсах получения психологической помощи, психолого-педагогической поддержки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Пользователь</cp:lastModifiedBy>
  <cp:revision>14</cp:revision>
  <dcterms:created xsi:type="dcterms:W3CDTF">2024-09-17T09:51:56Z</dcterms:created>
  <dcterms:modified xsi:type="dcterms:W3CDTF">2024-10-03T09:54:25Z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2024-01-17T00:00:00Z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2024-09-17T00:00:00Z</vt:filetime>
  </property>
  <property fmtid="{D5CDD505-2E9C-101B-9397-08002B2CF9AE}" pid="5" name="Producer">
    <vt:lpwstr>Microsoft® PowerPoint® 2010</vt:lpwstr>
  </property>
</Properties>
</file>