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16" r:id="rId54"/>
    <p:sldId id="317" r:id="rId55"/>
    <p:sldId id="318" r:id="rId56"/>
    <p:sldId id="319" r:id="rId57"/>
    <p:sldId id="320" r:id="rId58"/>
    <p:sldId id="321" r:id="rId59"/>
    <p:sldId id="322" r:id="rId60"/>
    <p:sldId id="323" r:id="rId61"/>
    <p:sldId id="324" r:id="rId62"/>
    <p:sldId id="325" r:id="rId63"/>
    <p:sldId id="326" r:id="rId64"/>
    <p:sldId id="327" r:id="rId65"/>
    <p:sldId id="328" r:id="rId66"/>
    <p:sldId id="329" r:id="rId67"/>
    <p:sldId id="330" r:id="rId68"/>
    <p:sldId id="331" r:id="rId69"/>
    <p:sldId id="332" r:id="rId70"/>
    <p:sldId id="333" r:id="rId71"/>
    <p:sldId id="334" r:id="rId72"/>
    <p:sldId id="335" r:id="rId73"/>
    <p:sldId id="336" r:id="rId74"/>
  </p:sldIdLst>
  <p:sldSz cx="9144000" cy="5143500" type="screen16x9"/>
  <p:notesSz cx="9144000" cy="51435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5" d="100"/>
          <a:sy n="145" d="100"/>
        </p:scale>
        <p:origin x="624" y="12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10801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183005"/>
            <a:ext cx="3977640" cy="3394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7527" y="170180"/>
            <a:ext cx="7803515" cy="636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F0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93611" y="1555622"/>
            <a:ext cx="8637270" cy="3138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sychologmgppu.ru/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hyperlink" Target="https://vk.com/psy_myvmeste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85800" y="1303985"/>
            <a:ext cx="8077200" cy="16748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100"/>
              </a:spcBef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Оказание экстренной психологической помощи,</a:t>
            </a:r>
            <a:r>
              <a:rPr b="1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психологической </a:t>
            </a:r>
            <a:r>
              <a:rPr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коррекции и поддержки </a:t>
            </a:r>
            <a:r>
              <a:rPr b="1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детям </a:t>
            </a:r>
            <a:r>
              <a:rPr b="1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ветеранов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b="1" smtClean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(</a:t>
            </a:r>
            <a:r>
              <a:rPr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участников) СВО и членам </a:t>
            </a:r>
            <a:r>
              <a:rPr b="1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их семей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b="1">
              <a:solidFill>
                <a:schemeClr val="tx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>
              <a:lnSpc>
                <a:spcPct val="150000"/>
              </a:lnSpc>
            </a:pPr>
            <a:r>
              <a:rPr b="1" dirty="0">
                <a:solidFill>
                  <a:schemeClr val="tx2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в очном и дистанционном режиме</a:t>
            </a:r>
            <a:endParaRPr b="1">
              <a:solidFill>
                <a:schemeClr val="tx2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6" y="209550"/>
            <a:ext cx="6440323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  <a:tabLst>
                <a:tab pos="1039494" algn="l"/>
                <a:tab pos="2248535" algn="l"/>
              </a:tabLst>
            </a:pPr>
            <a:r>
              <a:rPr lang="ru-RU" sz="1400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dirty="0" smtClean="0">
                <a:solidFill>
                  <a:srgbClr val="000000"/>
                </a:solidFill>
              </a:rPr>
              <a:t>	</a:t>
            </a:r>
            <a:r>
              <a:rPr lang="ru-RU" sz="1400" spc="-10" dirty="0" smtClean="0">
                <a:solidFill>
                  <a:srgbClr val="000000"/>
                </a:solidFill>
              </a:rPr>
              <a:t>экстренной</a:t>
            </a:r>
            <a:r>
              <a:rPr lang="ru-RU" sz="1400" dirty="0" smtClean="0">
                <a:solidFill>
                  <a:srgbClr val="000000"/>
                </a:solidFill>
              </a:rPr>
              <a:t>	</a:t>
            </a:r>
            <a:r>
              <a:rPr lang="ru-RU" sz="1400" spc="-10" dirty="0" smtClean="0">
                <a:solidFill>
                  <a:srgbClr val="000000"/>
                </a:solidFill>
              </a:rPr>
              <a:t>психологической </a:t>
            </a:r>
            <a:r>
              <a:rPr lang="ru-RU" sz="1400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sz="1400"/>
          </a:p>
        </p:txBody>
      </p:sp>
      <p:sp>
        <p:nvSpPr>
          <p:cNvPr id="8" name="object 8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934200" y="133350"/>
            <a:ext cx="2057400" cy="8585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1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случае</a:t>
            </a:r>
            <a:r>
              <a:rPr sz="11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гибели</a:t>
            </a:r>
            <a:r>
              <a:rPr sz="11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ветерана (участника)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 СВО</a:t>
            </a:r>
            <a:r>
              <a:rPr sz="11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возможен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следующий</a:t>
            </a:r>
            <a:r>
              <a:rPr sz="1100" b="1" i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алгоритм</a:t>
            </a:r>
            <a:endParaRPr sz="1100">
              <a:latin typeface="Arial"/>
              <a:cs typeface="Arial"/>
            </a:endParaRPr>
          </a:p>
          <a:p>
            <a:pPr marL="386080" marR="379095" algn="ctr">
              <a:lnSpc>
                <a:spcPct val="100000"/>
              </a:lnSpc>
            </a:pP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сопровождения обучающегося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4800" y="1276350"/>
            <a:ext cx="8639810" cy="2290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Об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особенностях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взаимодействия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детьми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ветеранов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(участников)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СВО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пережитой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острой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фазе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утраты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разных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возрастных этапах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(рекомендации</a:t>
            </a:r>
            <a:r>
              <a:rPr sz="1200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педагогическим</a:t>
            </a:r>
            <a:r>
              <a:rPr sz="1200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работникам)</a:t>
            </a:r>
            <a:endParaRPr sz="1200" i="1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200"/>
              </a:spcBef>
            </a:pPr>
            <a:r>
              <a:rPr sz="1400" i="1" dirty="0">
                <a:latin typeface="Arial"/>
                <a:cs typeface="Arial"/>
              </a:rPr>
              <a:t>При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беседе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</a:t>
            </a:r>
            <a:r>
              <a:rPr sz="1400" b="1" i="1" u="sng" spc="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детьми</a:t>
            </a:r>
            <a:r>
              <a:rPr sz="1400" b="1" i="1" u="sng" spc="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младшего</a:t>
            </a:r>
            <a:r>
              <a:rPr sz="1400" b="1" i="1" u="sng" spc="6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школьного</a:t>
            </a:r>
            <a:r>
              <a:rPr sz="1400" b="1" i="1" u="sng" spc="6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возраста</a:t>
            </a:r>
            <a:r>
              <a:rPr sz="1400" b="1" i="1" spc="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важно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учитывать,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что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в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возрасте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от</a:t>
            </a:r>
            <a:r>
              <a:rPr sz="1400" b="1" i="1" spc="6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5</a:t>
            </a:r>
            <a:r>
              <a:rPr sz="1400" b="1" i="1" spc="7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до</a:t>
            </a:r>
            <a:r>
              <a:rPr sz="1400" b="1" i="1" spc="6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11</a:t>
            </a:r>
            <a:r>
              <a:rPr sz="1400" b="1" i="1" spc="7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лет</a:t>
            </a:r>
            <a:r>
              <a:rPr sz="1400" b="1" i="1" spc="6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могут </a:t>
            </a:r>
            <a:r>
              <a:rPr sz="1400" i="1">
                <a:latin typeface="Arial"/>
                <a:cs typeface="Arial"/>
              </a:rPr>
              <a:t>дополнительно</a:t>
            </a:r>
            <a:r>
              <a:rPr sz="1400" i="1" spc="450">
                <a:latin typeface="Arial"/>
                <a:cs typeface="Arial"/>
              </a:rPr>
              <a:t> </a:t>
            </a:r>
            <a:r>
              <a:rPr sz="1400" i="1" smtClean="0">
                <a:latin typeface="Arial"/>
                <a:cs typeface="Arial"/>
              </a:rPr>
              <a:t>проявиться</a:t>
            </a:r>
            <a:r>
              <a:rPr lang="ru-RU" sz="1400" i="1" dirty="0" smtClean="0">
                <a:latin typeface="Arial"/>
                <a:cs typeface="Arial"/>
              </a:rPr>
              <a:t>:</a:t>
            </a:r>
          </a:p>
          <a:p>
            <a:pPr marL="12700" marR="5080" algn="just">
              <a:lnSpc>
                <a:spcPct val="100000"/>
              </a:lnSpc>
              <a:spcBef>
                <a:spcPts val="1200"/>
              </a:spcBef>
            </a:pPr>
            <a:r>
              <a:rPr sz="1400" b="1" i="1" smtClean="0">
                <a:latin typeface="Arial"/>
                <a:cs typeface="Arial"/>
              </a:rPr>
              <a:t>страх</a:t>
            </a:r>
            <a:r>
              <a:rPr sz="1400" b="1" i="1" spc="450" smtClean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школы</a:t>
            </a:r>
            <a:r>
              <a:rPr sz="1400" i="1" dirty="0">
                <a:latin typeface="Arial"/>
                <a:cs typeface="Arial"/>
              </a:rPr>
              <a:t>,</a:t>
            </a:r>
            <a:r>
              <a:rPr sz="1400" i="1" spc="44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замкнутость,</a:t>
            </a:r>
            <a:r>
              <a:rPr sz="1400" b="1" i="1" spc="45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трудности</a:t>
            </a:r>
            <a:r>
              <a:rPr sz="1400" b="1" i="1" spc="44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концентрации,</a:t>
            </a:r>
            <a:r>
              <a:rPr sz="1400" b="1" i="1" spc="45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разрыв</a:t>
            </a:r>
            <a:r>
              <a:rPr sz="1400" b="1" i="1" spc="45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</a:t>
            </a:r>
            <a:r>
              <a:rPr sz="1400" b="1" i="1" spc="44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прежними </a:t>
            </a:r>
            <a:r>
              <a:rPr sz="1400" b="1" i="1" dirty="0">
                <a:latin typeface="Arial"/>
                <a:cs typeface="Arial"/>
              </a:rPr>
              <a:t>друзьями</a:t>
            </a:r>
            <a:r>
              <a:rPr sz="1400" b="1" i="1" spc="15" dirty="0">
                <a:latin typeface="Arial"/>
                <a:cs typeface="Arial"/>
              </a:rPr>
              <a:t> </a:t>
            </a:r>
            <a:r>
              <a:rPr sz="1400" i="1">
                <a:latin typeface="Arial"/>
                <a:cs typeface="Arial"/>
              </a:rPr>
              <a:t>–</a:t>
            </a:r>
            <a:r>
              <a:rPr sz="1400" i="1" spc="25">
                <a:latin typeface="Arial"/>
                <a:cs typeface="Arial"/>
              </a:rPr>
              <a:t> </a:t>
            </a:r>
            <a:endParaRPr lang="ru-RU" sz="1400" i="1" spc="25" dirty="0" smtClean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200"/>
              </a:spcBef>
            </a:pPr>
            <a:r>
              <a:rPr sz="1400" i="1" smtClean="0">
                <a:latin typeface="Arial"/>
                <a:cs typeface="Arial"/>
              </a:rPr>
              <a:t>то</a:t>
            </a:r>
            <a:r>
              <a:rPr sz="1400" i="1" spc="25" smtClean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есть,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целый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комплекс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поведенческих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проблем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и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проблем,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связанных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с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обучением,</a:t>
            </a:r>
            <a:r>
              <a:rPr sz="1400" i="1" spc="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включая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школьную тревожность</a:t>
            </a:r>
            <a:r>
              <a:rPr sz="1400" i="1" spc="-10">
                <a:latin typeface="Arial"/>
                <a:cs typeface="Arial"/>
              </a:rPr>
              <a:t>.</a:t>
            </a:r>
            <a:r>
              <a:rPr sz="1400" i="1" spc="-35">
                <a:latin typeface="Arial"/>
                <a:cs typeface="Arial"/>
              </a:rPr>
              <a:t> </a:t>
            </a:r>
            <a:endParaRPr lang="ru-RU" sz="1400" i="1" spc="-35" dirty="0" smtClean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200"/>
              </a:spcBef>
            </a:pPr>
            <a:r>
              <a:rPr sz="1400" i="1" smtClean="0">
                <a:latin typeface="Arial"/>
                <a:cs typeface="Arial"/>
              </a:rPr>
              <a:t>Могут</a:t>
            </a:r>
            <a:r>
              <a:rPr sz="1400" i="1" spc="-20" smtClean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также</a:t>
            </a:r>
            <a:r>
              <a:rPr sz="1400" i="1" spc="-10" dirty="0">
                <a:latin typeface="Arial"/>
                <a:cs typeface="Arial"/>
              </a:rPr>
              <a:t> появляться </a:t>
            </a:r>
            <a:r>
              <a:rPr sz="1400" i="1" dirty="0">
                <a:latin typeface="Arial"/>
                <a:cs typeface="Arial"/>
              </a:rPr>
              <a:t>и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обостряться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жалобы</a:t>
            </a:r>
            <a:r>
              <a:rPr sz="1400" b="1" i="1" spc="-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на</a:t>
            </a:r>
            <a:r>
              <a:rPr sz="1400" b="1" i="1" spc="-10" dirty="0">
                <a:latin typeface="Arial"/>
                <a:cs typeface="Arial"/>
              </a:rPr>
              <a:t> плохое</a:t>
            </a:r>
            <a:r>
              <a:rPr sz="1400" b="1" i="1" spc="-2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самочувствие</a:t>
            </a:r>
            <a:r>
              <a:rPr sz="1400" b="1" i="1" spc="-5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и </a:t>
            </a:r>
            <a:r>
              <a:rPr sz="1400" b="1" i="1" spc="-10" dirty="0">
                <a:latin typeface="Arial"/>
                <a:cs typeface="Arial"/>
              </a:rPr>
              <a:t>боли</a:t>
            </a:r>
            <a:r>
              <a:rPr sz="1400" i="1" spc="-10" dirty="0">
                <a:latin typeface="Arial"/>
                <a:cs typeface="Arial"/>
              </a:rPr>
              <a:t>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6" y="209550"/>
            <a:ext cx="6440323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  <a:tabLst>
                <a:tab pos="1039494" algn="l"/>
                <a:tab pos="2248535" algn="l"/>
              </a:tabLst>
            </a:pPr>
            <a:r>
              <a:rPr lang="ru-RU" sz="1400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dirty="0" smtClean="0">
                <a:solidFill>
                  <a:srgbClr val="000000"/>
                </a:solidFill>
              </a:rPr>
              <a:t>	</a:t>
            </a:r>
            <a:r>
              <a:rPr lang="ru-RU" sz="1400" spc="-10" dirty="0" smtClean="0">
                <a:solidFill>
                  <a:srgbClr val="000000"/>
                </a:solidFill>
              </a:rPr>
              <a:t>экстренной</a:t>
            </a:r>
            <a:r>
              <a:rPr lang="ru-RU" sz="1400" dirty="0" smtClean="0">
                <a:solidFill>
                  <a:srgbClr val="000000"/>
                </a:solidFill>
              </a:rPr>
              <a:t>	</a:t>
            </a:r>
            <a:r>
              <a:rPr lang="ru-RU" sz="1400" spc="-10" dirty="0" smtClean="0">
                <a:solidFill>
                  <a:srgbClr val="000000"/>
                </a:solidFill>
              </a:rPr>
              <a:t>психологической </a:t>
            </a:r>
            <a:r>
              <a:rPr lang="ru-RU" sz="1400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sz="1400"/>
          </a:p>
        </p:txBody>
      </p:sp>
      <p:sp>
        <p:nvSpPr>
          <p:cNvPr id="8" name="object 8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010400" y="133350"/>
            <a:ext cx="1981200" cy="8585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1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случае</a:t>
            </a:r>
            <a:r>
              <a:rPr sz="11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гибели</a:t>
            </a:r>
            <a:r>
              <a:rPr sz="11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ветерана (участника)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 СВО</a:t>
            </a:r>
            <a:r>
              <a:rPr sz="11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возможен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следующий</a:t>
            </a:r>
            <a:r>
              <a:rPr sz="1100" b="1" i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алгоритм</a:t>
            </a:r>
            <a:endParaRPr sz="1100">
              <a:latin typeface="Arial"/>
              <a:cs typeface="Arial"/>
            </a:endParaRPr>
          </a:p>
          <a:p>
            <a:pPr marL="386080" marR="379095" algn="ctr">
              <a:lnSpc>
                <a:spcPct val="100000"/>
              </a:lnSpc>
            </a:pP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сопровождения обучающегося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8600" y="1352550"/>
            <a:ext cx="8637905" cy="25673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Об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особенностях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взаимодействия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детьми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ветеранов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(участников)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СВО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пережитой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острой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фазе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утраты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разных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возрастных этапах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(рекомендации</a:t>
            </a:r>
            <a:r>
              <a:rPr sz="1200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педагогическим</a:t>
            </a:r>
            <a:r>
              <a:rPr sz="1200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работникам)</a:t>
            </a:r>
            <a:endParaRPr sz="1200" i="1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200"/>
              </a:spcBef>
            </a:pP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</a:t>
            </a:r>
            <a:r>
              <a:rPr sz="1400" b="1" i="1" u="sng" spc="7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подростковом</a:t>
            </a:r>
            <a:r>
              <a:rPr sz="1400" b="1" i="1" u="sng" spc="8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возрасте</a:t>
            </a:r>
            <a:r>
              <a:rPr sz="1400" b="1" i="1" u="sng" spc="7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повышается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риск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обращения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к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неадаптивным</a:t>
            </a:r>
            <a:r>
              <a:rPr sz="1400" b="1" i="1" spc="9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формам</a:t>
            </a:r>
            <a:r>
              <a:rPr sz="1400" b="1" i="1" spc="7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совладания</a:t>
            </a:r>
            <a:r>
              <a:rPr sz="1400" b="1" i="1" spc="8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со</a:t>
            </a:r>
            <a:r>
              <a:rPr sz="1400" b="1" i="1" spc="7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стрессовой </a:t>
            </a:r>
            <a:r>
              <a:rPr sz="1400" b="1" i="1" dirty="0">
                <a:latin typeface="Arial"/>
                <a:cs typeface="Arial"/>
              </a:rPr>
              <a:t>ситуацией</a:t>
            </a:r>
            <a:r>
              <a:rPr sz="1400" b="1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–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аутоагрессивному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поведению,</a:t>
            </a:r>
            <a:r>
              <a:rPr sz="1400" i="1" spc="-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употреблению психоактивных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веществ,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а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также </a:t>
            </a:r>
            <a:r>
              <a:rPr sz="1400" b="1" i="1" dirty="0">
                <a:latin typeface="Arial"/>
                <a:cs typeface="Arial"/>
              </a:rPr>
              <a:t>противоправному</a:t>
            </a:r>
            <a:r>
              <a:rPr sz="1400" b="1" i="1" spc="5" dirty="0">
                <a:latin typeface="Arial"/>
                <a:cs typeface="Arial"/>
              </a:rPr>
              <a:t> </a:t>
            </a:r>
            <a:r>
              <a:rPr sz="1400" b="1" i="1" spc="-50" dirty="0">
                <a:latin typeface="Arial"/>
                <a:cs typeface="Arial"/>
              </a:rPr>
              <a:t>и </a:t>
            </a:r>
            <a:r>
              <a:rPr sz="1400" b="1" i="1" dirty="0">
                <a:latin typeface="Arial"/>
                <a:cs typeface="Arial"/>
              </a:rPr>
              <a:t>провокационному</a:t>
            </a:r>
            <a:r>
              <a:rPr sz="1400" b="1" i="1" spc="170" dirty="0">
                <a:latin typeface="Arial"/>
                <a:cs typeface="Arial"/>
              </a:rPr>
              <a:t>  </a:t>
            </a:r>
            <a:r>
              <a:rPr sz="1400" b="1" i="1" dirty="0">
                <a:latin typeface="Arial"/>
                <a:cs typeface="Arial"/>
              </a:rPr>
              <a:t>поведению</a:t>
            </a:r>
            <a:r>
              <a:rPr sz="1400" b="1" i="1">
                <a:latin typeface="Arial"/>
                <a:cs typeface="Arial"/>
              </a:rPr>
              <a:t>.</a:t>
            </a:r>
            <a:r>
              <a:rPr sz="1400" b="1" i="1" spc="170">
                <a:latin typeface="Arial"/>
                <a:cs typeface="Arial"/>
              </a:rPr>
              <a:t>  </a:t>
            </a:r>
            <a:endParaRPr lang="ru-RU" sz="1400" b="1" i="1" spc="170" dirty="0" smtClean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200"/>
              </a:spcBef>
            </a:pPr>
            <a:r>
              <a:rPr sz="1400" i="1" smtClean="0">
                <a:latin typeface="Arial"/>
                <a:cs typeface="Arial"/>
              </a:rPr>
              <a:t>Переживания</a:t>
            </a:r>
            <a:r>
              <a:rPr sz="1400" i="1" spc="160" smtClean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беспомощности</a:t>
            </a:r>
            <a:r>
              <a:rPr sz="1400" i="1" spc="170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и</a:t>
            </a:r>
            <a:r>
              <a:rPr sz="1400" i="1" spc="165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нестабильности</a:t>
            </a:r>
            <a:r>
              <a:rPr sz="1400" i="1" spc="165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мира</a:t>
            </a:r>
            <a:r>
              <a:rPr sz="1400" i="1" spc="165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могут</a:t>
            </a:r>
            <a:r>
              <a:rPr sz="1400" i="1" spc="160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быть</a:t>
            </a:r>
            <a:r>
              <a:rPr sz="1400" i="1" spc="165" dirty="0">
                <a:latin typeface="Arial"/>
                <a:cs typeface="Arial"/>
              </a:rPr>
              <a:t>  </a:t>
            </a:r>
            <a:r>
              <a:rPr sz="1400" i="1" spc="-10" dirty="0">
                <a:latin typeface="Arial"/>
                <a:cs typeface="Arial"/>
              </a:rPr>
              <a:t>очень </a:t>
            </a:r>
            <a:r>
              <a:rPr sz="1400" i="1" dirty="0">
                <a:latin typeface="Arial"/>
                <a:cs typeface="Arial"/>
              </a:rPr>
              <a:t>болезненны</a:t>
            </a:r>
            <a:r>
              <a:rPr sz="1400" i="1" spc="6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в</a:t>
            </a:r>
            <a:r>
              <a:rPr sz="1400" i="1" spc="7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этом</a:t>
            </a:r>
            <a:r>
              <a:rPr sz="1400" i="1" spc="8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возрасте</a:t>
            </a:r>
            <a:r>
              <a:rPr sz="1400" i="1">
                <a:latin typeface="Arial"/>
                <a:cs typeface="Arial"/>
              </a:rPr>
              <a:t>:</a:t>
            </a:r>
            <a:r>
              <a:rPr sz="1400" i="1" spc="70">
                <a:latin typeface="Arial"/>
                <a:cs typeface="Arial"/>
              </a:rPr>
              <a:t> </a:t>
            </a:r>
            <a:endParaRPr lang="ru-RU" sz="1400" i="1" spc="70" dirty="0" smtClean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200"/>
              </a:spcBef>
            </a:pPr>
            <a:r>
              <a:rPr sz="1400" b="1" i="1" smtClean="0">
                <a:latin typeface="Arial"/>
                <a:cs typeface="Arial"/>
              </a:rPr>
              <a:t>эмоциональное</a:t>
            </a:r>
            <a:r>
              <a:rPr sz="1400" b="1" i="1" spc="70" smtClean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оцепенение,</a:t>
            </a:r>
            <a:r>
              <a:rPr sz="1400" b="1" i="1" spc="8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проблемы</a:t>
            </a:r>
            <a:r>
              <a:rPr sz="1400" b="1" i="1" spc="6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в</a:t>
            </a:r>
            <a:r>
              <a:rPr sz="1400" b="1" i="1" spc="7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общении</a:t>
            </a:r>
            <a:r>
              <a:rPr sz="1400" b="1" i="1" spc="7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со</a:t>
            </a:r>
            <a:r>
              <a:rPr sz="1400" b="1" i="1" spc="6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сверстниками,</a:t>
            </a:r>
            <a:r>
              <a:rPr sz="1400" b="1" i="1" spc="7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депрессия, </a:t>
            </a:r>
            <a:r>
              <a:rPr sz="1400" b="1" i="1" dirty="0">
                <a:latin typeface="Arial"/>
                <a:cs typeface="Arial"/>
              </a:rPr>
              <a:t>антисоциальное</a:t>
            </a:r>
            <a:r>
              <a:rPr sz="1400" b="1" i="1" spc="1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поведение,</a:t>
            </a:r>
            <a:r>
              <a:rPr sz="1400" b="1" i="1" spc="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проблемы</a:t>
            </a:r>
            <a:r>
              <a:rPr sz="1400" b="1" i="1" spc="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в обучении,</a:t>
            </a:r>
            <a:r>
              <a:rPr sz="1400" b="1" i="1" spc="1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суицидальные</a:t>
            </a:r>
            <a:r>
              <a:rPr sz="1400" b="1" i="1" spc="1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мысли,</a:t>
            </a:r>
            <a:r>
              <a:rPr sz="1400" b="1" i="1" spc="2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избегание</a:t>
            </a:r>
            <a:r>
              <a:rPr sz="1400" b="1" i="1" spc="1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каких-</a:t>
            </a:r>
            <a:r>
              <a:rPr sz="1400" b="1" i="1" dirty="0">
                <a:latin typeface="Arial"/>
                <a:cs typeface="Arial"/>
              </a:rPr>
              <a:t>либо</a:t>
            </a:r>
            <a:r>
              <a:rPr sz="1400" b="1" i="1" spc="1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напоминаний </a:t>
            </a:r>
            <a:r>
              <a:rPr sz="1400" b="1" i="1" dirty="0">
                <a:latin typeface="Arial"/>
                <a:cs typeface="Arial"/>
              </a:rPr>
              <a:t>о</a:t>
            </a:r>
            <a:r>
              <a:rPr sz="1400" b="1" i="1" spc="3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травматическом</a:t>
            </a:r>
            <a:r>
              <a:rPr sz="1400" b="1" i="1" spc="-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событии.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2234" y="529716"/>
            <a:ext cx="6464300" cy="4527550"/>
            <a:chOff x="302234" y="529716"/>
            <a:chExt cx="6464300" cy="4527550"/>
          </a:xfrm>
        </p:grpSpPr>
        <p:sp>
          <p:nvSpPr>
            <p:cNvPr id="3" name="object 3"/>
            <p:cNvSpPr/>
            <p:nvPr/>
          </p:nvSpPr>
          <p:spPr>
            <a:xfrm>
              <a:off x="311759" y="539241"/>
              <a:ext cx="6445250" cy="635"/>
            </a:xfrm>
            <a:custGeom>
              <a:avLst/>
              <a:gdLst/>
              <a:ahLst/>
              <a:cxnLst/>
              <a:rect l="l" t="t" r="r" b="b"/>
              <a:pathLst>
                <a:path w="6445250" h="634">
                  <a:moveTo>
                    <a:pt x="0" y="0"/>
                  </a:moveTo>
                  <a:lnTo>
                    <a:pt x="6445021" y="254"/>
                  </a:lnTo>
                </a:path>
              </a:pathLst>
            </a:custGeom>
            <a:ln w="19050">
              <a:solidFill>
                <a:srgbClr val="4480C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73189" y="4343996"/>
              <a:ext cx="2232660" cy="713105"/>
            </a:xfrm>
            <a:custGeom>
              <a:avLst/>
              <a:gdLst/>
              <a:ahLst/>
              <a:cxnLst/>
              <a:rect l="l" t="t" r="r" b="b"/>
              <a:pathLst>
                <a:path w="2232660" h="713104">
                  <a:moveTo>
                    <a:pt x="2232494" y="0"/>
                  </a:moveTo>
                  <a:lnTo>
                    <a:pt x="356387" y="0"/>
                  </a:lnTo>
                  <a:lnTo>
                    <a:pt x="0" y="356400"/>
                  </a:lnTo>
                  <a:lnTo>
                    <a:pt x="356387" y="712788"/>
                  </a:lnTo>
                  <a:lnTo>
                    <a:pt x="2232494" y="712788"/>
                  </a:lnTo>
                  <a:lnTo>
                    <a:pt x="2232494" y="0"/>
                  </a:lnTo>
                  <a:close/>
                </a:path>
              </a:pathLst>
            </a:custGeom>
            <a:solidFill>
              <a:srgbClr val="789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99110" y="180594"/>
            <a:ext cx="747329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16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техники</a:t>
            </a:r>
            <a:r>
              <a:rPr sz="16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оказания</a:t>
            </a:r>
            <a:r>
              <a:rPr sz="16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поддержки</a:t>
            </a:r>
            <a:r>
              <a:rPr sz="16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6FC0"/>
                </a:solidFill>
                <a:latin typeface="Times New Roman"/>
                <a:cs typeface="Times New Roman"/>
              </a:rPr>
              <a:t>семьям</a:t>
            </a:r>
            <a:r>
              <a:rPr sz="16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участников</a:t>
            </a:r>
            <a:r>
              <a:rPr sz="16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СВО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73189" y="641730"/>
            <a:ext cx="2232660" cy="713105"/>
          </a:xfrm>
          <a:custGeom>
            <a:avLst/>
            <a:gdLst/>
            <a:ahLst/>
            <a:cxnLst/>
            <a:rect l="l" t="t" r="r" b="b"/>
            <a:pathLst>
              <a:path w="2232660" h="713105">
                <a:moveTo>
                  <a:pt x="2232494" y="0"/>
                </a:moveTo>
                <a:lnTo>
                  <a:pt x="356387" y="0"/>
                </a:lnTo>
                <a:lnTo>
                  <a:pt x="0" y="356489"/>
                </a:lnTo>
                <a:lnTo>
                  <a:pt x="356387" y="712851"/>
                </a:lnTo>
                <a:lnTo>
                  <a:pt x="2232494" y="712851"/>
                </a:lnTo>
                <a:lnTo>
                  <a:pt x="2232494" y="0"/>
                </a:lnTo>
                <a:close/>
              </a:path>
            </a:pathLst>
          </a:custGeom>
          <a:solidFill>
            <a:srgbClr val="789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204061" y="747521"/>
            <a:ext cx="1271905" cy="436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7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Задачи:</a:t>
            </a:r>
            <a:endParaRPr sz="2700">
              <a:latin typeface="Microsoft Sans Serif"/>
              <a:cs typeface="Microsoft Sans Serif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04101" y="629030"/>
            <a:ext cx="738505" cy="738505"/>
            <a:chOff x="204101" y="629030"/>
            <a:chExt cx="738505" cy="73850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801" y="641730"/>
              <a:ext cx="712787" cy="712851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216801" y="641730"/>
              <a:ext cx="713105" cy="713105"/>
            </a:xfrm>
            <a:custGeom>
              <a:avLst/>
              <a:gdLst/>
              <a:ahLst/>
              <a:cxnLst/>
              <a:rect l="l" t="t" r="r" b="b"/>
              <a:pathLst>
                <a:path w="713105" h="713105">
                  <a:moveTo>
                    <a:pt x="0" y="356489"/>
                  </a:moveTo>
                  <a:lnTo>
                    <a:pt x="3253" y="308122"/>
                  </a:lnTo>
                  <a:lnTo>
                    <a:pt x="12730" y="261731"/>
                  </a:lnTo>
                  <a:lnTo>
                    <a:pt x="28007" y="217741"/>
                  </a:lnTo>
                  <a:lnTo>
                    <a:pt x="48657" y="176577"/>
                  </a:lnTo>
                  <a:lnTo>
                    <a:pt x="74258" y="138663"/>
                  </a:lnTo>
                  <a:lnTo>
                    <a:pt x="104384" y="104425"/>
                  </a:lnTo>
                  <a:lnTo>
                    <a:pt x="138610" y="74289"/>
                  </a:lnTo>
                  <a:lnTo>
                    <a:pt x="176513" y="48678"/>
                  </a:lnTo>
                  <a:lnTo>
                    <a:pt x="217666" y="28019"/>
                  </a:lnTo>
                  <a:lnTo>
                    <a:pt x="261646" y="12736"/>
                  </a:lnTo>
                  <a:lnTo>
                    <a:pt x="308028" y="3254"/>
                  </a:lnTo>
                  <a:lnTo>
                    <a:pt x="356387" y="0"/>
                  </a:lnTo>
                  <a:lnTo>
                    <a:pt x="404749" y="3254"/>
                  </a:lnTo>
                  <a:lnTo>
                    <a:pt x="451133" y="12736"/>
                  </a:lnTo>
                  <a:lnTo>
                    <a:pt x="495115" y="28019"/>
                  </a:lnTo>
                  <a:lnTo>
                    <a:pt x="536270" y="48678"/>
                  </a:lnTo>
                  <a:lnTo>
                    <a:pt x="574174" y="74289"/>
                  </a:lnTo>
                  <a:lnTo>
                    <a:pt x="608401" y="104425"/>
                  </a:lnTo>
                  <a:lnTo>
                    <a:pt x="638527" y="138663"/>
                  </a:lnTo>
                  <a:lnTo>
                    <a:pt x="664129" y="176577"/>
                  </a:lnTo>
                  <a:lnTo>
                    <a:pt x="684780" y="217741"/>
                  </a:lnTo>
                  <a:lnTo>
                    <a:pt x="700056" y="261731"/>
                  </a:lnTo>
                  <a:lnTo>
                    <a:pt x="709534" y="308122"/>
                  </a:lnTo>
                  <a:lnTo>
                    <a:pt x="712787" y="356489"/>
                  </a:lnTo>
                  <a:lnTo>
                    <a:pt x="709534" y="404852"/>
                  </a:lnTo>
                  <a:lnTo>
                    <a:pt x="700056" y="451236"/>
                  </a:lnTo>
                  <a:lnTo>
                    <a:pt x="684780" y="495216"/>
                  </a:lnTo>
                  <a:lnTo>
                    <a:pt x="664129" y="536368"/>
                  </a:lnTo>
                  <a:lnTo>
                    <a:pt x="638527" y="574266"/>
                  </a:lnTo>
                  <a:lnTo>
                    <a:pt x="608401" y="608488"/>
                  </a:lnTo>
                  <a:lnTo>
                    <a:pt x="574174" y="638609"/>
                  </a:lnTo>
                  <a:lnTo>
                    <a:pt x="536270" y="664205"/>
                  </a:lnTo>
                  <a:lnTo>
                    <a:pt x="495115" y="684851"/>
                  </a:lnTo>
                  <a:lnTo>
                    <a:pt x="451133" y="700123"/>
                  </a:lnTo>
                  <a:lnTo>
                    <a:pt x="404749" y="709598"/>
                  </a:lnTo>
                  <a:lnTo>
                    <a:pt x="356387" y="712851"/>
                  </a:lnTo>
                  <a:lnTo>
                    <a:pt x="308028" y="709598"/>
                  </a:lnTo>
                  <a:lnTo>
                    <a:pt x="261646" y="700123"/>
                  </a:lnTo>
                  <a:lnTo>
                    <a:pt x="217666" y="684851"/>
                  </a:lnTo>
                  <a:lnTo>
                    <a:pt x="176513" y="664205"/>
                  </a:lnTo>
                  <a:lnTo>
                    <a:pt x="138610" y="638609"/>
                  </a:lnTo>
                  <a:lnTo>
                    <a:pt x="104384" y="608488"/>
                  </a:lnTo>
                  <a:lnTo>
                    <a:pt x="74258" y="574266"/>
                  </a:lnTo>
                  <a:lnTo>
                    <a:pt x="48657" y="536368"/>
                  </a:lnTo>
                  <a:lnTo>
                    <a:pt x="28007" y="495216"/>
                  </a:lnTo>
                  <a:lnTo>
                    <a:pt x="12730" y="451236"/>
                  </a:lnTo>
                  <a:lnTo>
                    <a:pt x="3253" y="404852"/>
                  </a:lnTo>
                  <a:lnTo>
                    <a:pt x="0" y="356489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573189" y="1567307"/>
            <a:ext cx="2232660" cy="713105"/>
          </a:xfrm>
          <a:custGeom>
            <a:avLst/>
            <a:gdLst/>
            <a:ahLst/>
            <a:cxnLst/>
            <a:rect l="l" t="t" r="r" b="b"/>
            <a:pathLst>
              <a:path w="2232660" h="713105">
                <a:moveTo>
                  <a:pt x="2232494" y="0"/>
                </a:moveTo>
                <a:lnTo>
                  <a:pt x="356387" y="0"/>
                </a:lnTo>
                <a:lnTo>
                  <a:pt x="0" y="356361"/>
                </a:lnTo>
                <a:lnTo>
                  <a:pt x="356387" y="712850"/>
                </a:lnTo>
                <a:lnTo>
                  <a:pt x="2232494" y="712850"/>
                </a:lnTo>
                <a:lnTo>
                  <a:pt x="2232494" y="0"/>
                </a:lnTo>
                <a:close/>
              </a:path>
            </a:pathLst>
          </a:custGeom>
          <a:solidFill>
            <a:srgbClr val="789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66800" y="1805126"/>
            <a:ext cx="154264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Стабилизироваться</a:t>
            </a:r>
            <a:endParaRPr sz="1200" b="1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04101" y="1554607"/>
            <a:ext cx="738505" cy="738505"/>
            <a:chOff x="204101" y="1554607"/>
            <a:chExt cx="738505" cy="73850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6801" y="1567307"/>
              <a:ext cx="712787" cy="71285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16801" y="1567307"/>
              <a:ext cx="713105" cy="713105"/>
            </a:xfrm>
            <a:custGeom>
              <a:avLst/>
              <a:gdLst/>
              <a:ahLst/>
              <a:cxnLst/>
              <a:rect l="l" t="t" r="r" b="b"/>
              <a:pathLst>
                <a:path w="713105" h="713105">
                  <a:moveTo>
                    <a:pt x="0" y="356361"/>
                  </a:moveTo>
                  <a:lnTo>
                    <a:pt x="3253" y="308024"/>
                  </a:lnTo>
                  <a:lnTo>
                    <a:pt x="12730" y="261658"/>
                  </a:lnTo>
                  <a:lnTo>
                    <a:pt x="28007" y="217687"/>
                  </a:lnTo>
                  <a:lnTo>
                    <a:pt x="48657" y="176539"/>
                  </a:lnTo>
                  <a:lnTo>
                    <a:pt x="74258" y="138638"/>
                  </a:lnTo>
                  <a:lnTo>
                    <a:pt x="104384" y="104409"/>
                  </a:lnTo>
                  <a:lnTo>
                    <a:pt x="138610" y="74279"/>
                  </a:lnTo>
                  <a:lnTo>
                    <a:pt x="176513" y="48673"/>
                  </a:lnTo>
                  <a:lnTo>
                    <a:pt x="217666" y="28017"/>
                  </a:lnTo>
                  <a:lnTo>
                    <a:pt x="261646" y="12735"/>
                  </a:lnTo>
                  <a:lnTo>
                    <a:pt x="308028" y="3254"/>
                  </a:lnTo>
                  <a:lnTo>
                    <a:pt x="356387" y="0"/>
                  </a:lnTo>
                  <a:lnTo>
                    <a:pt x="404749" y="3254"/>
                  </a:lnTo>
                  <a:lnTo>
                    <a:pt x="451133" y="12735"/>
                  </a:lnTo>
                  <a:lnTo>
                    <a:pt x="495115" y="28017"/>
                  </a:lnTo>
                  <a:lnTo>
                    <a:pt x="536270" y="48673"/>
                  </a:lnTo>
                  <a:lnTo>
                    <a:pt x="574174" y="74279"/>
                  </a:lnTo>
                  <a:lnTo>
                    <a:pt x="608401" y="104409"/>
                  </a:lnTo>
                  <a:lnTo>
                    <a:pt x="638527" y="138638"/>
                  </a:lnTo>
                  <a:lnTo>
                    <a:pt x="664129" y="176539"/>
                  </a:lnTo>
                  <a:lnTo>
                    <a:pt x="684780" y="217687"/>
                  </a:lnTo>
                  <a:lnTo>
                    <a:pt x="700056" y="261658"/>
                  </a:lnTo>
                  <a:lnTo>
                    <a:pt x="709534" y="308024"/>
                  </a:lnTo>
                  <a:lnTo>
                    <a:pt x="712787" y="356361"/>
                  </a:lnTo>
                  <a:lnTo>
                    <a:pt x="709534" y="404728"/>
                  </a:lnTo>
                  <a:lnTo>
                    <a:pt x="700056" y="451119"/>
                  </a:lnTo>
                  <a:lnTo>
                    <a:pt x="684780" y="495109"/>
                  </a:lnTo>
                  <a:lnTo>
                    <a:pt x="664129" y="536273"/>
                  </a:lnTo>
                  <a:lnTo>
                    <a:pt x="638527" y="574187"/>
                  </a:lnTo>
                  <a:lnTo>
                    <a:pt x="608401" y="608425"/>
                  </a:lnTo>
                  <a:lnTo>
                    <a:pt x="574174" y="638561"/>
                  </a:lnTo>
                  <a:lnTo>
                    <a:pt x="536270" y="664172"/>
                  </a:lnTo>
                  <a:lnTo>
                    <a:pt x="495115" y="684831"/>
                  </a:lnTo>
                  <a:lnTo>
                    <a:pt x="451133" y="700114"/>
                  </a:lnTo>
                  <a:lnTo>
                    <a:pt x="404749" y="709596"/>
                  </a:lnTo>
                  <a:lnTo>
                    <a:pt x="356387" y="712850"/>
                  </a:lnTo>
                  <a:lnTo>
                    <a:pt x="308028" y="709596"/>
                  </a:lnTo>
                  <a:lnTo>
                    <a:pt x="261646" y="700114"/>
                  </a:lnTo>
                  <a:lnTo>
                    <a:pt x="217666" y="684831"/>
                  </a:lnTo>
                  <a:lnTo>
                    <a:pt x="176513" y="664172"/>
                  </a:lnTo>
                  <a:lnTo>
                    <a:pt x="138610" y="638561"/>
                  </a:lnTo>
                  <a:lnTo>
                    <a:pt x="104384" y="608425"/>
                  </a:lnTo>
                  <a:lnTo>
                    <a:pt x="74258" y="574187"/>
                  </a:lnTo>
                  <a:lnTo>
                    <a:pt x="48657" y="536273"/>
                  </a:lnTo>
                  <a:lnTo>
                    <a:pt x="28007" y="495109"/>
                  </a:lnTo>
                  <a:lnTo>
                    <a:pt x="12730" y="451119"/>
                  </a:lnTo>
                  <a:lnTo>
                    <a:pt x="3253" y="404728"/>
                  </a:lnTo>
                  <a:lnTo>
                    <a:pt x="0" y="35636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60489" y="2480182"/>
            <a:ext cx="2258060" cy="738505"/>
            <a:chOff x="560489" y="2480182"/>
            <a:chExt cx="2258060" cy="738505"/>
          </a:xfrm>
        </p:grpSpPr>
        <p:sp>
          <p:nvSpPr>
            <p:cNvPr id="17" name="object 17"/>
            <p:cNvSpPr/>
            <p:nvPr/>
          </p:nvSpPr>
          <p:spPr>
            <a:xfrm>
              <a:off x="573189" y="2492882"/>
              <a:ext cx="2232660" cy="713105"/>
            </a:xfrm>
            <a:custGeom>
              <a:avLst/>
              <a:gdLst/>
              <a:ahLst/>
              <a:cxnLst/>
              <a:rect l="l" t="t" r="r" b="b"/>
              <a:pathLst>
                <a:path w="2232660" h="713105">
                  <a:moveTo>
                    <a:pt x="2232494" y="0"/>
                  </a:moveTo>
                  <a:lnTo>
                    <a:pt x="356387" y="0"/>
                  </a:lnTo>
                  <a:lnTo>
                    <a:pt x="0" y="356362"/>
                  </a:lnTo>
                  <a:lnTo>
                    <a:pt x="356387" y="712851"/>
                  </a:lnTo>
                  <a:lnTo>
                    <a:pt x="2232494" y="712851"/>
                  </a:lnTo>
                  <a:lnTo>
                    <a:pt x="2232494" y="0"/>
                  </a:lnTo>
                  <a:close/>
                </a:path>
              </a:pathLst>
            </a:custGeom>
            <a:solidFill>
              <a:srgbClr val="78909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73189" y="2492882"/>
              <a:ext cx="2232660" cy="713105"/>
            </a:xfrm>
            <a:custGeom>
              <a:avLst/>
              <a:gdLst/>
              <a:ahLst/>
              <a:cxnLst/>
              <a:rect l="l" t="t" r="r" b="b"/>
              <a:pathLst>
                <a:path w="2232660" h="713105">
                  <a:moveTo>
                    <a:pt x="2232494" y="712851"/>
                  </a:moveTo>
                  <a:lnTo>
                    <a:pt x="356387" y="712851"/>
                  </a:lnTo>
                  <a:lnTo>
                    <a:pt x="0" y="356362"/>
                  </a:lnTo>
                  <a:lnTo>
                    <a:pt x="356387" y="0"/>
                  </a:lnTo>
                  <a:lnTo>
                    <a:pt x="2232494" y="0"/>
                  </a:lnTo>
                  <a:lnTo>
                    <a:pt x="2232494" y="71285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066800" y="2573273"/>
            <a:ext cx="1676400" cy="5238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ctr">
              <a:lnSpc>
                <a:spcPct val="86300"/>
              </a:lnSpc>
              <a:spcBef>
                <a:spcPts val="295"/>
              </a:spcBef>
            </a:pPr>
            <a:r>
              <a:rPr sz="1200" b="1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Дать</a:t>
            </a:r>
            <a:r>
              <a:rPr sz="1200" b="1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чувствам</a:t>
            </a:r>
            <a:r>
              <a:rPr sz="1200" b="1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место, пространство, получать</a:t>
            </a:r>
            <a:r>
              <a:rPr sz="1200" b="1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поддержку</a:t>
            </a:r>
            <a:endParaRPr sz="1200" b="1">
              <a:latin typeface="Microsoft Sans Serif"/>
              <a:cs typeface="Microsoft Sans Serif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04101" y="2480182"/>
            <a:ext cx="738505" cy="738505"/>
            <a:chOff x="204101" y="2480182"/>
            <a:chExt cx="738505" cy="738505"/>
          </a:xfrm>
        </p:grpSpPr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6801" y="2492882"/>
              <a:ext cx="712787" cy="712851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216801" y="2492882"/>
              <a:ext cx="713105" cy="713105"/>
            </a:xfrm>
            <a:custGeom>
              <a:avLst/>
              <a:gdLst/>
              <a:ahLst/>
              <a:cxnLst/>
              <a:rect l="l" t="t" r="r" b="b"/>
              <a:pathLst>
                <a:path w="713105" h="713105">
                  <a:moveTo>
                    <a:pt x="0" y="356362"/>
                  </a:moveTo>
                  <a:lnTo>
                    <a:pt x="3253" y="307998"/>
                  </a:lnTo>
                  <a:lnTo>
                    <a:pt x="12730" y="261614"/>
                  </a:lnTo>
                  <a:lnTo>
                    <a:pt x="28007" y="217634"/>
                  </a:lnTo>
                  <a:lnTo>
                    <a:pt x="48657" y="176482"/>
                  </a:lnTo>
                  <a:lnTo>
                    <a:pt x="74258" y="138584"/>
                  </a:lnTo>
                  <a:lnTo>
                    <a:pt x="104384" y="104362"/>
                  </a:lnTo>
                  <a:lnTo>
                    <a:pt x="138610" y="74241"/>
                  </a:lnTo>
                  <a:lnTo>
                    <a:pt x="176513" y="48645"/>
                  </a:lnTo>
                  <a:lnTo>
                    <a:pt x="217666" y="27999"/>
                  </a:lnTo>
                  <a:lnTo>
                    <a:pt x="261646" y="12727"/>
                  </a:lnTo>
                  <a:lnTo>
                    <a:pt x="308028" y="3252"/>
                  </a:lnTo>
                  <a:lnTo>
                    <a:pt x="356387" y="0"/>
                  </a:lnTo>
                  <a:lnTo>
                    <a:pt x="404749" y="3252"/>
                  </a:lnTo>
                  <a:lnTo>
                    <a:pt x="451133" y="12727"/>
                  </a:lnTo>
                  <a:lnTo>
                    <a:pt x="495115" y="27999"/>
                  </a:lnTo>
                  <a:lnTo>
                    <a:pt x="536270" y="48645"/>
                  </a:lnTo>
                  <a:lnTo>
                    <a:pt x="574174" y="74241"/>
                  </a:lnTo>
                  <a:lnTo>
                    <a:pt x="608401" y="104362"/>
                  </a:lnTo>
                  <a:lnTo>
                    <a:pt x="638527" y="138584"/>
                  </a:lnTo>
                  <a:lnTo>
                    <a:pt x="664129" y="176482"/>
                  </a:lnTo>
                  <a:lnTo>
                    <a:pt x="684780" y="217634"/>
                  </a:lnTo>
                  <a:lnTo>
                    <a:pt x="700056" y="261614"/>
                  </a:lnTo>
                  <a:lnTo>
                    <a:pt x="709534" y="307998"/>
                  </a:lnTo>
                  <a:lnTo>
                    <a:pt x="712787" y="356362"/>
                  </a:lnTo>
                  <a:lnTo>
                    <a:pt x="709534" y="404728"/>
                  </a:lnTo>
                  <a:lnTo>
                    <a:pt x="700056" y="451119"/>
                  </a:lnTo>
                  <a:lnTo>
                    <a:pt x="684780" y="495109"/>
                  </a:lnTo>
                  <a:lnTo>
                    <a:pt x="664129" y="536273"/>
                  </a:lnTo>
                  <a:lnTo>
                    <a:pt x="638527" y="574187"/>
                  </a:lnTo>
                  <a:lnTo>
                    <a:pt x="608401" y="608425"/>
                  </a:lnTo>
                  <a:lnTo>
                    <a:pt x="574174" y="638561"/>
                  </a:lnTo>
                  <a:lnTo>
                    <a:pt x="536270" y="664172"/>
                  </a:lnTo>
                  <a:lnTo>
                    <a:pt x="495115" y="684831"/>
                  </a:lnTo>
                  <a:lnTo>
                    <a:pt x="451133" y="700114"/>
                  </a:lnTo>
                  <a:lnTo>
                    <a:pt x="404749" y="709596"/>
                  </a:lnTo>
                  <a:lnTo>
                    <a:pt x="356387" y="712851"/>
                  </a:lnTo>
                  <a:lnTo>
                    <a:pt x="308028" y="709596"/>
                  </a:lnTo>
                  <a:lnTo>
                    <a:pt x="261646" y="700114"/>
                  </a:lnTo>
                  <a:lnTo>
                    <a:pt x="217666" y="684831"/>
                  </a:lnTo>
                  <a:lnTo>
                    <a:pt x="176513" y="664172"/>
                  </a:lnTo>
                  <a:lnTo>
                    <a:pt x="138610" y="638561"/>
                  </a:lnTo>
                  <a:lnTo>
                    <a:pt x="104384" y="608425"/>
                  </a:lnTo>
                  <a:lnTo>
                    <a:pt x="74258" y="574187"/>
                  </a:lnTo>
                  <a:lnTo>
                    <a:pt x="48657" y="536273"/>
                  </a:lnTo>
                  <a:lnTo>
                    <a:pt x="28007" y="495109"/>
                  </a:lnTo>
                  <a:lnTo>
                    <a:pt x="12730" y="451119"/>
                  </a:lnTo>
                  <a:lnTo>
                    <a:pt x="3253" y="404728"/>
                  </a:lnTo>
                  <a:lnTo>
                    <a:pt x="0" y="356362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/>
          <p:nvPr/>
        </p:nvSpPr>
        <p:spPr>
          <a:xfrm>
            <a:off x="573189" y="3418459"/>
            <a:ext cx="2232660" cy="713105"/>
          </a:xfrm>
          <a:custGeom>
            <a:avLst/>
            <a:gdLst/>
            <a:ahLst/>
            <a:cxnLst/>
            <a:rect l="l" t="t" r="r" b="b"/>
            <a:pathLst>
              <a:path w="2232660" h="713104">
                <a:moveTo>
                  <a:pt x="2232494" y="0"/>
                </a:moveTo>
                <a:lnTo>
                  <a:pt x="356387" y="0"/>
                </a:lnTo>
                <a:lnTo>
                  <a:pt x="0" y="356362"/>
                </a:lnTo>
                <a:lnTo>
                  <a:pt x="356387" y="712774"/>
                </a:lnTo>
                <a:lnTo>
                  <a:pt x="2232494" y="712774"/>
                </a:lnTo>
                <a:lnTo>
                  <a:pt x="2232494" y="0"/>
                </a:lnTo>
                <a:close/>
              </a:path>
            </a:pathLst>
          </a:custGeom>
          <a:solidFill>
            <a:srgbClr val="78909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1143000" y="3577793"/>
            <a:ext cx="1447800" cy="346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45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Осознавать,</a:t>
            </a:r>
            <a:r>
              <a:rPr sz="1200" b="1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что</a:t>
            </a:r>
            <a:endParaRPr sz="1200" b="1">
              <a:latin typeface="Microsoft Sans Serif"/>
              <a:cs typeface="Microsoft Sans Serif"/>
            </a:endParaRPr>
          </a:p>
          <a:p>
            <a:pPr algn="ctr">
              <a:lnSpc>
                <a:spcPts val="1345"/>
              </a:lnSpc>
            </a:pPr>
            <a:r>
              <a:rPr sz="12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происходит</a:t>
            </a:r>
            <a:endParaRPr sz="1200" b="1">
              <a:latin typeface="Microsoft Sans Serif"/>
              <a:cs typeface="Microsoft Sans Serif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204101" y="3405759"/>
            <a:ext cx="738505" cy="738505"/>
            <a:chOff x="204101" y="3405759"/>
            <a:chExt cx="738505" cy="738505"/>
          </a:xfrm>
        </p:grpSpPr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16801" y="3418459"/>
              <a:ext cx="712787" cy="71277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16801" y="3418459"/>
              <a:ext cx="713105" cy="713105"/>
            </a:xfrm>
            <a:custGeom>
              <a:avLst/>
              <a:gdLst/>
              <a:ahLst/>
              <a:cxnLst/>
              <a:rect l="l" t="t" r="r" b="b"/>
              <a:pathLst>
                <a:path w="713105" h="713104">
                  <a:moveTo>
                    <a:pt x="0" y="356362"/>
                  </a:moveTo>
                  <a:lnTo>
                    <a:pt x="3253" y="307998"/>
                  </a:lnTo>
                  <a:lnTo>
                    <a:pt x="12730" y="261614"/>
                  </a:lnTo>
                  <a:lnTo>
                    <a:pt x="28007" y="217634"/>
                  </a:lnTo>
                  <a:lnTo>
                    <a:pt x="48657" y="176482"/>
                  </a:lnTo>
                  <a:lnTo>
                    <a:pt x="74258" y="138584"/>
                  </a:lnTo>
                  <a:lnTo>
                    <a:pt x="104384" y="104362"/>
                  </a:lnTo>
                  <a:lnTo>
                    <a:pt x="138610" y="74241"/>
                  </a:lnTo>
                  <a:lnTo>
                    <a:pt x="176513" y="48645"/>
                  </a:lnTo>
                  <a:lnTo>
                    <a:pt x="217666" y="27999"/>
                  </a:lnTo>
                  <a:lnTo>
                    <a:pt x="261646" y="12727"/>
                  </a:lnTo>
                  <a:lnTo>
                    <a:pt x="308028" y="3252"/>
                  </a:lnTo>
                  <a:lnTo>
                    <a:pt x="356387" y="0"/>
                  </a:lnTo>
                  <a:lnTo>
                    <a:pt x="404749" y="3252"/>
                  </a:lnTo>
                  <a:lnTo>
                    <a:pt x="451133" y="12727"/>
                  </a:lnTo>
                  <a:lnTo>
                    <a:pt x="495115" y="27999"/>
                  </a:lnTo>
                  <a:lnTo>
                    <a:pt x="536270" y="48645"/>
                  </a:lnTo>
                  <a:lnTo>
                    <a:pt x="574174" y="74241"/>
                  </a:lnTo>
                  <a:lnTo>
                    <a:pt x="608401" y="104362"/>
                  </a:lnTo>
                  <a:lnTo>
                    <a:pt x="638527" y="138584"/>
                  </a:lnTo>
                  <a:lnTo>
                    <a:pt x="664129" y="176482"/>
                  </a:lnTo>
                  <a:lnTo>
                    <a:pt x="684780" y="217634"/>
                  </a:lnTo>
                  <a:lnTo>
                    <a:pt x="700056" y="261614"/>
                  </a:lnTo>
                  <a:lnTo>
                    <a:pt x="709534" y="307998"/>
                  </a:lnTo>
                  <a:lnTo>
                    <a:pt x="712787" y="356362"/>
                  </a:lnTo>
                  <a:lnTo>
                    <a:pt x="709534" y="404726"/>
                  </a:lnTo>
                  <a:lnTo>
                    <a:pt x="700056" y="451113"/>
                  </a:lnTo>
                  <a:lnTo>
                    <a:pt x="684780" y="495097"/>
                  </a:lnTo>
                  <a:lnTo>
                    <a:pt x="664129" y="536254"/>
                  </a:lnTo>
                  <a:lnTo>
                    <a:pt x="638527" y="574158"/>
                  </a:lnTo>
                  <a:lnTo>
                    <a:pt x="608401" y="608387"/>
                  </a:lnTo>
                  <a:lnTo>
                    <a:pt x="574174" y="638514"/>
                  </a:lnTo>
                  <a:lnTo>
                    <a:pt x="536270" y="664115"/>
                  </a:lnTo>
                  <a:lnTo>
                    <a:pt x="495115" y="684767"/>
                  </a:lnTo>
                  <a:lnTo>
                    <a:pt x="451133" y="700043"/>
                  </a:lnTo>
                  <a:lnTo>
                    <a:pt x="404749" y="709521"/>
                  </a:lnTo>
                  <a:lnTo>
                    <a:pt x="356387" y="712774"/>
                  </a:lnTo>
                  <a:lnTo>
                    <a:pt x="308028" y="709521"/>
                  </a:lnTo>
                  <a:lnTo>
                    <a:pt x="261646" y="700043"/>
                  </a:lnTo>
                  <a:lnTo>
                    <a:pt x="217666" y="684767"/>
                  </a:lnTo>
                  <a:lnTo>
                    <a:pt x="176513" y="664115"/>
                  </a:lnTo>
                  <a:lnTo>
                    <a:pt x="138610" y="638514"/>
                  </a:lnTo>
                  <a:lnTo>
                    <a:pt x="104384" y="608387"/>
                  </a:lnTo>
                  <a:lnTo>
                    <a:pt x="74258" y="574158"/>
                  </a:lnTo>
                  <a:lnTo>
                    <a:pt x="48657" y="536254"/>
                  </a:lnTo>
                  <a:lnTo>
                    <a:pt x="28007" y="495097"/>
                  </a:lnTo>
                  <a:lnTo>
                    <a:pt x="12730" y="451113"/>
                  </a:lnTo>
                  <a:lnTo>
                    <a:pt x="3253" y="404726"/>
                  </a:lnTo>
                  <a:lnTo>
                    <a:pt x="0" y="356362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066800" y="4582768"/>
            <a:ext cx="1676400" cy="1987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Принимать</a:t>
            </a:r>
            <a:r>
              <a:rPr sz="1200" b="1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решения</a:t>
            </a:r>
            <a:endParaRPr sz="1200" b="1">
              <a:latin typeface="Microsoft Sans Serif"/>
              <a:cs typeface="Microsoft Sans Serif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204101" y="528827"/>
            <a:ext cx="8919210" cy="4540885"/>
            <a:chOff x="204101" y="528827"/>
            <a:chExt cx="8919210" cy="4540885"/>
          </a:xfrm>
        </p:grpSpPr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16801" y="4343997"/>
              <a:ext cx="712787" cy="71279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16801" y="4343997"/>
              <a:ext cx="713105" cy="713105"/>
            </a:xfrm>
            <a:custGeom>
              <a:avLst/>
              <a:gdLst/>
              <a:ahLst/>
              <a:cxnLst/>
              <a:rect l="l" t="t" r="r" b="b"/>
              <a:pathLst>
                <a:path w="713105" h="713104">
                  <a:moveTo>
                    <a:pt x="0" y="356400"/>
                  </a:moveTo>
                  <a:lnTo>
                    <a:pt x="3253" y="308038"/>
                  </a:lnTo>
                  <a:lnTo>
                    <a:pt x="12730" y="261653"/>
                  </a:lnTo>
                  <a:lnTo>
                    <a:pt x="28007" y="217671"/>
                  </a:lnTo>
                  <a:lnTo>
                    <a:pt x="48657" y="176516"/>
                  </a:lnTo>
                  <a:lnTo>
                    <a:pt x="74258" y="138613"/>
                  </a:lnTo>
                  <a:lnTo>
                    <a:pt x="104384" y="104386"/>
                  </a:lnTo>
                  <a:lnTo>
                    <a:pt x="138610" y="74259"/>
                  </a:lnTo>
                  <a:lnTo>
                    <a:pt x="176513" y="48658"/>
                  </a:lnTo>
                  <a:lnTo>
                    <a:pt x="217666" y="28007"/>
                  </a:lnTo>
                  <a:lnTo>
                    <a:pt x="261646" y="12730"/>
                  </a:lnTo>
                  <a:lnTo>
                    <a:pt x="308028" y="3253"/>
                  </a:lnTo>
                  <a:lnTo>
                    <a:pt x="356387" y="0"/>
                  </a:lnTo>
                  <a:lnTo>
                    <a:pt x="404749" y="3253"/>
                  </a:lnTo>
                  <a:lnTo>
                    <a:pt x="451133" y="12730"/>
                  </a:lnTo>
                  <a:lnTo>
                    <a:pt x="495115" y="28007"/>
                  </a:lnTo>
                  <a:lnTo>
                    <a:pt x="536270" y="48658"/>
                  </a:lnTo>
                  <a:lnTo>
                    <a:pt x="574174" y="74259"/>
                  </a:lnTo>
                  <a:lnTo>
                    <a:pt x="608401" y="104386"/>
                  </a:lnTo>
                  <a:lnTo>
                    <a:pt x="638527" y="138613"/>
                  </a:lnTo>
                  <a:lnTo>
                    <a:pt x="664129" y="176516"/>
                  </a:lnTo>
                  <a:lnTo>
                    <a:pt x="684780" y="217671"/>
                  </a:lnTo>
                  <a:lnTo>
                    <a:pt x="700056" y="261653"/>
                  </a:lnTo>
                  <a:lnTo>
                    <a:pt x="709534" y="308038"/>
                  </a:lnTo>
                  <a:lnTo>
                    <a:pt x="712787" y="356400"/>
                  </a:lnTo>
                  <a:lnTo>
                    <a:pt x="709534" y="404759"/>
                  </a:lnTo>
                  <a:lnTo>
                    <a:pt x="700056" y="451141"/>
                  </a:lnTo>
                  <a:lnTo>
                    <a:pt x="684780" y="495121"/>
                  </a:lnTo>
                  <a:lnTo>
                    <a:pt x="664129" y="536274"/>
                  </a:lnTo>
                  <a:lnTo>
                    <a:pt x="638527" y="574177"/>
                  </a:lnTo>
                  <a:lnTo>
                    <a:pt x="608401" y="608403"/>
                  </a:lnTo>
                  <a:lnTo>
                    <a:pt x="574174" y="638529"/>
                  </a:lnTo>
                  <a:lnTo>
                    <a:pt x="536270" y="664130"/>
                  </a:lnTo>
                  <a:lnTo>
                    <a:pt x="495115" y="684781"/>
                  </a:lnTo>
                  <a:lnTo>
                    <a:pt x="451133" y="700057"/>
                  </a:lnTo>
                  <a:lnTo>
                    <a:pt x="404749" y="709535"/>
                  </a:lnTo>
                  <a:lnTo>
                    <a:pt x="356387" y="712788"/>
                  </a:lnTo>
                  <a:lnTo>
                    <a:pt x="308028" y="709535"/>
                  </a:lnTo>
                  <a:lnTo>
                    <a:pt x="261646" y="700057"/>
                  </a:lnTo>
                  <a:lnTo>
                    <a:pt x="217666" y="684781"/>
                  </a:lnTo>
                  <a:lnTo>
                    <a:pt x="176513" y="664130"/>
                  </a:lnTo>
                  <a:lnTo>
                    <a:pt x="138610" y="638529"/>
                  </a:lnTo>
                  <a:lnTo>
                    <a:pt x="104384" y="608403"/>
                  </a:lnTo>
                  <a:lnTo>
                    <a:pt x="74258" y="574177"/>
                  </a:lnTo>
                  <a:lnTo>
                    <a:pt x="48657" y="536274"/>
                  </a:lnTo>
                  <a:lnTo>
                    <a:pt x="28007" y="495121"/>
                  </a:lnTo>
                  <a:lnTo>
                    <a:pt x="12730" y="451141"/>
                  </a:lnTo>
                  <a:lnTo>
                    <a:pt x="3253" y="404759"/>
                  </a:lnTo>
                  <a:lnTo>
                    <a:pt x="0" y="35640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923794" y="688593"/>
              <a:ext cx="610870" cy="4369435"/>
            </a:xfrm>
            <a:custGeom>
              <a:avLst/>
              <a:gdLst/>
              <a:ahLst/>
              <a:cxnLst/>
              <a:rect l="l" t="t" r="r" b="b"/>
              <a:pathLst>
                <a:path w="610870" h="4369435">
                  <a:moveTo>
                    <a:pt x="0" y="0"/>
                  </a:moveTo>
                  <a:lnTo>
                    <a:pt x="70016" y="1348"/>
                  </a:lnTo>
                  <a:lnTo>
                    <a:pt x="134283" y="5186"/>
                  </a:lnTo>
                  <a:lnTo>
                    <a:pt x="190970" y="11206"/>
                  </a:lnTo>
                  <a:lnTo>
                    <a:pt x="238247" y="19099"/>
                  </a:lnTo>
                  <a:lnTo>
                    <a:pt x="297246" y="39268"/>
                  </a:lnTo>
                  <a:lnTo>
                    <a:pt x="305307" y="50926"/>
                  </a:lnTo>
                  <a:lnTo>
                    <a:pt x="305307" y="2133599"/>
                  </a:lnTo>
                  <a:lnTo>
                    <a:pt x="313368" y="2145251"/>
                  </a:lnTo>
                  <a:lnTo>
                    <a:pt x="372358" y="2165377"/>
                  </a:lnTo>
                  <a:lnTo>
                    <a:pt x="419621" y="2173243"/>
                  </a:lnTo>
                  <a:lnTo>
                    <a:pt x="476285" y="2179238"/>
                  </a:lnTo>
                  <a:lnTo>
                    <a:pt x="540519" y="2183058"/>
                  </a:lnTo>
                  <a:lnTo>
                    <a:pt x="610489" y="2184399"/>
                  </a:lnTo>
                  <a:lnTo>
                    <a:pt x="540519" y="2185748"/>
                  </a:lnTo>
                  <a:lnTo>
                    <a:pt x="476285" y="2189586"/>
                  </a:lnTo>
                  <a:lnTo>
                    <a:pt x="419621" y="2195606"/>
                  </a:lnTo>
                  <a:lnTo>
                    <a:pt x="372358" y="2203499"/>
                  </a:lnTo>
                  <a:lnTo>
                    <a:pt x="313368" y="2223668"/>
                  </a:lnTo>
                  <a:lnTo>
                    <a:pt x="305307" y="2235326"/>
                  </a:lnTo>
                  <a:lnTo>
                    <a:pt x="305307" y="4317961"/>
                  </a:lnTo>
                  <a:lnTo>
                    <a:pt x="297246" y="4329624"/>
                  </a:lnTo>
                  <a:lnTo>
                    <a:pt x="238247" y="4349774"/>
                  </a:lnTo>
                  <a:lnTo>
                    <a:pt x="190970" y="4357652"/>
                  </a:lnTo>
                  <a:lnTo>
                    <a:pt x="134283" y="4363657"/>
                  </a:lnTo>
                  <a:lnTo>
                    <a:pt x="70016" y="4367484"/>
                  </a:lnTo>
                  <a:lnTo>
                    <a:pt x="0" y="4368827"/>
                  </a:lnTo>
                </a:path>
              </a:pathLst>
            </a:custGeom>
            <a:ln w="9525">
              <a:solidFill>
                <a:srgbClr val="009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22218" y="541527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40">
                  <a:moveTo>
                    <a:pt x="2794000" y="0"/>
                  </a:moveTo>
                  <a:lnTo>
                    <a:pt x="0" y="121158"/>
                  </a:lnTo>
                  <a:lnTo>
                    <a:pt x="0" y="363600"/>
                  </a:lnTo>
                  <a:lnTo>
                    <a:pt x="2794000" y="484759"/>
                  </a:lnTo>
                  <a:lnTo>
                    <a:pt x="5588000" y="363600"/>
                  </a:lnTo>
                  <a:lnTo>
                    <a:pt x="5588000" y="121158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55687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522218" y="541527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40">
                  <a:moveTo>
                    <a:pt x="2794000" y="0"/>
                  </a:moveTo>
                  <a:lnTo>
                    <a:pt x="5588000" y="121158"/>
                  </a:lnTo>
                  <a:lnTo>
                    <a:pt x="5588000" y="363600"/>
                  </a:lnTo>
                  <a:lnTo>
                    <a:pt x="2794000" y="484759"/>
                  </a:lnTo>
                  <a:lnTo>
                    <a:pt x="0" y="363600"/>
                  </a:lnTo>
                  <a:lnTo>
                    <a:pt x="0" y="121158"/>
                  </a:lnTo>
                  <a:lnTo>
                    <a:pt x="2794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" name="object 35"/>
          <p:cNvSpPr txBox="1"/>
          <p:nvPr/>
        </p:nvSpPr>
        <p:spPr>
          <a:xfrm>
            <a:off x="5602351" y="673100"/>
            <a:ext cx="143065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Поддержание</a:t>
            </a:r>
            <a:r>
              <a:rPr sz="1100" b="1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рутины</a:t>
            </a:r>
            <a:endParaRPr sz="1100" b="1">
              <a:latin typeface="Microsoft Sans Serif"/>
              <a:cs typeface="Microsoft Sans Serif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3505200" y="590550"/>
            <a:ext cx="5638800" cy="847597"/>
            <a:chOff x="3471417" y="590550"/>
            <a:chExt cx="5638800" cy="847597"/>
          </a:xfrm>
        </p:grpSpPr>
        <p:sp>
          <p:nvSpPr>
            <p:cNvPr id="37" name="object 37"/>
            <p:cNvSpPr/>
            <p:nvPr/>
          </p:nvSpPr>
          <p:spPr>
            <a:xfrm>
              <a:off x="3471417" y="590550"/>
              <a:ext cx="421640" cy="485140"/>
            </a:xfrm>
            <a:custGeom>
              <a:avLst/>
              <a:gdLst/>
              <a:ahLst/>
              <a:cxnLst/>
              <a:rect l="l" t="t" r="r" b="b"/>
              <a:pathLst>
                <a:path w="421639" h="485140">
                  <a:moveTo>
                    <a:pt x="210820" y="0"/>
                  </a:moveTo>
                  <a:lnTo>
                    <a:pt x="0" y="105410"/>
                  </a:lnTo>
                  <a:lnTo>
                    <a:pt x="0" y="379349"/>
                  </a:lnTo>
                  <a:lnTo>
                    <a:pt x="210820" y="484759"/>
                  </a:lnTo>
                  <a:lnTo>
                    <a:pt x="421639" y="379349"/>
                  </a:lnTo>
                  <a:lnTo>
                    <a:pt x="421639" y="105410"/>
                  </a:lnTo>
                  <a:lnTo>
                    <a:pt x="210820" y="0"/>
                  </a:lnTo>
                  <a:close/>
                </a:path>
              </a:pathLst>
            </a:custGeom>
            <a:solidFill>
              <a:srgbClr val="5F71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3471417" y="590550"/>
              <a:ext cx="421640" cy="485140"/>
            </a:xfrm>
            <a:custGeom>
              <a:avLst/>
              <a:gdLst/>
              <a:ahLst/>
              <a:cxnLst/>
              <a:rect l="l" t="t" r="r" b="b"/>
              <a:pathLst>
                <a:path w="421639" h="485140">
                  <a:moveTo>
                    <a:pt x="210820" y="0"/>
                  </a:moveTo>
                  <a:lnTo>
                    <a:pt x="421639" y="105410"/>
                  </a:lnTo>
                  <a:lnTo>
                    <a:pt x="421639" y="379349"/>
                  </a:lnTo>
                  <a:lnTo>
                    <a:pt x="210820" y="484759"/>
                  </a:lnTo>
                  <a:lnTo>
                    <a:pt x="0" y="379349"/>
                  </a:lnTo>
                  <a:lnTo>
                    <a:pt x="0" y="105410"/>
                  </a:lnTo>
                  <a:lnTo>
                    <a:pt x="21082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3522217" y="953007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40">
                  <a:moveTo>
                    <a:pt x="2794000" y="0"/>
                  </a:moveTo>
                  <a:lnTo>
                    <a:pt x="0" y="121157"/>
                  </a:lnTo>
                  <a:lnTo>
                    <a:pt x="0" y="363474"/>
                  </a:lnTo>
                  <a:lnTo>
                    <a:pt x="2794000" y="484631"/>
                  </a:lnTo>
                  <a:lnTo>
                    <a:pt x="5588000" y="363474"/>
                  </a:lnTo>
                  <a:lnTo>
                    <a:pt x="5588000" y="121157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677B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522217" y="953007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40">
                  <a:moveTo>
                    <a:pt x="2794000" y="0"/>
                  </a:moveTo>
                  <a:lnTo>
                    <a:pt x="5588000" y="121157"/>
                  </a:lnTo>
                  <a:lnTo>
                    <a:pt x="5588000" y="363474"/>
                  </a:lnTo>
                  <a:lnTo>
                    <a:pt x="2794000" y="484631"/>
                  </a:lnTo>
                  <a:lnTo>
                    <a:pt x="0" y="363474"/>
                  </a:lnTo>
                  <a:lnTo>
                    <a:pt x="0" y="121157"/>
                  </a:lnTo>
                  <a:lnTo>
                    <a:pt x="2794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5535295" y="1084833"/>
            <a:ext cx="156273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Упорядочивание</a:t>
            </a:r>
            <a:r>
              <a:rPr sz="1100" b="1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b="1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среды</a:t>
            </a:r>
            <a:endParaRPr sz="1100" b="1">
              <a:latin typeface="Microsoft Sans Serif"/>
              <a:cs typeface="Microsoft Sans Serif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3509517" y="838708"/>
            <a:ext cx="5613400" cy="1023619"/>
            <a:chOff x="3509517" y="838708"/>
            <a:chExt cx="5613400" cy="1023619"/>
          </a:xfrm>
        </p:grpSpPr>
        <p:sp>
          <p:nvSpPr>
            <p:cNvPr id="43" name="object 43"/>
            <p:cNvSpPr/>
            <p:nvPr/>
          </p:nvSpPr>
          <p:spPr>
            <a:xfrm>
              <a:off x="8536304" y="851408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40">
                  <a:moveTo>
                    <a:pt x="210947" y="0"/>
                  </a:moveTo>
                  <a:lnTo>
                    <a:pt x="0" y="105409"/>
                  </a:lnTo>
                  <a:lnTo>
                    <a:pt x="0" y="379221"/>
                  </a:lnTo>
                  <a:lnTo>
                    <a:pt x="210947" y="484631"/>
                  </a:lnTo>
                  <a:lnTo>
                    <a:pt x="421767" y="379221"/>
                  </a:lnTo>
                  <a:lnTo>
                    <a:pt x="421767" y="105409"/>
                  </a:lnTo>
                  <a:lnTo>
                    <a:pt x="210947" y="0"/>
                  </a:lnTo>
                  <a:close/>
                </a:path>
              </a:pathLst>
            </a:custGeom>
            <a:solidFill>
              <a:srgbClr val="6E85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536304" y="851408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40">
                  <a:moveTo>
                    <a:pt x="210947" y="0"/>
                  </a:moveTo>
                  <a:lnTo>
                    <a:pt x="421767" y="105409"/>
                  </a:lnTo>
                  <a:lnTo>
                    <a:pt x="421767" y="379221"/>
                  </a:lnTo>
                  <a:lnTo>
                    <a:pt x="210947" y="484631"/>
                  </a:lnTo>
                  <a:lnTo>
                    <a:pt x="0" y="379221"/>
                  </a:lnTo>
                  <a:lnTo>
                    <a:pt x="0" y="105409"/>
                  </a:lnTo>
                  <a:lnTo>
                    <a:pt x="210947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522217" y="1364361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0" y="121285"/>
                  </a:lnTo>
                  <a:lnTo>
                    <a:pt x="0" y="363600"/>
                  </a:lnTo>
                  <a:lnTo>
                    <a:pt x="2794000" y="484759"/>
                  </a:lnTo>
                  <a:lnTo>
                    <a:pt x="5588000" y="363600"/>
                  </a:lnTo>
                  <a:lnTo>
                    <a:pt x="5588000" y="121285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798E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3522217" y="1364361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5588000" y="121285"/>
                  </a:lnTo>
                  <a:lnTo>
                    <a:pt x="5588000" y="363600"/>
                  </a:lnTo>
                  <a:lnTo>
                    <a:pt x="2794000" y="484759"/>
                  </a:lnTo>
                  <a:lnTo>
                    <a:pt x="0" y="363600"/>
                  </a:lnTo>
                  <a:lnTo>
                    <a:pt x="0" y="121285"/>
                  </a:lnTo>
                  <a:lnTo>
                    <a:pt x="2794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4738242" y="1496313"/>
            <a:ext cx="3159125" cy="18274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00" b="1" dirty="0">
                <a:solidFill>
                  <a:srgbClr val="FFFFFF"/>
                </a:solidFill>
                <a:latin typeface="Microsoft Sans Serif"/>
                <a:cs typeface="Microsoft Sans Serif"/>
              </a:rPr>
              <a:t>Опора</a:t>
            </a:r>
            <a:r>
              <a:rPr sz="1100" b="1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b="1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1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b="1" dirty="0">
                <a:solidFill>
                  <a:srgbClr val="FFFFFF"/>
                </a:solidFill>
                <a:latin typeface="Microsoft Sans Serif"/>
                <a:cs typeface="Microsoft Sans Serif"/>
              </a:rPr>
              <a:t>то,</a:t>
            </a:r>
            <a:r>
              <a:rPr sz="11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b="1" dirty="0">
                <a:solidFill>
                  <a:srgbClr val="FFFFFF"/>
                </a:solidFill>
                <a:latin typeface="Microsoft Sans Serif"/>
                <a:cs typeface="Microsoft Sans Serif"/>
              </a:rPr>
              <a:t>что</a:t>
            </a:r>
            <a:r>
              <a:rPr sz="11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может</a:t>
            </a:r>
            <a:r>
              <a:rPr sz="1100" b="1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b="1" dirty="0">
                <a:solidFill>
                  <a:srgbClr val="FFFFFF"/>
                </a:solidFill>
                <a:latin typeface="Microsoft Sans Serif"/>
                <a:cs typeface="Microsoft Sans Serif"/>
              </a:rPr>
              <a:t>оставаться</a:t>
            </a:r>
            <a:r>
              <a:rPr sz="1100" b="1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1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стабильным</a:t>
            </a:r>
            <a:endParaRPr sz="1100" b="1">
              <a:latin typeface="Microsoft Sans Serif"/>
              <a:cs typeface="Microsoft Sans Serif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3509517" y="1385569"/>
            <a:ext cx="5613400" cy="887730"/>
            <a:chOff x="3509517" y="1385569"/>
            <a:chExt cx="5613400" cy="887730"/>
          </a:xfrm>
        </p:grpSpPr>
        <p:sp>
          <p:nvSpPr>
            <p:cNvPr id="49" name="object 49"/>
            <p:cNvSpPr/>
            <p:nvPr/>
          </p:nvSpPr>
          <p:spPr>
            <a:xfrm>
              <a:off x="3534282" y="1398269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819" y="0"/>
                  </a:moveTo>
                  <a:lnTo>
                    <a:pt x="0" y="105409"/>
                  </a:lnTo>
                  <a:lnTo>
                    <a:pt x="0" y="379349"/>
                  </a:lnTo>
                  <a:lnTo>
                    <a:pt x="210819" y="484758"/>
                  </a:lnTo>
                  <a:lnTo>
                    <a:pt x="421766" y="379349"/>
                  </a:lnTo>
                  <a:lnTo>
                    <a:pt x="421766" y="105409"/>
                  </a:lnTo>
                  <a:lnTo>
                    <a:pt x="210819" y="0"/>
                  </a:lnTo>
                  <a:close/>
                </a:path>
              </a:pathLst>
            </a:custGeom>
            <a:solidFill>
              <a:srgbClr val="859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534282" y="1398269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819" y="0"/>
                  </a:moveTo>
                  <a:lnTo>
                    <a:pt x="421766" y="105409"/>
                  </a:lnTo>
                  <a:lnTo>
                    <a:pt x="421766" y="379349"/>
                  </a:lnTo>
                  <a:lnTo>
                    <a:pt x="210819" y="484758"/>
                  </a:lnTo>
                  <a:lnTo>
                    <a:pt x="0" y="379349"/>
                  </a:lnTo>
                  <a:lnTo>
                    <a:pt x="0" y="105409"/>
                  </a:lnTo>
                  <a:lnTo>
                    <a:pt x="210819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3522217" y="1775840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0" y="121158"/>
                  </a:lnTo>
                  <a:lnTo>
                    <a:pt x="0" y="363601"/>
                  </a:lnTo>
                  <a:lnTo>
                    <a:pt x="2794000" y="484759"/>
                  </a:lnTo>
                  <a:lnTo>
                    <a:pt x="5588000" y="363601"/>
                  </a:lnTo>
                  <a:lnTo>
                    <a:pt x="5588000" y="121158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8F9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522217" y="1775840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5588000" y="121158"/>
                  </a:lnTo>
                  <a:lnTo>
                    <a:pt x="5588000" y="363601"/>
                  </a:lnTo>
                  <a:lnTo>
                    <a:pt x="2794000" y="484759"/>
                  </a:lnTo>
                  <a:lnTo>
                    <a:pt x="0" y="363601"/>
                  </a:lnTo>
                  <a:lnTo>
                    <a:pt x="0" y="121158"/>
                  </a:lnTo>
                  <a:lnTo>
                    <a:pt x="2794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 txBox="1"/>
          <p:nvPr/>
        </p:nvSpPr>
        <p:spPr>
          <a:xfrm>
            <a:off x="5001895" y="1907794"/>
            <a:ext cx="263207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Удовлетворение</a:t>
            </a:r>
            <a:r>
              <a:rPr sz="1100" spc="-5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базовых</a:t>
            </a:r>
            <a:r>
              <a:rPr sz="1100" spc="-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потребностей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3522217" y="1730629"/>
            <a:ext cx="5588000" cy="941832"/>
            <a:chOff x="3522217" y="1730629"/>
            <a:chExt cx="5588000" cy="941832"/>
          </a:xfrm>
        </p:grpSpPr>
        <p:sp>
          <p:nvSpPr>
            <p:cNvPr id="55" name="object 55"/>
            <p:cNvSpPr/>
            <p:nvPr/>
          </p:nvSpPr>
          <p:spPr>
            <a:xfrm>
              <a:off x="8062340" y="1730629"/>
              <a:ext cx="421640" cy="485140"/>
            </a:xfrm>
            <a:custGeom>
              <a:avLst/>
              <a:gdLst/>
              <a:ahLst/>
              <a:cxnLst/>
              <a:rect l="l" t="t" r="r" b="b"/>
              <a:pathLst>
                <a:path w="421640" h="485139">
                  <a:moveTo>
                    <a:pt x="210819" y="0"/>
                  </a:moveTo>
                  <a:lnTo>
                    <a:pt x="0" y="105537"/>
                  </a:lnTo>
                  <a:lnTo>
                    <a:pt x="0" y="379349"/>
                  </a:lnTo>
                  <a:lnTo>
                    <a:pt x="210819" y="484759"/>
                  </a:lnTo>
                  <a:lnTo>
                    <a:pt x="421639" y="379349"/>
                  </a:lnTo>
                  <a:lnTo>
                    <a:pt x="421639" y="105537"/>
                  </a:lnTo>
                  <a:lnTo>
                    <a:pt x="210819" y="0"/>
                  </a:lnTo>
                  <a:close/>
                </a:path>
              </a:pathLst>
            </a:custGeom>
            <a:solidFill>
              <a:srgbClr val="9AA8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062340" y="1730629"/>
              <a:ext cx="421640" cy="485140"/>
            </a:xfrm>
            <a:custGeom>
              <a:avLst/>
              <a:gdLst/>
              <a:ahLst/>
              <a:cxnLst/>
              <a:rect l="l" t="t" r="r" b="b"/>
              <a:pathLst>
                <a:path w="421640" h="485139">
                  <a:moveTo>
                    <a:pt x="210819" y="0"/>
                  </a:moveTo>
                  <a:lnTo>
                    <a:pt x="421639" y="105537"/>
                  </a:lnTo>
                  <a:lnTo>
                    <a:pt x="421639" y="379349"/>
                  </a:lnTo>
                  <a:lnTo>
                    <a:pt x="210819" y="484759"/>
                  </a:lnTo>
                  <a:lnTo>
                    <a:pt x="0" y="379349"/>
                  </a:lnTo>
                  <a:lnTo>
                    <a:pt x="0" y="105537"/>
                  </a:lnTo>
                  <a:lnTo>
                    <a:pt x="210819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522217" y="2187321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0" y="121158"/>
                  </a:lnTo>
                  <a:lnTo>
                    <a:pt x="0" y="363474"/>
                  </a:lnTo>
                  <a:lnTo>
                    <a:pt x="2794000" y="484631"/>
                  </a:lnTo>
                  <a:lnTo>
                    <a:pt x="5588000" y="363474"/>
                  </a:lnTo>
                  <a:lnTo>
                    <a:pt x="5588000" y="121158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A4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3522217" y="2187321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5588000" y="121158"/>
                  </a:lnTo>
                  <a:lnTo>
                    <a:pt x="5588000" y="363474"/>
                  </a:lnTo>
                  <a:lnTo>
                    <a:pt x="2794000" y="484631"/>
                  </a:lnTo>
                  <a:lnTo>
                    <a:pt x="0" y="363474"/>
                  </a:lnTo>
                  <a:lnTo>
                    <a:pt x="0" y="121158"/>
                  </a:lnTo>
                  <a:lnTo>
                    <a:pt x="2794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4794250" y="2319274"/>
            <a:ext cx="3045460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Включенность</a:t>
            </a:r>
            <a:r>
              <a:rPr sz="11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в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работу/волонтерство/помощь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3429000" y="2038350"/>
            <a:ext cx="5681217" cy="1045463"/>
            <a:chOff x="3429000" y="2038350"/>
            <a:chExt cx="5681217" cy="1045463"/>
          </a:xfrm>
        </p:grpSpPr>
        <p:sp>
          <p:nvSpPr>
            <p:cNvPr id="61" name="object 61"/>
            <p:cNvSpPr/>
            <p:nvPr/>
          </p:nvSpPr>
          <p:spPr>
            <a:xfrm>
              <a:off x="3429000" y="2038350"/>
              <a:ext cx="421640" cy="485140"/>
            </a:xfrm>
            <a:custGeom>
              <a:avLst/>
              <a:gdLst/>
              <a:ahLst/>
              <a:cxnLst/>
              <a:rect l="l" t="t" r="r" b="b"/>
              <a:pathLst>
                <a:path w="421639" h="485139">
                  <a:moveTo>
                    <a:pt x="210819" y="0"/>
                  </a:moveTo>
                  <a:lnTo>
                    <a:pt x="0" y="105410"/>
                  </a:lnTo>
                  <a:lnTo>
                    <a:pt x="0" y="379222"/>
                  </a:lnTo>
                  <a:lnTo>
                    <a:pt x="210819" y="484759"/>
                  </a:lnTo>
                  <a:lnTo>
                    <a:pt x="421639" y="379222"/>
                  </a:lnTo>
                  <a:lnTo>
                    <a:pt x="421639" y="105410"/>
                  </a:lnTo>
                  <a:lnTo>
                    <a:pt x="210819" y="0"/>
                  </a:lnTo>
                  <a:close/>
                </a:path>
              </a:pathLst>
            </a:custGeom>
            <a:solidFill>
              <a:srgbClr val="AEB9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3429000" y="2038350"/>
              <a:ext cx="421640" cy="485140"/>
            </a:xfrm>
            <a:custGeom>
              <a:avLst/>
              <a:gdLst/>
              <a:ahLst/>
              <a:cxnLst/>
              <a:rect l="l" t="t" r="r" b="b"/>
              <a:pathLst>
                <a:path w="421639" h="485139">
                  <a:moveTo>
                    <a:pt x="210819" y="0"/>
                  </a:moveTo>
                  <a:lnTo>
                    <a:pt x="421639" y="105410"/>
                  </a:lnTo>
                  <a:lnTo>
                    <a:pt x="421639" y="379222"/>
                  </a:lnTo>
                  <a:lnTo>
                    <a:pt x="210819" y="484759"/>
                  </a:lnTo>
                  <a:lnTo>
                    <a:pt x="0" y="379222"/>
                  </a:lnTo>
                  <a:lnTo>
                    <a:pt x="0" y="105410"/>
                  </a:lnTo>
                  <a:lnTo>
                    <a:pt x="210819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3522217" y="2598673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0" y="121157"/>
                  </a:lnTo>
                  <a:lnTo>
                    <a:pt x="0" y="363600"/>
                  </a:lnTo>
                  <a:lnTo>
                    <a:pt x="2794000" y="484758"/>
                  </a:lnTo>
                  <a:lnTo>
                    <a:pt x="5588000" y="363600"/>
                  </a:lnTo>
                  <a:lnTo>
                    <a:pt x="5588000" y="121157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B9C3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3522217" y="2598673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5588000" y="121157"/>
                  </a:lnTo>
                  <a:lnTo>
                    <a:pt x="5588000" y="363600"/>
                  </a:lnTo>
                  <a:lnTo>
                    <a:pt x="2794000" y="484758"/>
                  </a:lnTo>
                  <a:lnTo>
                    <a:pt x="0" y="363600"/>
                  </a:lnTo>
                  <a:lnTo>
                    <a:pt x="0" y="121157"/>
                  </a:lnTo>
                  <a:lnTo>
                    <a:pt x="2794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/>
          <p:nvPr/>
        </p:nvSpPr>
        <p:spPr>
          <a:xfrm>
            <a:off x="4558029" y="2658618"/>
            <a:ext cx="3518535" cy="3390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230"/>
              </a:lnSpc>
              <a:spcBef>
                <a:spcPts val="100"/>
              </a:spcBef>
            </a:pPr>
            <a:r>
              <a:rPr sz="1100" spc="-10">
                <a:solidFill>
                  <a:srgbClr val="C00000"/>
                </a:solidFill>
                <a:latin typeface="Microsoft Sans Serif"/>
                <a:cs typeface="Microsoft Sans Serif"/>
              </a:rPr>
              <a:t>Информация</a:t>
            </a:r>
            <a:r>
              <a:rPr sz="1100" spc="-4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mtClean="0">
                <a:solidFill>
                  <a:srgbClr val="C00000"/>
                </a:solidFill>
                <a:latin typeface="Microsoft Sans Serif"/>
                <a:cs typeface="Microsoft Sans Serif"/>
              </a:rPr>
              <a:t>(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что</a:t>
            </a:r>
            <a:r>
              <a:rPr sz="1100" spc="-4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происходит,</a:t>
            </a:r>
            <a:r>
              <a:rPr sz="1100" spc="-1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к</a:t>
            </a:r>
            <a:r>
              <a:rPr sz="1100" spc="-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кому</a:t>
            </a:r>
            <a:r>
              <a:rPr sz="11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обратиться,</a:t>
            </a:r>
            <a:r>
              <a:rPr sz="1100" spc="-3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где</a:t>
            </a:r>
            <a:endParaRPr sz="1100">
              <a:latin typeface="Microsoft Sans Serif"/>
              <a:cs typeface="Microsoft Sans Serif"/>
            </a:endParaRPr>
          </a:p>
          <a:p>
            <a:pPr algn="ctr">
              <a:lnSpc>
                <a:spcPts val="1230"/>
              </a:lnSpc>
            </a:pP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найти</a:t>
            </a:r>
            <a:r>
              <a:rPr sz="11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помощь)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3509517" y="2484373"/>
            <a:ext cx="5647690" cy="1023619"/>
            <a:chOff x="3509517" y="2484373"/>
            <a:chExt cx="5647690" cy="1023619"/>
          </a:xfrm>
        </p:grpSpPr>
        <p:sp>
          <p:nvSpPr>
            <p:cNvPr id="67" name="object 67"/>
            <p:cNvSpPr/>
            <p:nvPr/>
          </p:nvSpPr>
          <p:spPr>
            <a:xfrm>
              <a:off x="8722233" y="2497073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947" y="0"/>
                  </a:moveTo>
                  <a:lnTo>
                    <a:pt x="0" y="105409"/>
                  </a:lnTo>
                  <a:lnTo>
                    <a:pt x="0" y="379349"/>
                  </a:lnTo>
                  <a:lnTo>
                    <a:pt x="210947" y="484758"/>
                  </a:lnTo>
                  <a:lnTo>
                    <a:pt x="421767" y="379349"/>
                  </a:lnTo>
                  <a:lnTo>
                    <a:pt x="421767" y="105409"/>
                  </a:lnTo>
                  <a:lnTo>
                    <a:pt x="210947" y="0"/>
                  </a:lnTo>
                  <a:close/>
                </a:path>
              </a:pathLst>
            </a:custGeom>
            <a:solidFill>
              <a:srgbClr val="C4CC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722233" y="2497073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947" y="0"/>
                  </a:moveTo>
                  <a:lnTo>
                    <a:pt x="421767" y="105409"/>
                  </a:lnTo>
                  <a:lnTo>
                    <a:pt x="421767" y="379349"/>
                  </a:lnTo>
                  <a:lnTo>
                    <a:pt x="210947" y="484758"/>
                  </a:lnTo>
                  <a:lnTo>
                    <a:pt x="0" y="379349"/>
                  </a:lnTo>
                  <a:lnTo>
                    <a:pt x="0" y="105409"/>
                  </a:lnTo>
                  <a:lnTo>
                    <a:pt x="210947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3522217" y="3010153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0" y="121157"/>
                  </a:lnTo>
                  <a:lnTo>
                    <a:pt x="0" y="363473"/>
                  </a:lnTo>
                  <a:lnTo>
                    <a:pt x="2794000" y="484758"/>
                  </a:lnTo>
                  <a:lnTo>
                    <a:pt x="5588000" y="363473"/>
                  </a:lnTo>
                  <a:lnTo>
                    <a:pt x="5588000" y="121157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B9C3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522217" y="3010153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5588000" y="121157"/>
                  </a:lnTo>
                  <a:lnTo>
                    <a:pt x="5588000" y="363473"/>
                  </a:lnTo>
                  <a:lnTo>
                    <a:pt x="2794000" y="484758"/>
                  </a:lnTo>
                  <a:lnTo>
                    <a:pt x="0" y="363473"/>
                  </a:lnTo>
                  <a:lnTo>
                    <a:pt x="0" y="121157"/>
                  </a:lnTo>
                  <a:lnTo>
                    <a:pt x="2794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5417946" y="3142615"/>
            <a:ext cx="1800225" cy="193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Перераспределение</a:t>
            </a:r>
            <a:r>
              <a:rPr sz="1100" spc="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ролей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3509517" y="2860294"/>
            <a:ext cx="5613400" cy="1059180"/>
            <a:chOff x="3509517" y="2860294"/>
            <a:chExt cx="5613400" cy="1059180"/>
          </a:xfrm>
        </p:grpSpPr>
        <p:sp>
          <p:nvSpPr>
            <p:cNvPr id="73" name="object 73"/>
            <p:cNvSpPr/>
            <p:nvPr/>
          </p:nvSpPr>
          <p:spPr>
            <a:xfrm>
              <a:off x="3534282" y="2872994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819" y="0"/>
                  </a:moveTo>
                  <a:lnTo>
                    <a:pt x="0" y="105410"/>
                  </a:lnTo>
                  <a:lnTo>
                    <a:pt x="0" y="379349"/>
                  </a:lnTo>
                  <a:lnTo>
                    <a:pt x="210819" y="484758"/>
                  </a:lnTo>
                  <a:lnTo>
                    <a:pt x="421766" y="379349"/>
                  </a:lnTo>
                  <a:lnTo>
                    <a:pt x="421766" y="105410"/>
                  </a:lnTo>
                  <a:lnTo>
                    <a:pt x="210819" y="0"/>
                  </a:lnTo>
                  <a:close/>
                </a:path>
              </a:pathLst>
            </a:custGeom>
            <a:solidFill>
              <a:srgbClr val="AEB9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534282" y="2872994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819" y="0"/>
                  </a:moveTo>
                  <a:lnTo>
                    <a:pt x="421766" y="105410"/>
                  </a:lnTo>
                  <a:lnTo>
                    <a:pt x="421766" y="379349"/>
                  </a:lnTo>
                  <a:lnTo>
                    <a:pt x="210819" y="484758"/>
                  </a:lnTo>
                  <a:lnTo>
                    <a:pt x="0" y="379349"/>
                  </a:lnTo>
                  <a:lnTo>
                    <a:pt x="0" y="105410"/>
                  </a:lnTo>
                  <a:lnTo>
                    <a:pt x="210819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522217" y="3421634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0" y="121158"/>
                  </a:lnTo>
                  <a:lnTo>
                    <a:pt x="0" y="363474"/>
                  </a:lnTo>
                  <a:lnTo>
                    <a:pt x="2794000" y="484670"/>
                  </a:lnTo>
                  <a:lnTo>
                    <a:pt x="5588000" y="363474"/>
                  </a:lnTo>
                  <a:lnTo>
                    <a:pt x="5588000" y="121158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A4B0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3522217" y="3421634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5588000" y="121158"/>
                  </a:lnTo>
                  <a:lnTo>
                    <a:pt x="5588000" y="363474"/>
                  </a:lnTo>
                  <a:lnTo>
                    <a:pt x="2794000" y="484670"/>
                  </a:lnTo>
                  <a:lnTo>
                    <a:pt x="0" y="363474"/>
                  </a:lnTo>
                  <a:lnTo>
                    <a:pt x="0" y="121158"/>
                  </a:lnTo>
                  <a:lnTo>
                    <a:pt x="2794000" y="0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" name="object 77"/>
          <p:cNvSpPr txBox="1"/>
          <p:nvPr/>
        </p:nvSpPr>
        <p:spPr>
          <a:xfrm>
            <a:off x="4576317" y="3481832"/>
            <a:ext cx="3481070" cy="33845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95605" marR="5080" indent="-382905">
              <a:lnSpc>
                <a:spcPts val="1140"/>
              </a:lnSpc>
              <a:spcBef>
                <a:spcPts val="290"/>
              </a:spcBef>
            </a:pP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Поддержка</a:t>
            </a:r>
            <a:r>
              <a:rPr sz="1100" spc="-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человека,</a:t>
            </a:r>
            <a:r>
              <a:rPr sz="1100" spc="-4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который</a:t>
            </a:r>
            <a:r>
              <a:rPr sz="1100" spc="-4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принимает</a:t>
            </a:r>
            <a:r>
              <a:rPr sz="11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решения</a:t>
            </a:r>
            <a:r>
              <a:rPr sz="1100" spc="-4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50" dirty="0">
                <a:solidFill>
                  <a:srgbClr val="C00000"/>
                </a:solidFill>
                <a:latin typeface="Microsoft Sans Serif"/>
                <a:cs typeface="Microsoft Sans Serif"/>
              </a:rPr>
              <a:t>и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обеспечивает</a:t>
            </a:r>
            <a:r>
              <a:rPr sz="11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финансовую</a:t>
            </a:r>
            <a:r>
              <a:rPr sz="1100" spc="-5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безопасность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3310763" y="3352419"/>
            <a:ext cx="5812155" cy="1390015"/>
            <a:chOff x="3310763" y="3352419"/>
            <a:chExt cx="5812155" cy="1390015"/>
          </a:xfrm>
        </p:grpSpPr>
        <p:sp>
          <p:nvSpPr>
            <p:cNvPr id="79" name="object 79"/>
            <p:cNvSpPr/>
            <p:nvPr/>
          </p:nvSpPr>
          <p:spPr>
            <a:xfrm>
              <a:off x="8344408" y="3365119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947" y="0"/>
                  </a:moveTo>
                  <a:lnTo>
                    <a:pt x="0" y="105409"/>
                  </a:lnTo>
                  <a:lnTo>
                    <a:pt x="0" y="379348"/>
                  </a:lnTo>
                  <a:lnTo>
                    <a:pt x="210947" y="484758"/>
                  </a:lnTo>
                  <a:lnTo>
                    <a:pt x="421767" y="379348"/>
                  </a:lnTo>
                  <a:lnTo>
                    <a:pt x="421767" y="105409"/>
                  </a:lnTo>
                  <a:lnTo>
                    <a:pt x="210947" y="0"/>
                  </a:lnTo>
                  <a:close/>
                </a:path>
              </a:pathLst>
            </a:custGeom>
            <a:solidFill>
              <a:srgbClr val="9AA8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8344408" y="3365119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947" y="0"/>
                  </a:moveTo>
                  <a:lnTo>
                    <a:pt x="421767" y="105409"/>
                  </a:lnTo>
                  <a:lnTo>
                    <a:pt x="421767" y="379348"/>
                  </a:lnTo>
                  <a:lnTo>
                    <a:pt x="210947" y="484758"/>
                  </a:lnTo>
                  <a:lnTo>
                    <a:pt x="0" y="379348"/>
                  </a:lnTo>
                  <a:lnTo>
                    <a:pt x="0" y="105409"/>
                  </a:lnTo>
                  <a:lnTo>
                    <a:pt x="210947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3522218" y="3832987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0" y="121208"/>
                  </a:lnTo>
                  <a:lnTo>
                    <a:pt x="0" y="363562"/>
                  </a:lnTo>
                  <a:lnTo>
                    <a:pt x="2794000" y="484746"/>
                  </a:lnTo>
                  <a:lnTo>
                    <a:pt x="5588000" y="363562"/>
                  </a:lnTo>
                  <a:lnTo>
                    <a:pt x="5588000" y="121208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8F9FA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3522218" y="3832987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5588000" y="121208"/>
                  </a:lnTo>
                  <a:lnTo>
                    <a:pt x="5588000" y="363562"/>
                  </a:lnTo>
                  <a:lnTo>
                    <a:pt x="2794000" y="484746"/>
                  </a:lnTo>
                  <a:lnTo>
                    <a:pt x="0" y="363562"/>
                  </a:lnTo>
                  <a:lnTo>
                    <a:pt x="0" y="121208"/>
                  </a:lnTo>
                  <a:lnTo>
                    <a:pt x="2794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3323463" y="3618484"/>
              <a:ext cx="421640" cy="485140"/>
            </a:xfrm>
            <a:custGeom>
              <a:avLst/>
              <a:gdLst/>
              <a:ahLst/>
              <a:cxnLst/>
              <a:rect l="l" t="t" r="r" b="b"/>
              <a:pathLst>
                <a:path w="421639" h="485139">
                  <a:moveTo>
                    <a:pt x="210820" y="0"/>
                  </a:moveTo>
                  <a:lnTo>
                    <a:pt x="0" y="105409"/>
                  </a:lnTo>
                  <a:lnTo>
                    <a:pt x="0" y="379336"/>
                  </a:lnTo>
                  <a:lnTo>
                    <a:pt x="210820" y="484758"/>
                  </a:lnTo>
                  <a:lnTo>
                    <a:pt x="421639" y="379336"/>
                  </a:lnTo>
                  <a:lnTo>
                    <a:pt x="421639" y="105409"/>
                  </a:lnTo>
                  <a:lnTo>
                    <a:pt x="210820" y="0"/>
                  </a:lnTo>
                  <a:close/>
                </a:path>
              </a:pathLst>
            </a:custGeom>
            <a:solidFill>
              <a:srgbClr val="8596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3323463" y="3618484"/>
              <a:ext cx="421640" cy="485140"/>
            </a:xfrm>
            <a:custGeom>
              <a:avLst/>
              <a:gdLst/>
              <a:ahLst/>
              <a:cxnLst/>
              <a:rect l="l" t="t" r="r" b="b"/>
              <a:pathLst>
                <a:path w="421639" h="485139">
                  <a:moveTo>
                    <a:pt x="210820" y="0"/>
                  </a:moveTo>
                  <a:lnTo>
                    <a:pt x="421639" y="105409"/>
                  </a:lnTo>
                  <a:lnTo>
                    <a:pt x="421639" y="379336"/>
                  </a:lnTo>
                  <a:lnTo>
                    <a:pt x="210820" y="484758"/>
                  </a:lnTo>
                  <a:lnTo>
                    <a:pt x="0" y="379336"/>
                  </a:lnTo>
                  <a:lnTo>
                    <a:pt x="0" y="105409"/>
                  </a:lnTo>
                  <a:lnTo>
                    <a:pt x="21082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3522218" y="4244441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0" y="121183"/>
                  </a:lnTo>
                  <a:lnTo>
                    <a:pt x="0" y="363550"/>
                  </a:lnTo>
                  <a:lnTo>
                    <a:pt x="2794000" y="484720"/>
                  </a:lnTo>
                  <a:lnTo>
                    <a:pt x="5588000" y="363550"/>
                  </a:lnTo>
                  <a:lnTo>
                    <a:pt x="5588000" y="121183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798E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3522218" y="4244441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5588000" y="121183"/>
                  </a:lnTo>
                  <a:lnTo>
                    <a:pt x="5588000" y="363550"/>
                  </a:lnTo>
                  <a:lnTo>
                    <a:pt x="2794000" y="484720"/>
                  </a:lnTo>
                  <a:lnTo>
                    <a:pt x="0" y="363550"/>
                  </a:lnTo>
                  <a:lnTo>
                    <a:pt x="0" y="121183"/>
                  </a:lnTo>
                  <a:lnTo>
                    <a:pt x="2794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4947030" y="3965549"/>
            <a:ext cx="2741295" cy="605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Поддерживающие</a:t>
            </a:r>
            <a:r>
              <a:rPr sz="11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отношения с</a:t>
            </a:r>
            <a:r>
              <a:rPr sz="1100" spc="1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близкими</a:t>
            </a:r>
            <a:endParaRPr sz="11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680"/>
              </a:spcBef>
            </a:pPr>
            <a:endParaRPr sz="1100">
              <a:latin typeface="Microsoft Sans Serif"/>
              <a:cs typeface="Microsoft Sans Serif"/>
            </a:endParaRPr>
          </a:p>
          <a:p>
            <a:pPr marL="44450">
              <a:lnSpc>
                <a:spcPct val="100000"/>
              </a:lnSpc>
            </a:pP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Разные</a:t>
            </a:r>
            <a:r>
              <a:rPr sz="1100" spc="-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точки</a:t>
            </a:r>
            <a:r>
              <a:rPr sz="11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зрения</a:t>
            </a:r>
            <a:r>
              <a:rPr sz="11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в</a:t>
            </a:r>
            <a:r>
              <a:rPr sz="1100" spc="-3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dirty="0">
                <a:solidFill>
                  <a:srgbClr val="C00000"/>
                </a:solidFill>
                <a:latin typeface="Microsoft Sans Serif"/>
                <a:cs typeface="Microsoft Sans Serif"/>
              </a:rPr>
              <a:t>семье</a:t>
            </a:r>
            <a:r>
              <a:rPr sz="11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285" dirty="0">
                <a:solidFill>
                  <a:srgbClr val="C00000"/>
                </a:solidFill>
                <a:latin typeface="Microsoft Sans Serif"/>
                <a:cs typeface="Microsoft Sans Serif"/>
              </a:rPr>
              <a:t>–</a:t>
            </a:r>
            <a:r>
              <a:rPr sz="11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1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решение</a:t>
            </a:r>
            <a:endParaRPr sz="1100">
              <a:latin typeface="Microsoft Sans Serif"/>
              <a:cs typeface="Microsoft Sans Serif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3509517" y="4446231"/>
            <a:ext cx="5613400" cy="707390"/>
            <a:chOff x="3509517" y="4446231"/>
            <a:chExt cx="5613400" cy="707390"/>
          </a:xfrm>
        </p:grpSpPr>
        <p:sp>
          <p:nvSpPr>
            <p:cNvPr id="89" name="object 89"/>
            <p:cNvSpPr/>
            <p:nvPr/>
          </p:nvSpPr>
          <p:spPr>
            <a:xfrm>
              <a:off x="8434704" y="4458931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947" y="0"/>
                  </a:moveTo>
                  <a:lnTo>
                    <a:pt x="0" y="105435"/>
                  </a:lnTo>
                  <a:lnTo>
                    <a:pt x="0" y="379298"/>
                  </a:lnTo>
                  <a:lnTo>
                    <a:pt x="210947" y="484720"/>
                  </a:lnTo>
                  <a:lnTo>
                    <a:pt x="421767" y="379298"/>
                  </a:lnTo>
                  <a:lnTo>
                    <a:pt x="421767" y="105435"/>
                  </a:lnTo>
                  <a:lnTo>
                    <a:pt x="210947" y="0"/>
                  </a:lnTo>
                  <a:close/>
                </a:path>
              </a:pathLst>
            </a:custGeom>
            <a:solidFill>
              <a:srgbClr val="6E859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8434704" y="4458931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947" y="0"/>
                  </a:moveTo>
                  <a:lnTo>
                    <a:pt x="421767" y="105435"/>
                  </a:lnTo>
                  <a:lnTo>
                    <a:pt x="421767" y="379298"/>
                  </a:lnTo>
                  <a:lnTo>
                    <a:pt x="210947" y="484720"/>
                  </a:lnTo>
                  <a:lnTo>
                    <a:pt x="0" y="379298"/>
                  </a:lnTo>
                  <a:lnTo>
                    <a:pt x="0" y="105435"/>
                  </a:lnTo>
                  <a:lnTo>
                    <a:pt x="210947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522217" y="4655883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0" y="121170"/>
                  </a:lnTo>
                  <a:lnTo>
                    <a:pt x="0" y="363537"/>
                  </a:lnTo>
                  <a:lnTo>
                    <a:pt x="2794000" y="484718"/>
                  </a:lnTo>
                  <a:lnTo>
                    <a:pt x="5588000" y="363537"/>
                  </a:lnTo>
                  <a:lnTo>
                    <a:pt x="5588000" y="121170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677B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522217" y="4655883"/>
              <a:ext cx="5588000" cy="485140"/>
            </a:xfrm>
            <a:custGeom>
              <a:avLst/>
              <a:gdLst/>
              <a:ahLst/>
              <a:cxnLst/>
              <a:rect l="l" t="t" r="r" b="b"/>
              <a:pathLst>
                <a:path w="5588000" h="485139">
                  <a:moveTo>
                    <a:pt x="2794000" y="0"/>
                  </a:moveTo>
                  <a:lnTo>
                    <a:pt x="5588000" y="121170"/>
                  </a:lnTo>
                  <a:lnTo>
                    <a:pt x="5588000" y="363537"/>
                  </a:lnTo>
                  <a:lnTo>
                    <a:pt x="2794000" y="484718"/>
                  </a:lnTo>
                  <a:lnTo>
                    <a:pt x="0" y="363537"/>
                  </a:lnTo>
                  <a:lnTo>
                    <a:pt x="0" y="121170"/>
                  </a:lnTo>
                  <a:lnTo>
                    <a:pt x="2794000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5029200" y="4788814"/>
            <a:ext cx="25146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Microsoft Sans Serif"/>
                <a:cs typeface="Microsoft Sans Serif"/>
              </a:rPr>
              <a:t>Методы </a:t>
            </a:r>
            <a:r>
              <a:rPr sz="12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само-</a:t>
            </a:r>
            <a:r>
              <a:rPr sz="1200" b="1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200" b="1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взаимопомощи</a:t>
            </a:r>
            <a:endParaRPr sz="1200" b="1">
              <a:latin typeface="Microsoft Sans Serif"/>
              <a:cs typeface="Microsoft Sans Serif"/>
            </a:endParaRPr>
          </a:p>
        </p:txBody>
      </p:sp>
      <p:grpSp>
        <p:nvGrpSpPr>
          <p:cNvPr id="94" name="object 94"/>
          <p:cNvGrpSpPr/>
          <p:nvPr/>
        </p:nvGrpSpPr>
        <p:grpSpPr>
          <a:xfrm>
            <a:off x="3352800" y="4400550"/>
            <a:ext cx="447675" cy="510540"/>
            <a:chOff x="2794635" y="4417402"/>
            <a:chExt cx="447675" cy="510540"/>
          </a:xfrm>
        </p:grpSpPr>
        <p:sp>
          <p:nvSpPr>
            <p:cNvPr id="95" name="object 95"/>
            <p:cNvSpPr/>
            <p:nvPr/>
          </p:nvSpPr>
          <p:spPr>
            <a:xfrm>
              <a:off x="2807335" y="4430102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819" y="0"/>
                  </a:moveTo>
                  <a:lnTo>
                    <a:pt x="0" y="105422"/>
                  </a:lnTo>
                  <a:lnTo>
                    <a:pt x="0" y="379298"/>
                  </a:lnTo>
                  <a:lnTo>
                    <a:pt x="210819" y="484720"/>
                  </a:lnTo>
                  <a:lnTo>
                    <a:pt x="421766" y="379298"/>
                  </a:lnTo>
                  <a:lnTo>
                    <a:pt x="421766" y="105422"/>
                  </a:lnTo>
                  <a:lnTo>
                    <a:pt x="210819" y="0"/>
                  </a:lnTo>
                  <a:close/>
                </a:path>
              </a:pathLst>
            </a:custGeom>
            <a:solidFill>
              <a:srgbClr val="5F717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2807335" y="4430102"/>
              <a:ext cx="422275" cy="485140"/>
            </a:xfrm>
            <a:custGeom>
              <a:avLst/>
              <a:gdLst/>
              <a:ahLst/>
              <a:cxnLst/>
              <a:rect l="l" t="t" r="r" b="b"/>
              <a:pathLst>
                <a:path w="422275" h="485139">
                  <a:moveTo>
                    <a:pt x="210819" y="0"/>
                  </a:moveTo>
                  <a:lnTo>
                    <a:pt x="421766" y="105422"/>
                  </a:lnTo>
                  <a:lnTo>
                    <a:pt x="421766" y="379298"/>
                  </a:lnTo>
                  <a:lnTo>
                    <a:pt x="210819" y="484720"/>
                  </a:lnTo>
                  <a:lnTo>
                    <a:pt x="0" y="379298"/>
                  </a:lnTo>
                  <a:lnTo>
                    <a:pt x="0" y="105422"/>
                  </a:lnTo>
                  <a:lnTo>
                    <a:pt x="210819" y="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179" y="201168"/>
            <a:ext cx="5614416" cy="51206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4058" y="51942"/>
            <a:ext cx="56324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i="1" dirty="0">
                <a:solidFill>
                  <a:srgbClr val="C00000"/>
                </a:solidFill>
                <a:latin typeface="Arial"/>
                <a:cs typeface="Arial"/>
              </a:rPr>
              <a:t>НЕЛЬЗЯ</a:t>
            </a:r>
            <a:r>
              <a:rPr sz="4000" i="1" spc="-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4000" i="1" spc="-10" dirty="0">
                <a:solidFill>
                  <a:srgbClr val="C00000"/>
                </a:solidFill>
                <a:latin typeface="Arial"/>
                <a:cs typeface="Arial"/>
              </a:rPr>
              <a:t>ДОПУСКАТЬ:</a:t>
            </a:r>
            <a:endParaRPr sz="4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0095" y="644397"/>
            <a:ext cx="8644890" cy="40267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00"/>
              </a:lnSpc>
              <a:spcBef>
                <a:spcPts val="100"/>
              </a:spcBef>
            </a:pPr>
            <a:r>
              <a:rPr sz="24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2400" spc="114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Утрата/горе/тревога/…</a:t>
            </a:r>
            <a:r>
              <a:rPr sz="1600" b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+</a:t>
            </a:r>
            <a:r>
              <a:rPr sz="16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вина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(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это</a:t>
            </a:r>
            <a:r>
              <a:rPr sz="16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из-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за</a:t>
            </a:r>
            <a:r>
              <a:rPr sz="16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тебя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)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2620"/>
              </a:lnSpc>
            </a:pPr>
            <a:r>
              <a:rPr sz="24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2400" spc="95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… + стыд</a:t>
            </a:r>
            <a:r>
              <a:rPr sz="1600" b="1" spc="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(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теперь</a:t>
            </a:r>
            <a:r>
              <a:rPr sz="16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C00000"/>
                </a:solidFill>
                <a:latin typeface="Times New Roman"/>
                <a:cs typeface="Times New Roman"/>
              </a:rPr>
              <a:t>папа</a:t>
            </a:r>
            <a:r>
              <a:rPr sz="1600" b="1" spc="5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smtClean="0">
                <a:solidFill>
                  <a:srgbClr val="C00000"/>
                </a:solidFill>
                <a:latin typeface="Times New Roman"/>
                <a:cs typeface="Times New Roman"/>
              </a:rPr>
              <a:t>вс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ё</a:t>
            </a:r>
            <a:r>
              <a:rPr sz="1600" b="1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видит,</a:t>
            </a:r>
            <a:r>
              <a:rPr sz="16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как</a:t>
            </a:r>
            <a:r>
              <a:rPr sz="16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ты можешь</a:t>
            </a:r>
            <a:r>
              <a:rPr sz="1600" b="1" spc="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играть</a:t>
            </a:r>
            <a:r>
              <a:rPr sz="1600" b="1" spc="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в куклы, </a:t>
            </a:r>
            <a:r>
              <a:rPr sz="1600" b="1">
                <a:solidFill>
                  <a:srgbClr val="C00000"/>
                </a:solidFill>
                <a:latin typeface="Times New Roman"/>
                <a:cs typeface="Times New Roman"/>
              </a:rPr>
              <a:t>когда</a:t>
            </a:r>
            <a:r>
              <a:rPr sz="1600" b="1" spc="1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spc="-20" smtClean="0">
                <a:solidFill>
                  <a:srgbClr val="C00000"/>
                </a:solidFill>
                <a:latin typeface="Times New Roman"/>
                <a:cs typeface="Times New Roman"/>
              </a:rPr>
              <a:t>папа</a:t>
            </a:r>
            <a:r>
              <a:rPr lang="ru-RU" sz="1600" b="1" spc="-20" dirty="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spc="-10" smtClean="0">
                <a:solidFill>
                  <a:srgbClr val="C00000"/>
                </a:solidFill>
                <a:latin typeface="Times New Roman"/>
                <a:cs typeface="Times New Roman"/>
              </a:rPr>
              <a:t>«</a:t>
            </a:r>
            <a:r>
              <a:rPr sz="1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там»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)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2700"/>
              </a:lnSpc>
            </a:pPr>
            <a:r>
              <a:rPr sz="24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2400" spc="110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…</a:t>
            </a:r>
            <a:r>
              <a:rPr sz="1600" b="1" spc="1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+</a:t>
            </a:r>
            <a:r>
              <a:rPr sz="1600" b="1" spc="1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страх</a:t>
            </a:r>
            <a:r>
              <a:rPr sz="1600" b="1" spc="15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(</a:t>
            </a:r>
            <a:r>
              <a:rPr sz="1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кто-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то</a:t>
            </a:r>
            <a:r>
              <a:rPr sz="1600" b="1" spc="1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из</a:t>
            </a:r>
            <a:r>
              <a:rPr sz="1600" b="1" spc="1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родных</a:t>
            </a:r>
            <a:r>
              <a:rPr sz="1600" b="1" spc="1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от</a:t>
            </a:r>
            <a:r>
              <a:rPr sz="1600" b="1" spc="1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тревоги,</a:t>
            </a:r>
            <a:r>
              <a:rPr sz="1600" b="1" spc="1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горя</a:t>
            </a:r>
            <a:r>
              <a:rPr sz="1600" b="1" spc="1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«сходит</a:t>
            </a:r>
            <a:r>
              <a:rPr sz="1600" b="1" spc="1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1600" b="1" spc="1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ума»</a:t>
            </a:r>
            <a:r>
              <a:rPr sz="1600" b="1" spc="1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C00000"/>
                </a:solidFill>
                <a:latin typeface="Times New Roman"/>
                <a:cs typeface="Times New Roman"/>
              </a:rPr>
              <a:t>или</a:t>
            </a:r>
            <a:r>
              <a:rPr sz="1600" b="1" spc="14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smtClean="0">
                <a:solidFill>
                  <a:srgbClr val="C00000"/>
                </a:solidFill>
                <a:latin typeface="Times New Roman"/>
                <a:cs typeface="Times New Roman"/>
              </a:rPr>
              <a:t>вед</a:t>
            </a:r>
            <a:r>
              <a:rPr lang="ru-RU" sz="16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ё</a:t>
            </a:r>
            <a:r>
              <a:rPr sz="1600" b="1" smtClean="0">
                <a:solidFill>
                  <a:srgbClr val="C00000"/>
                </a:solidFill>
                <a:latin typeface="Times New Roman"/>
                <a:cs typeface="Times New Roman"/>
              </a:rPr>
              <a:t>т</a:t>
            </a:r>
            <a:r>
              <a:rPr sz="1600" b="1" spc="140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себя</a:t>
            </a:r>
            <a:endParaRPr sz="1600">
              <a:latin typeface="Times New Roman"/>
              <a:cs typeface="Times New Roman"/>
            </a:endParaRPr>
          </a:p>
          <a:p>
            <a:pPr marL="393700">
              <a:lnSpc>
                <a:spcPts val="1739"/>
              </a:lnSpc>
            </a:pPr>
            <a:r>
              <a:rPr sz="1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неадекватно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),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ts val="2780"/>
              </a:lnSpc>
            </a:pPr>
            <a:r>
              <a:rPr sz="24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2400" spc="95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…</a:t>
            </a:r>
            <a:r>
              <a:rPr sz="16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+</a:t>
            </a:r>
            <a:r>
              <a:rPr sz="16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ужас</a:t>
            </a:r>
            <a:r>
              <a:rPr sz="16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(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без</a:t>
            </a:r>
            <a:r>
              <a:rPr sz="1600" b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этого</a:t>
            </a:r>
            <a:r>
              <a:rPr sz="16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человека</a:t>
            </a:r>
            <a:r>
              <a:rPr sz="16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1600" b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Times New Roman"/>
                <a:cs typeface="Times New Roman"/>
              </a:rPr>
              <a:t>выжить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)</a:t>
            </a:r>
            <a:endParaRPr sz="1600">
              <a:latin typeface="Times New Roman"/>
              <a:cs typeface="Times New Roman"/>
            </a:endParaRPr>
          </a:p>
          <a:p>
            <a:pPr marL="1158875" indent="-220345">
              <a:lnSpc>
                <a:spcPct val="100000"/>
              </a:lnSpc>
              <a:spcBef>
                <a:spcPts val="1735"/>
              </a:spcBef>
              <a:buClr>
                <a:srgbClr val="000000"/>
              </a:buClr>
              <a:buFont typeface="Wingdings"/>
              <a:buChar char=""/>
              <a:tabLst>
                <a:tab pos="1158875" algn="l"/>
              </a:tabLst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Не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допускать</a:t>
            </a:r>
            <a:r>
              <a:rPr sz="1400" b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возникновения</a:t>
            </a:r>
            <a:r>
              <a:rPr sz="1400" b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связок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чувств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Wingdings"/>
              <a:buChar char=""/>
            </a:pPr>
            <a:endParaRPr sz="1400">
              <a:latin typeface="Arial"/>
              <a:cs typeface="Arial"/>
            </a:endParaRPr>
          </a:p>
          <a:p>
            <a:pPr marL="1158875" indent="-220345">
              <a:lnSpc>
                <a:spcPct val="100000"/>
              </a:lnSpc>
              <a:buClr>
                <a:srgbClr val="000000"/>
              </a:buClr>
              <a:buFont typeface="Wingdings"/>
              <a:buChar char=""/>
              <a:tabLst>
                <a:tab pos="1158875" algn="l"/>
              </a:tabLst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Объяснять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почему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50" dirty="0">
                <a:solidFill>
                  <a:srgbClr val="FF0000"/>
                </a:solidFill>
                <a:latin typeface="Arial"/>
                <a:cs typeface="Arial"/>
              </a:rPr>
              <a:t>…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Wingdings"/>
              <a:buChar char=""/>
            </a:pPr>
            <a:endParaRPr sz="1400">
              <a:latin typeface="Arial"/>
              <a:cs typeface="Arial"/>
            </a:endParaRPr>
          </a:p>
          <a:p>
            <a:pPr marL="1109345" marR="5080" indent="-171450" algn="just">
              <a:lnSpc>
                <a:spcPct val="100000"/>
              </a:lnSpc>
              <a:spcBef>
                <a:spcPts val="5"/>
              </a:spcBef>
              <a:buClr>
                <a:srgbClr val="000000"/>
              </a:buClr>
              <a:buFont typeface="Wingdings"/>
              <a:buChar char=""/>
              <a:tabLst>
                <a:tab pos="1110615" algn="l"/>
              </a:tabLst>
            </a:pP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Стараться</a:t>
            </a:r>
            <a:r>
              <a:rPr sz="1400" b="1" spc="165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smtClean="0">
                <a:solidFill>
                  <a:srgbClr val="FF0000"/>
                </a:solidFill>
                <a:latin typeface="Arial"/>
                <a:cs typeface="Arial"/>
              </a:rPr>
              <a:t>вс</a:t>
            </a:r>
            <a:r>
              <a:rPr lang="ru-RU" sz="1400" b="1" dirty="0" smtClean="0">
                <a:solidFill>
                  <a:srgbClr val="FF0000"/>
                </a:solidFill>
                <a:latin typeface="Arial"/>
                <a:cs typeface="Arial"/>
              </a:rPr>
              <a:t>ё</a:t>
            </a:r>
            <a:r>
              <a:rPr sz="1400" b="1" spc="150" smtClean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равно</a:t>
            </a:r>
            <a:r>
              <a:rPr sz="1400" b="1" spc="155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быть</a:t>
            </a:r>
            <a:r>
              <a:rPr sz="1400" b="1" spc="165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для</a:t>
            </a:r>
            <a:r>
              <a:rPr sz="1400" b="1" spc="165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smtClean="0">
                <a:solidFill>
                  <a:srgbClr val="FF0000"/>
                </a:solidFill>
                <a:latin typeface="Arial"/>
                <a:cs typeface="Arial"/>
              </a:rPr>
              <a:t>реб</a:t>
            </a:r>
            <a:r>
              <a:rPr lang="ru-RU" sz="1400" b="1" dirty="0" smtClean="0">
                <a:solidFill>
                  <a:srgbClr val="FF0000"/>
                </a:solidFill>
                <a:latin typeface="Arial"/>
                <a:cs typeface="Arial"/>
              </a:rPr>
              <a:t>ё</a:t>
            </a:r>
            <a:r>
              <a:rPr sz="1400" b="1" smtClean="0">
                <a:solidFill>
                  <a:srgbClr val="FF0000"/>
                </a:solidFill>
                <a:latin typeface="Arial"/>
                <a:cs typeface="Arial"/>
              </a:rPr>
              <a:t>нка</a:t>
            </a:r>
            <a:r>
              <a:rPr sz="1400" b="1" spc="160" smtClean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опорой,</a:t>
            </a:r>
            <a:r>
              <a:rPr sz="1400" b="1" spc="16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отвечать</a:t>
            </a:r>
            <a:r>
              <a:rPr sz="1400" b="1" spc="17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sz="1400" b="1" spc="155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его</a:t>
            </a:r>
            <a:r>
              <a:rPr sz="1400" b="1" spc="160" dirty="0">
                <a:solidFill>
                  <a:srgbClr val="FF0000"/>
                </a:solidFill>
                <a:latin typeface="Arial"/>
                <a:cs typeface="Arial"/>
              </a:rPr>
              <a:t> 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вопросы, 	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объяснять</a:t>
            </a:r>
            <a:r>
              <a:rPr sz="1400" b="1" spc="3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почему,</a:t>
            </a:r>
            <a:r>
              <a:rPr sz="1400" b="1" spc="409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рассказывать,</a:t>
            </a:r>
            <a:r>
              <a:rPr sz="1400" b="1" spc="4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объяснять,</a:t>
            </a:r>
            <a:r>
              <a:rPr sz="1400" b="1" spc="4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400" b="1" spc="3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том</a:t>
            </a:r>
            <a:r>
              <a:rPr sz="1400" b="1" spc="40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числе</a:t>
            </a:r>
            <a:r>
              <a:rPr sz="1400" b="1" spc="38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что</a:t>
            </a:r>
            <a:r>
              <a:rPr sz="1400" b="1" spc="39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ваше</a:t>
            </a:r>
            <a:r>
              <a:rPr sz="1400" b="1" spc="39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состояние 	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временное,</a:t>
            </a:r>
            <a:r>
              <a:rPr sz="1400" b="1" spc="3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что</a:t>
            </a:r>
            <a:r>
              <a:rPr sz="1400" b="1" spc="3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так</a:t>
            </a:r>
            <a:r>
              <a:rPr sz="1400" b="1" spc="3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не</a:t>
            </a:r>
            <a:r>
              <a:rPr sz="1400" b="1" spc="3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будет</a:t>
            </a:r>
            <a:r>
              <a:rPr sz="1400" b="1" spc="3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всегда</a:t>
            </a:r>
            <a:r>
              <a:rPr sz="1400" b="1" spc="36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1400" b="1" spc="38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что</a:t>
            </a:r>
            <a:r>
              <a:rPr sz="1400" b="1" spc="37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ваши</a:t>
            </a:r>
            <a:r>
              <a:rPr sz="1400" b="1" spc="37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mtClean="0">
                <a:solidFill>
                  <a:srgbClr val="FF0000"/>
                </a:solidFill>
                <a:latin typeface="Arial"/>
                <a:cs typeface="Arial"/>
              </a:rPr>
              <a:t>сл</a:t>
            </a:r>
            <a:r>
              <a:rPr lang="ru-RU" sz="1400" b="1" dirty="0" smtClean="0">
                <a:solidFill>
                  <a:srgbClr val="FF0000"/>
                </a:solidFill>
                <a:latin typeface="Arial"/>
                <a:cs typeface="Arial"/>
              </a:rPr>
              <a:t>ё</a:t>
            </a:r>
            <a:r>
              <a:rPr sz="1400" b="1" smtClean="0">
                <a:solidFill>
                  <a:srgbClr val="FF0000"/>
                </a:solidFill>
                <a:latin typeface="Arial"/>
                <a:cs typeface="Arial"/>
              </a:rPr>
              <a:t>зы</a:t>
            </a:r>
            <a:r>
              <a:rPr sz="1400" b="1" spc="365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не</a:t>
            </a:r>
            <a:r>
              <a:rPr sz="1400" b="1" spc="37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имеют</a:t>
            </a:r>
            <a:r>
              <a:rPr sz="1400" b="1" spc="3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к</a:t>
            </a:r>
            <a:r>
              <a:rPr sz="1400" b="1" spc="38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mtClean="0">
                <a:solidFill>
                  <a:srgbClr val="FF0000"/>
                </a:solidFill>
                <a:latin typeface="Arial"/>
                <a:cs typeface="Arial"/>
              </a:rPr>
              <a:t>реб</a:t>
            </a:r>
            <a:r>
              <a:rPr lang="ru-RU" sz="1400" b="1" dirty="0" smtClean="0">
                <a:solidFill>
                  <a:srgbClr val="FF0000"/>
                </a:solidFill>
                <a:latin typeface="Arial"/>
                <a:cs typeface="Arial"/>
              </a:rPr>
              <a:t>ё</a:t>
            </a:r>
            <a:r>
              <a:rPr sz="1400" b="1" smtClean="0">
                <a:solidFill>
                  <a:srgbClr val="FF0000"/>
                </a:solidFill>
                <a:latin typeface="Arial"/>
                <a:cs typeface="Arial"/>
              </a:rPr>
              <a:t>нку</a:t>
            </a:r>
            <a:r>
              <a:rPr sz="1400" b="1" spc="33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FF0000"/>
                </a:solidFill>
                <a:latin typeface="Arial"/>
                <a:cs typeface="Arial"/>
              </a:rPr>
              <a:t>ни 	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малейшего</a:t>
            </a:r>
            <a:r>
              <a:rPr sz="1400" b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отношения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Wingdings"/>
              <a:buChar char=""/>
            </a:pPr>
            <a:endParaRPr sz="1400">
              <a:latin typeface="Arial"/>
              <a:cs typeface="Arial"/>
            </a:endParaRPr>
          </a:p>
          <a:p>
            <a:pPr marL="1158240" indent="-219710">
              <a:lnSpc>
                <a:spcPct val="100000"/>
              </a:lnSpc>
              <a:buClr>
                <a:srgbClr val="000000"/>
              </a:buClr>
              <a:buFont typeface="Wingdings"/>
              <a:buChar char=""/>
              <a:tabLst>
                <a:tab pos="1158240" algn="l"/>
              </a:tabLst>
            </a:pP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Не</a:t>
            </a:r>
            <a:r>
              <a:rPr sz="14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0000"/>
                </a:solidFill>
                <a:latin typeface="Arial"/>
                <a:cs typeface="Arial"/>
              </a:rPr>
              <a:t>препятствовать</a:t>
            </a:r>
            <a:r>
              <a:rPr sz="1400" b="1" spc="-3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0000"/>
                </a:solidFill>
                <a:latin typeface="Arial"/>
                <a:cs typeface="Arial"/>
              </a:rPr>
              <a:t>общению</a:t>
            </a:r>
            <a:r>
              <a:rPr sz="1400" b="1" spc="-5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smtClean="0">
                <a:solidFill>
                  <a:srgbClr val="FF0000"/>
                </a:solidFill>
                <a:latin typeface="Arial"/>
                <a:cs typeface="Arial"/>
              </a:rPr>
              <a:t>реб</a:t>
            </a:r>
            <a:r>
              <a:rPr lang="ru-RU" sz="1400" b="1" spc="-10" dirty="0" smtClean="0">
                <a:solidFill>
                  <a:srgbClr val="FF0000"/>
                </a:solidFill>
                <a:latin typeface="Arial"/>
                <a:cs typeface="Arial"/>
              </a:rPr>
              <a:t>ё</a:t>
            </a:r>
            <a:r>
              <a:rPr sz="1400" b="1" spc="-10" smtClean="0">
                <a:solidFill>
                  <a:srgbClr val="FF0000"/>
                </a:solidFill>
                <a:latin typeface="Arial"/>
                <a:cs typeface="Arial"/>
              </a:rPr>
              <a:t>нка</a:t>
            </a:r>
            <a:r>
              <a:rPr lang="ru-RU" sz="1400" b="1" spc="-10" dirty="0" smtClean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5475" y="244220"/>
            <a:ext cx="325691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0" dirty="0">
                <a:solidFill>
                  <a:srgbClr val="702527"/>
                </a:solidFill>
                <a:latin typeface="Times New Roman"/>
                <a:cs typeface="Times New Roman"/>
              </a:rPr>
              <a:t>ПОСЛЕДСТВИЯ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7820" y="3866972"/>
            <a:ext cx="8959215" cy="545465"/>
          </a:xfrm>
          <a:prstGeom prst="rect">
            <a:avLst/>
          </a:prstGeom>
          <a:solidFill>
            <a:srgbClr val="3981B9"/>
          </a:solidFill>
        </p:spPr>
        <p:txBody>
          <a:bodyPr vert="horz" wrap="square" lIns="0" tIns="952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750"/>
              </a:spcBef>
            </a:pPr>
            <a:r>
              <a:rPr sz="2000" b="1" dirty="0">
                <a:latin typeface="Times New Roman"/>
                <a:cs typeface="Times New Roman"/>
              </a:rPr>
              <a:t>НЕ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ПРОВОЖАЛ,</a:t>
            </a:r>
            <a:r>
              <a:rPr sz="2000" b="1" spc="-4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НЕ</a:t>
            </a:r>
            <a:r>
              <a:rPr sz="2000" b="1" spc="-3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ХОРОНИЛ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7820" y="4412284"/>
            <a:ext cx="8959215" cy="464820"/>
          </a:xfrm>
          <a:prstGeom prst="rect">
            <a:avLst/>
          </a:prstGeom>
          <a:solidFill>
            <a:srgbClr val="CED7E7">
              <a:alpha val="90194"/>
            </a:srgbClr>
          </a:solidFill>
          <a:ln w="25400">
            <a:solidFill>
              <a:srgbClr val="CED7E7"/>
            </a:solidFill>
          </a:ln>
        </p:spPr>
        <p:txBody>
          <a:bodyPr vert="horz" wrap="square" lIns="0" tIns="55244" rIns="0" bIns="0" rtlCol="0">
            <a:spAutoFit/>
          </a:bodyPr>
          <a:lstStyle/>
          <a:p>
            <a:pPr marL="844550">
              <a:lnSpc>
                <a:spcPct val="100000"/>
              </a:lnSpc>
              <a:spcBef>
                <a:spcPts val="434"/>
              </a:spcBef>
            </a:pP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Отношения</a:t>
            </a:r>
            <a:r>
              <a:rPr sz="2000" b="1" spc="-50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бывают</a:t>
            </a:r>
            <a:r>
              <a:rPr sz="2000" b="1" spc="-50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не</a:t>
            </a:r>
            <a:r>
              <a:rPr sz="2000" b="1" spc="-35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завершенными,</a:t>
            </a:r>
            <a:r>
              <a:rPr sz="2000" b="1" spc="-60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возникновение</a:t>
            </a:r>
            <a:r>
              <a:rPr sz="2000" b="1" spc="-45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A181A"/>
                </a:solidFill>
                <a:latin typeface="Times New Roman"/>
                <a:cs typeface="Times New Roman"/>
              </a:rPr>
              <a:t>страхов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65120" y="830833"/>
            <a:ext cx="8984615" cy="3063875"/>
            <a:chOff x="65120" y="830833"/>
            <a:chExt cx="8984615" cy="3063875"/>
          </a:xfrm>
        </p:grpSpPr>
        <p:sp>
          <p:nvSpPr>
            <p:cNvPr id="6" name="object 6"/>
            <p:cNvSpPr/>
            <p:nvPr/>
          </p:nvSpPr>
          <p:spPr>
            <a:xfrm>
              <a:off x="77820" y="2328291"/>
              <a:ext cx="8959215" cy="1553210"/>
            </a:xfrm>
            <a:custGeom>
              <a:avLst/>
              <a:gdLst/>
              <a:ahLst/>
              <a:cxnLst/>
              <a:rect l="l" t="t" r="r" b="b"/>
              <a:pathLst>
                <a:path w="8959215" h="1553210">
                  <a:moveTo>
                    <a:pt x="8959118" y="0"/>
                  </a:moveTo>
                  <a:lnTo>
                    <a:pt x="0" y="0"/>
                  </a:lnTo>
                  <a:lnTo>
                    <a:pt x="0" y="1009141"/>
                  </a:lnTo>
                  <a:lnTo>
                    <a:pt x="4285391" y="1009141"/>
                  </a:lnTo>
                  <a:lnTo>
                    <a:pt x="4285391" y="1164844"/>
                  </a:lnTo>
                  <a:lnTo>
                    <a:pt x="4091335" y="1164844"/>
                  </a:lnTo>
                  <a:lnTo>
                    <a:pt x="4479574" y="1553108"/>
                  </a:lnTo>
                  <a:lnTo>
                    <a:pt x="4867813" y="1164844"/>
                  </a:lnTo>
                  <a:lnTo>
                    <a:pt x="4673757" y="1164844"/>
                  </a:lnTo>
                  <a:lnTo>
                    <a:pt x="4673757" y="1009141"/>
                  </a:lnTo>
                  <a:lnTo>
                    <a:pt x="8959118" y="1009141"/>
                  </a:lnTo>
                  <a:lnTo>
                    <a:pt x="8959118" y="0"/>
                  </a:lnTo>
                  <a:close/>
                </a:path>
              </a:pathLst>
            </a:custGeom>
            <a:solidFill>
              <a:srgbClr val="3981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820" y="2328291"/>
              <a:ext cx="8959215" cy="1553210"/>
            </a:xfrm>
            <a:custGeom>
              <a:avLst/>
              <a:gdLst/>
              <a:ahLst/>
              <a:cxnLst/>
              <a:rect l="l" t="t" r="r" b="b"/>
              <a:pathLst>
                <a:path w="8959215" h="1553210">
                  <a:moveTo>
                    <a:pt x="8959118" y="1009141"/>
                  </a:moveTo>
                  <a:lnTo>
                    <a:pt x="4673757" y="1009141"/>
                  </a:lnTo>
                  <a:lnTo>
                    <a:pt x="4673757" y="1164844"/>
                  </a:lnTo>
                  <a:lnTo>
                    <a:pt x="4867813" y="1164844"/>
                  </a:lnTo>
                  <a:lnTo>
                    <a:pt x="4479574" y="1553108"/>
                  </a:lnTo>
                  <a:lnTo>
                    <a:pt x="4091335" y="1164844"/>
                  </a:lnTo>
                  <a:lnTo>
                    <a:pt x="4285391" y="1164844"/>
                  </a:lnTo>
                  <a:lnTo>
                    <a:pt x="4285391" y="1009141"/>
                  </a:lnTo>
                  <a:lnTo>
                    <a:pt x="0" y="1009141"/>
                  </a:lnTo>
                  <a:lnTo>
                    <a:pt x="0" y="0"/>
                  </a:lnTo>
                  <a:lnTo>
                    <a:pt x="8959118" y="0"/>
                  </a:lnTo>
                  <a:lnTo>
                    <a:pt x="8959118" y="1009141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820" y="2873425"/>
              <a:ext cx="8959215" cy="464820"/>
            </a:xfrm>
            <a:custGeom>
              <a:avLst/>
              <a:gdLst/>
              <a:ahLst/>
              <a:cxnLst/>
              <a:rect l="l" t="t" r="r" b="b"/>
              <a:pathLst>
                <a:path w="8959215" h="464820">
                  <a:moveTo>
                    <a:pt x="8959215" y="0"/>
                  </a:moveTo>
                  <a:lnTo>
                    <a:pt x="0" y="0"/>
                  </a:lnTo>
                  <a:lnTo>
                    <a:pt x="0" y="464388"/>
                  </a:lnTo>
                  <a:lnTo>
                    <a:pt x="8959215" y="464388"/>
                  </a:lnTo>
                  <a:lnTo>
                    <a:pt x="8959215" y="0"/>
                  </a:lnTo>
                  <a:close/>
                </a:path>
              </a:pathLst>
            </a:custGeom>
            <a:solidFill>
              <a:srgbClr val="CED7E7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7820" y="2873425"/>
              <a:ext cx="8959215" cy="464820"/>
            </a:xfrm>
            <a:custGeom>
              <a:avLst/>
              <a:gdLst/>
              <a:ahLst/>
              <a:cxnLst/>
              <a:rect l="l" t="t" r="r" b="b"/>
              <a:pathLst>
                <a:path w="8959215" h="464820">
                  <a:moveTo>
                    <a:pt x="0" y="464388"/>
                  </a:moveTo>
                  <a:lnTo>
                    <a:pt x="8959215" y="464388"/>
                  </a:lnTo>
                  <a:lnTo>
                    <a:pt x="8959215" y="0"/>
                  </a:lnTo>
                  <a:lnTo>
                    <a:pt x="0" y="0"/>
                  </a:lnTo>
                  <a:lnTo>
                    <a:pt x="0" y="464388"/>
                  </a:lnTo>
                  <a:close/>
                </a:path>
              </a:pathLst>
            </a:custGeom>
            <a:ln w="25400">
              <a:solidFill>
                <a:srgbClr val="CED7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7820" y="843533"/>
              <a:ext cx="8959215" cy="1553210"/>
            </a:xfrm>
            <a:custGeom>
              <a:avLst/>
              <a:gdLst/>
              <a:ahLst/>
              <a:cxnLst/>
              <a:rect l="l" t="t" r="r" b="b"/>
              <a:pathLst>
                <a:path w="8959215" h="1553210">
                  <a:moveTo>
                    <a:pt x="8959118" y="0"/>
                  </a:moveTo>
                  <a:lnTo>
                    <a:pt x="0" y="0"/>
                  </a:lnTo>
                  <a:lnTo>
                    <a:pt x="0" y="1009268"/>
                  </a:lnTo>
                  <a:lnTo>
                    <a:pt x="4285391" y="1009268"/>
                  </a:lnTo>
                  <a:lnTo>
                    <a:pt x="4285391" y="1164843"/>
                  </a:lnTo>
                  <a:lnTo>
                    <a:pt x="4091335" y="1164843"/>
                  </a:lnTo>
                  <a:lnTo>
                    <a:pt x="4479574" y="1553209"/>
                  </a:lnTo>
                  <a:lnTo>
                    <a:pt x="4867813" y="1164843"/>
                  </a:lnTo>
                  <a:lnTo>
                    <a:pt x="4673757" y="1164843"/>
                  </a:lnTo>
                  <a:lnTo>
                    <a:pt x="4673757" y="1009268"/>
                  </a:lnTo>
                  <a:lnTo>
                    <a:pt x="8959118" y="1009268"/>
                  </a:lnTo>
                  <a:lnTo>
                    <a:pt x="8959118" y="0"/>
                  </a:lnTo>
                  <a:close/>
                </a:path>
              </a:pathLst>
            </a:custGeom>
            <a:solidFill>
              <a:srgbClr val="3981B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7820" y="843533"/>
              <a:ext cx="8959215" cy="1553210"/>
            </a:xfrm>
            <a:custGeom>
              <a:avLst/>
              <a:gdLst/>
              <a:ahLst/>
              <a:cxnLst/>
              <a:rect l="l" t="t" r="r" b="b"/>
              <a:pathLst>
                <a:path w="8959215" h="1553210">
                  <a:moveTo>
                    <a:pt x="8959118" y="1009268"/>
                  </a:moveTo>
                  <a:lnTo>
                    <a:pt x="4673757" y="1009268"/>
                  </a:lnTo>
                  <a:lnTo>
                    <a:pt x="4673757" y="1164843"/>
                  </a:lnTo>
                  <a:lnTo>
                    <a:pt x="4867813" y="1164843"/>
                  </a:lnTo>
                  <a:lnTo>
                    <a:pt x="4479574" y="1553209"/>
                  </a:lnTo>
                  <a:lnTo>
                    <a:pt x="4091335" y="1164843"/>
                  </a:lnTo>
                  <a:lnTo>
                    <a:pt x="4285391" y="1164843"/>
                  </a:lnTo>
                  <a:lnTo>
                    <a:pt x="4285391" y="1009268"/>
                  </a:lnTo>
                  <a:lnTo>
                    <a:pt x="0" y="1009268"/>
                  </a:lnTo>
                  <a:lnTo>
                    <a:pt x="0" y="0"/>
                  </a:lnTo>
                  <a:lnTo>
                    <a:pt x="8959118" y="0"/>
                  </a:lnTo>
                  <a:lnTo>
                    <a:pt x="8959118" y="100926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7820" y="1335455"/>
              <a:ext cx="8959215" cy="464820"/>
            </a:xfrm>
            <a:custGeom>
              <a:avLst/>
              <a:gdLst/>
              <a:ahLst/>
              <a:cxnLst/>
              <a:rect l="l" t="t" r="r" b="b"/>
              <a:pathLst>
                <a:path w="8959215" h="464819">
                  <a:moveTo>
                    <a:pt x="8959215" y="0"/>
                  </a:moveTo>
                  <a:lnTo>
                    <a:pt x="0" y="0"/>
                  </a:lnTo>
                  <a:lnTo>
                    <a:pt x="0" y="464388"/>
                  </a:lnTo>
                  <a:lnTo>
                    <a:pt x="8959215" y="464388"/>
                  </a:lnTo>
                  <a:lnTo>
                    <a:pt x="8959215" y="0"/>
                  </a:lnTo>
                  <a:close/>
                </a:path>
              </a:pathLst>
            </a:custGeom>
            <a:solidFill>
              <a:srgbClr val="CED7E7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7820" y="1335455"/>
              <a:ext cx="8959215" cy="464820"/>
            </a:xfrm>
            <a:custGeom>
              <a:avLst/>
              <a:gdLst/>
              <a:ahLst/>
              <a:cxnLst/>
              <a:rect l="l" t="t" r="r" b="b"/>
              <a:pathLst>
                <a:path w="8959215" h="464819">
                  <a:moveTo>
                    <a:pt x="0" y="464388"/>
                  </a:moveTo>
                  <a:lnTo>
                    <a:pt x="8959215" y="464388"/>
                  </a:lnTo>
                  <a:lnTo>
                    <a:pt x="8959215" y="0"/>
                  </a:lnTo>
                  <a:lnTo>
                    <a:pt x="0" y="0"/>
                  </a:lnTo>
                  <a:lnTo>
                    <a:pt x="0" y="464388"/>
                  </a:lnTo>
                  <a:close/>
                </a:path>
              </a:pathLst>
            </a:custGeom>
            <a:ln w="25400">
              <a:solidFill>
                <a:srgbClr val="CED7E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90520" y="779345"/>
            <a:ext cx="8933815" cy="2466975"/>
          </a:xfrm>
          <a:prstGeom prst="rect">
            <a:avLst/>
          </a:prstGeom>
        </p:spPr>
        <p:txBody>
          <a:bodyPr vert="horz" wrap="square" lIns="0" tIns="15875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0"/>
              </a:spcBef>
              <a:tabLst>
                <a:tab pos="2491740" algn="l"/>
              </a:tabLst>
            </a:pPr>
            <a:r>
              <a:rPr sz="2000" b="1" dirty="0">
                <a:latin typeface="Times New Roman"/>
                <a:cs typeface="Times New Roman"/>
              </a:rPr>
              <a:t>НЕ</a:t>
            </a:r>
            <a:r>
              <a:rPr sz="2000" b="1" spc="-2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СООБЩИЛИ</a:t>
            </a:r>
            <a:r>
              <a:rPr sz="2000" b="1" spc="465" dirty="0">
                <a:latin typeface="Times New Roman"/>
                <a:cs typeface="Times New Roman"/>
              </a:rPr>
              <a:t> </a:t>
            </a:r>
            <a:r>
              <a:rPr sz="2000" b="1" spc="-50" dirty="0">
                <a:latin typeface="Times New Roman"/>
                <a:cs typeface="Times New Roman"/>
              </a:rPr>
              <a:t>О</a:t>
            </a:r>
            <a:r>
              <a:rPr sz="2000" b="1" dirty="0">
                <a:latin typeface="Times New Roman"/>
                <a:cs typeface="Times New Roman"/>
              </a:rPr>
              <a:t>	ТОМ,</a:t>
            </a:r>
            <a:r>
              <a:rPr sz="2000" b="1" spc="3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ГДЕ</a:t>
            </a:r>
            <a:r>
              <a:rPr sz="2000" b="1" spc="38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БЛИЗКИЙ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ЧЕЛОВЕК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НАХОДИТСЯ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160"/>
              </a:spcBef>
            </a:pP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Создается</a:t>
            </a:r>
            <a:r>
              <a:rPr sz="2000" b="1" spc="-65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почва</a:t>
            </a:r>
            <a:r>
              <a:rPr sz="2000" b="1" spc="-60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для</a:t>
            </a:r>
            <a:r>
              <a:rPr sz="2000" b="1" spc="-50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A181A"/>
                </a:solidFill>
                <a:latin typeface="Times New Roman"/>
                <a:cs typeface="Times New Roman"/>
              </a:rPr>
              <a:t>страхов</a:t>
            </a:r>
            <a:r>
              <a:rPr sz="2000" b="1" spc="-75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и</a:t>
            </a:r>
            <a:r>
              <a:rPr sz="2000" b="1" spc="-50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недоверия</a:t>
            </a:r>
            <a:r>
              <a:rPr sz="2000" b="1" spc="-65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к</a:t>
            </a:r>
            <a:r>
              <a:rPr sz="2000" b="1" spc="-45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A181A"/>
                </a:solidFill>
                <a:latin typeface="Times New Roman"/>
                <a:cs typeface="Times New Roman"/>
              </a:rPr>
              <a:t>людям,</a:t>
            </a:r>
            <a:r>
              <a:rPr sz="2000" b="1" spc="-70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A181A"/>
                </a:solidFill>
                <a:latin typeface="Times New Roman"/>
                <a:cs typeface="Times New Roman"/>
              </a:rPr>
              <a:t>взрослым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35"/>
              </a:spcBef>
            </a:pP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2000" b="1" dirty="0">
                <a:latin typeface="Times New Roman"/>
                <a:cs typeface="Times New Roman"/>
              </a:rPr>
              <a:t>ИСКЛЮЧИЛИ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ИЗ</a:t>
            </a:r>
            <a:r>
              <a:rPr sz="2000" b="1" spc="43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ПРОЦЕССА</a:t>
            </a:r>
            <a:r>
              <a:rPr sz="2000" b="1" spc="-7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ПРОВОДОВ,</a:t>
            </a:r>
            <a:r>
              <a:rPr sz="2000" b="1" spc="-6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ОБЩЕНИЯ</a:t>
            </a:r>
            <a:endParaRPr sz="2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1575"/>
              </a:spcBef>
            </a:pP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Возникновения</a:t>
            </a:r>
            <a:r>
              <a:rPr sz="2000" b="1" spc="-65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4A181A"/>
                </a:solidFill>
                <a:latin typeface="Times New Roman"/>
                <a:cs typeface="Times New Roman"/>
              </a:rPr>
              <a:t>чувства</a:t>
            </a:r>
            <a:r>
              <a:rPr sz="2000" b="1" spc="-75" dirty="0">
                <a:solidFill>
                  <a:srgbClr val="4A181A"/>
                </a:solidFill>
                <a:latin typeface="Times New Roman"/>
                <a:cs typeface="Times New Roman"/>
              </a:rPr>
              <a:t> </a:t>
            </a:r>
            <a:r>
              <a:rPr sz="2000" b="1" spc="-10" dirty="0">
                <a:solidFill>
                  <a:srgbClr val="4A181A"/>
                </a:solidFill>
                <a:latin typeface="Times New Roman"/>
                <a:cs typeface="Times New Roman"/>
              </a:rPr>
              <a:t>покинутости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321" y="165098"/>
            <a:ext cx="8923655" cy="4911725"/>
            <a:chOff x="163321" y="165098"/>
            <a:chExt cx="8923655" cy="49117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21" y="165098"/>
              <a:ext cx="3548888" cy="48736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2850" y="171449"/>
              <a:ext cx="5334000" cy="213360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752850" y="2390775"/>
              <a:ext cx="5314022" cy="26860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3321" y="165098"/>
            <a:ext cx="8923655" cy="4873625"/>
            <a:chOff x="163321" y="165098"/>
            <a:chExt cx="8923655" cy="487362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3321" y="165098"/>
              <a:ext cx="3548888" cy="487362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52850" y="166623"/>
              <a:ext cx="5334000" cy="23526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5143500"/>
            <a:chOff x="217487" y="152400"/>
            <a:chExt cx="8869680" cy="481965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7487" y="152400"/>
              <a:ext cx="8869299" cy="56197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7487" y="638175"/>
              <a:ext cx="8869299" cy="433387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527" y="170180"/>
            <a:ext cx="7803515" cy="275024"/>
          </a:xfrm>
          <a:prstGeom prst="rect">
            <a:avLst/>
          </a:prstGeom>
        </p:spPr>
        <p:txBody>
          <a:bodyPr vert="horz" wrap="square" lIns="0" tIns="59004" rIns="0" bIns="0" rtlCol="0">
            <a:spAutoFit/>
          </a:bodyPr>
          <a:lstStyle/>
          <a:p>
            <a:pPr marL="136525" algn="ctr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chemeClr val="tx2">
                    <a:lumMod val="75000"/>
                  </a:schemeClr>
                </a:solidFill>
              </a:rPr>
              <a:t>Направления</a:t>
            </a:r>
            <a:r>
              <a:rPr sz="1400" spc="-5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z="1400">
                <a:solidFill>
                  <a:schemeClr val="tx2">
                    <a:lumMod val="75000"/>
                  </a:schemeClr>
                </a:solidFill>
              </a:rPr>
              <a:t>организации</a:t>
            </a:r>
            <a:r>
              <a:rPr sz="1400" spc="-5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z="1400" spc="-25" smtClean="0">
                <a:solidFill>
                  <a:schemeClr val="tx2">
                    <a:lumMod val="75000"/>
                  </a:schemeClr>
                </a:solidFill>
              </a:rPr>
              <a:t>психолого-</a:t>
            </a:r>
            <a:r>
              <a:rPr sz="1400" spc="-10" smtClean="0">
                <a:solidFill>
                  <a:schemeClr val="tx2">
                    <a:lumMod val="75000"/>
                  </a:schemeClr>
                </a:solidFill>
              </a:rPr>
              <a:t>педагогического</a:t>
            </a:r>
            <a:r>
              <a:rPr lang="ru-RU" sz="1400" spc="-1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z="1400" spc="-10" smtClean="0">
                <a:solidFill>
                  <a:schemeClr val="tx2">
                    <a:lumMod val="75000"/>
                  </a:schemeClr>
                </a:solidFill>
              </a:rPr>
              <a:t>сопровождения</a:t>
            </a:r>
            <a:r>
              <a:rPr sz="1400" spc="-15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sz="1400" spc="-10" dirty="0">
                <a:solidFill>
                  <a:schemeClr val="tx2">
                    <a:lumMod val="75000"/>
                  </a:schemeClr>
                </a:solidFill>
              </a:rPr>
              <a:t>детей</a:t>
            </a:r>
            <a:endParaRPr sz="140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object 3"/>
          <p:cNvSpPr/>
          <p:nvPr/>
        </p:nvSpPr>
        <p:spPr>
          <a:xfrm>
            <a:off x="359994" y="700912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46" y="381"/>
                </a:lnTo>
              </a:path>
            </a:pathLst>
          </a:custGeom>
          <a:ln w="19049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5317997" y="861449"/>
            <a:ext cx="3683000" cy="1741379"/>
            <a:chOff x="5317997" y="812418"/>
            <a:chExt cx="3683000" cy="1790064"/>
          </a:xfrm>
        </p:grpSpPr>
        <p:sp>
          <p:nvSpPr>
            <p:cNvPr id="6" name="object 6"/>
            <p:cNvSpPr/>
            <p:nvPr/>
          </p:nvSpPr>
          <p:spPr>
            <a:xfrm>
              <a:off x="5317997" y="812418"/>
              <a:ext cx="3683000" cy="1790064"/>
            </a:xfrm>
            <a:custGeom>
              <a:avLst/>
              <a:gdLst/>
              <a:ahLst/>
              <a:cxnLst/>
              <a:rect l="l" t="t" r="r" b="b"/>
              <a:pathLst>
                <a:path w="3683000" h="1790064">
                  <a:moveTo>
                    <a:pt x="3682492" y="0"/>
                  </a:moveTo>
                  <a:lnTo>
                    <a:pt x="0" y="0"/>
                  </a:lnTo>
                  <a:lnTo>
                    <a:pt x="0" y="1789810"/>
                  </a:lnTo>
                  <a:lnTo>
                    <a:pt x="3682492" y="1789810"/>
                  </a:lnTo>
                  <a:lnTo>
                    <a:pt x="3682492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17997" y="812418"/>
              <a:ext cx="3683000" cy="1790064"/>
            </a:xfrm>
            <a:custGeom>
              <a:avLst/>
              <a:gdLst/>
              <a:ahLst/>
              <a:cxnLst/>
              <a:rect l="l" t="t" r="r" b="b"/>
              <a:pathLst>
                <a:path w="3683000" h="1790064">
                  <a:moveTo>
                    <a:pt x="0" y="1789810"/>
                  </a:moveTo>
                  <a:lnTo>
                    <a:pt x="3682492" y="1789810"/>
                  </a:lnTo>
                  <a:lnTo>
                    <a:pt x="3682492" y="0"/>
                  </a:lnTo>
                  <a:lnTo>
                    <a:pt x="0" y="0"/>
                  </a:lnTo>
                  <a:lnTo>
                    <a:pt x="0" y="1789810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76212" y="812419"/>
            <a:ext cx="2281555" cy="18281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80"/>
              </a:spcBef>
            </a:pPr>
            <a:endParaRPr sz="12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Проведение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435609" marR="429259" algn="ctr">
              <a:lnSpc>
                <a:spcPct val="86300"/>
              </a:lnSpc>
              <a:spcBef>
                <a:spcPts val="484"/>
              </a:spcBef>
            </a:pP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мониторинга психологического </a:t>
            </a:r>
            <a:r>
              <a:rPr sz="1200" b="1" i="1" dirty="0">
                <a:solidFill>
                  <a:schemeClr val="tx1"/>
                </a:solidFill>
                <a:latin typeface="Arial"/>
                <a:cs typeface="Arial"/>
              </a:rPr>
              <a:t>состояния</a:t>
            </a:r>
            <a:r>
              <a:rPr sz="1200" b="1" i="1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20" dirty="0">
                <a:solidFill>
                  <a:schemeClr val="tx1"/>
                </a:solidFill>
                <a:latin typeface="Arial"/>
                <a:cs typeface="Arial"/>
              </a:rPr>
              <a:t>детей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ветеранов</a:t>
            </a:r>
            <a:r>
              <a:rPr sz="1200" b="1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(участников</a:t>
            </a:r>
            <a:r>
              <a:rPr sz="1200" b="1">
                <a:solidFill>
                  <a:schemeClr val="tx1"/>
                </a:solidFill>
                <a:latin typeface="Arial"/>
                <a:cs typeface="Arial"/>
              </a:rPr>
              <a:t>)</a:t>
            </a:r>
            <a:r>
              <a:rPr sz="1200" b="1" spc="-5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25" smtClean="0">
                <a:solidFill>
                  <a:schemeClr val="tx1"/>
                </a:solidFill>
                <a:latin typeface="Arial"/>
                <a:cs typeface="Arial"/>
              </a:rPr>
              <a:t>СВО</a:t>
            </a:r>
            <a:endParaRPr lang="ru-RU" sz="1200" b="1" spc="-25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endParaRPr lang="ru-RU" sz="1200" b="1" spc="-25" dirty="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5"/>
              </a:spcBef>
            </a:pPr>
            <a:endParaRPr sz="12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56026" y="812419"/>
            <a:ext cx="2263775" cy="19281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574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40"/>
              </a:spcBef>
            </a:pPr>
            <a:endParaRPr sz="12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Реализация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52069" marR="44450" algn="ctr">
              <a:lnSpc>
                <a:spcPct val="86200"/>
              </a:lnSpc>
              <a:spcBef>
                <a:spcPts val="490"/>
              </a:spcBef>
            </a:pPr>
            <a:r>
              <a:rPr sz="1200" b="1" i="1" dirty="0">
                <a:solidFill>
                  <a:schemeClr val="tx1"/>
                </a:solidFill>
                <a:latin typeface="Arial"/>
                <a:cs typeface="Arial"/>
              </a:rPr>
              <a:t>основных</a:t>
            </a:r>
            <a:r>
              <a:rPr sz="1200" b="1" i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направлений </a:t>
            </a:r>
            <a:r>
              <a:rPr sz="1200" b="1" i="1" spc="-20" dirty="0">
                <a:solidFill>
                  <a:schemeClr val="tx1"/>
                </a:solidFill>
                <a:latin typeface="Arial"/>
                <a:cs typeface="Arial"/>
              </a:rPr>
              <a:t>психолого-</a:t>
            </a: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педагогического сопровождения детей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221615" marR="207010" indent="36195" algn="ctr">
              <a:lnSpc>
                <a:spcPts val="1250"/>
              </a:lnSpc>
              <a:spcBef>
                <a:spcPts val="489"/>
              </a:spcBef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ветеранов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(участников)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СВО</a:t>
            </a:r>
            <a:r>
              <a:rPr sz="1200" b="1" spc="-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в</a:t>
            </a:r>
            <a:r>
              <a:rPr sz="12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chemeClr val="tx1"/>
                </a:solidFill>
                <a:latin typeface="Arial"/>
                <a:cs typeface="Arial"/>
              </a:rPr>
              <a:t>период</a:t>
            </a:r>
            <a:r>
              <a:rPr sz="1200" b="1" spc="-5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smtClean="0">
                <a:solidFill>
                  <a:schemeClr val="tx1"/>
                </a:solidFill>
                <a:latin typeface="Arial"/>
                <a:cs typeface="Arial"/>
              </a:rPr>
              <a:t>обучения</a:t>
            </a:r>
            <a:endParaRPr lang="ru-RU" sz="1200" b="1" spc="-10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marL="221615" marR="207010" indent="36195" algn="ctr">
              <a:lnSpc>
                <a:spcPts val="1250"/>
              </a:lnSpc>
              <a:spcBef>
                <a:spcPts val="489"/>
              </a:spcBef>
            </a:pPr>
            <a:endParaRPr lang="ru-RU" sz="1200" b="1" spc="-1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21615" marR="207010" indent="36195" algn="ctr">
              <a:lnSpc>
                <a:spcPts val="1250"/>
              </a:lnSpc>
              <a:spcBef>
                <a:spcPts val="489"/>
              </a:spcBef>
            </a:pPr>
            <a:endParaRPr sz="12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17997" y="812419"/>
            <a:ext cx="3683000" cy="1640257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95"/>
              </a:spcBef>
            </a:pPr>
            <a:endParaRPr sz="1200">
              <a:latin typeface="Times New Roman"/>
              <a:cs typeface="Times New Roman"/>
            </a:endParaRPr>
          </a:p>
          <a:p>
            <a:pPr marL="262890" marR="255270" algn="ctr">
              <a:lnSpc>
                <a:spcPct val="86300"/>
              </a:lnSpc>
              <a:tabLst>
                <a:tab pos="1767839" algn="l"/>
              </a:tabLst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Организация</a:t>
            </a:r>
            <a:r>
              <a:rPr sz="12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и</a:t>
            </a:r>
            <a:r>
              <a:rPr sz="12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проведение</a:t>
            </a: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мероприятий,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направленных</a:t>
            </a:r>
            <a:r>
              <a:rPr sz="12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на</a:t>
            </a:r>
            <a:r>
              <a:rPr sz="1200" b="1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формирование </a:t>
            </a:r>
            <a:r>
              <a:rPr sz="1200" b="1" spc="-50" dirty="0">
                <a:solidFill>
                  <a:schemeClr val="tx1"/>
                </a:solidFill>
                <a:latin typeface="Arial"/>
                <a:cs typeface="Arial"/>
              </a:rPr>
              <a:t>в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образовательной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организации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139700" marR="132080" algn="ctr">
              <a:lnSpc>
                <a:spcPts val="1250"/>
              </a:lnSpc>
              <a:spcBef>
                <a:spcPts val="10"/>
              </a:spcBef>
              <a:tabLst>
                <a:tab pos="1388745" algn="l"/>
                <a:tab pos="2921635" algn="l"/>
              </a:tabLst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необходимого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психологического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	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климата </a:t>
            </a:r>
            <a:r>
              <a:rPr sz="1200" b="1" spc="-25" dirty="0">
                <a:solidFill>
                  <a:schemeClr val="tx1"/>
                </a:solidFill>
                <a:latin typeface="Arial"/>
                <a:cs typeface="Arial"/>
              </a:rPr>
              <a:t>для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445770" marR="438150" algn="ctr">
              <a:lnSpc>
                <a:spcPts val="1250"/>
              </a:lnSpc>
              <a:spcBef>
                <a:spcPts val="459"/>
              </a:spcBef>
            </a:pP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сохранения</a:t>
            </a:r>
            <a:r>
              <a:rPr sz="1200" b="1" i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chemeClr val="tx1"/>
                </a:solidFill>
                <a:latin typeface="Arial"/>
                <a:cs typeface="Arial"/>
              </a:rPr>
              <a:t>и</a:t>
            </a: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chemeClr val="tx1"/>
                </a:solidFill>
                <a:latin typeface="Arial"/>
                <a:cs typeface="Arial"/>
              </a:rPr>
              <a:t>(или)</a:t>
            </a:r>
            <a:r>
              <a:rPr sz="1200" b="1" i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восстановления психологического</a:t>
            </a:r>
            <a:r>
              <a:rPr sz="1200" b="1" i="1" spc="-5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chemeClr val="tx1"/>
                </a:solidFill>
                <a:latin typeface="Arial"/>
                <a:cs typeface="Arial"/>
              </a:rPr>
              <a:t>здоровья</a:t>
            </a:r>
            <a:r>
              <a:rPr sz="1200" b="1" i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20" dirty="0">
                <a:solidFill>
                  <a:schemeClr val="tx1"/>
                </a:solidFill>
                <a:latin typeface="Arial"/>
                <a:cs typeface="Arial"/>
              </a:rPr>
              <a:t>детей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280"/>
              </a:spcBef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ветеранов</a:t>
            </a:r>
            <a:r>
              <a:rPr sz="1200" b="1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(участников)</a:t>
            </a: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chemeClr val="tx1"/>
                </a:solidFill>
                <a:latin typeface="Arial"/>
                <a:cs typeface="Arial"/>
              </a:rPr>
              <a:t>СВО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86855" y="2900502"/>
            <a:ext cx="2222500" cy="1790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153035" rIns="0" bIns="0" rtlCol="0">
            <a:spAutoFit/>
          </a:bodyPr>
          <a:lstStyle/>
          <a:p>
            <a:pPr marL="89535" marR="83185" indent="-1905" algn="ctr">
              <a:lnSpc>
                <a:spcPct val="86200"/>
              </a:lnSpc>
              <a:spcBef>
                <a:spcPts val="1205"/>
              </a:spcBef>
            </a:pP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Оказание</a:t>
            </a:r>
            <a:r>
              <a:rPr sz="1200" b="1" i="1" spc="30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экстренной психологической</a:t>
            </a:r>
            <a:r>
              <a:rPr sz="1200" b="1" i="1" spc="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помощи, психологической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155"/>
              </a:lnSpc>
            </a:pP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коррекции</a:t>
            </a:r>
            <a:r>
              <a:rPr sz="12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и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поддержки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345"/>
              </a:lnSpc>
            </a:pP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детям</a:t>
            </a:r>
            <a:endParaRPr sz="1200">
              <a:latin typeface="Arial"/>
              <a:cs typeface="Arial"/>
            </a:endParaRPr>
          </a:p>
          <a:p>
            <a:pPr marL="146050" marR="140335" algn="ctr">
              <a:lnSpc>
                <a:spcPct val="86400"/>
              </a:lnSpc>
              <a:spcBef>
                <a:spcPts val="470"/>
              </a:spcBef>
            </a:pP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ветеранов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(участников)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СВО</a:t>
            </a:r>
            <a:r>
              <a:rPr sz="12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1200" b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членам</a:t>
            </a:r>
            <a:r>
              <a:rPr sz="12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их</a:t>
            </a:r>
            <a:r>
              <a:rPr sz="1200" b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семей</a:t>
            </a:r>
            <a:r>
              <a:rPr sz="1200" b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FF0000"/>
                </a:solidFill>
                <a:latin typeface="Arial"/>
                <a:cs typeface="Arial"/>
              </a:rPr>
              <a:t>в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очном</a:t>
            </a:r>
            <a:r>
              <a:rPr sz="12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/>
                <a:cs typeface="Arial"/>
              </a:rPr>
              <a:t>и</a:t>
            </a:r>
            <a:r>
              <a:rPr sz="1200" b="1" spc="-4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/>
                <a:cs typeface="Arial"/>
              </a:rPr>
              <a:t>дистанционном режиме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707258" y="2900502"/>
            <a:ext cx="2361565" cy="175362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793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625"/>
              </a:spcBef>
            </a:pPr>
            <a:endParaRPr sz="12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Организация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367665" marR="359410" indent="-1270" algn="ctr">
              <a:lnSpc>
                <a:spcPct val="86300"/>
              </a:lnSpc>
              <a:spcBef>
                <a:spcPts val="484"/>
              </a:spcBef>
            </a:pP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сетевого</a:t>
            </a:r>
            <a:r>
              <a:rPr sz="1200" b="1" i="1" spc="-50" dirty="0">
                <a:solidFill>
                  <a:schemeClr val="tx1"/>
                </a:solidFill>
                <a:latin typeface="Arial"/>
                <a:cs typeface="Arial"/>
              </a:rPr>
              <a:t> и </a:t>
            </a: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межведомственного взаимодействия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92075" marR="85725" indent="50165" algn="just">
              <a:lnSpc>
                <a:spcPct val="86300"/>
              </a:lnSpc>
              <a:spcBef>
                <a:spcPts val="484"/>
              </a:spcBef>
            </a:pP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для</a:t>
            </a:r>
            <a:r>
              <a:rPr sz="1200" b="1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оказания</a:t>
            </a:r>
            <a:r>
              <a:rPr sz="1200" b="1" spc="-3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необходимой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помощи</a:t>
            </a:r>
            <a:r>
              <a:rPr sz="12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и</a:t>
            </a:r>
            <a:r>
              <a:rPr sz="12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поддержки</a:t>
            </a:r>
            <a:r>
              <a:rPr sz="12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chemeClr val="tx1"/>
                </a:solidFill>
                <a:latin typeface="Arial"/>
                <a:cs typeface="Arial"/>
              </a:rPr>
              <a:t>детей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ветеранов</a:t>
            </a:r>
            <a:r>
              <a:rPr sz="1200" b="1" spc="-6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(участников</a:t>
            </a:r>
            <a:r>
              <a:rPr sz="1200" b="1">
                <a:solidFill>
                  <a:schemeClr val="tx1"/>
                </a:solidFill>
                <a:latin typeface="Arial"/>
                <a:cs typeface="Arial"/>
              </a:rPr>
              <a:t>)</a:t>
            </a:r>
            <a:r>
              <a:rPr sz="1200" b="1" spc="-5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25" smtClean="0">
                <a:solidFill>
                  <a:schemeClr val="tx1"/>
                </a:solidFill>
                <a:latin typeface="Arial"/>
                <a:cs typeface="Arial"/>
              </a:rPr>
              <a:t>СВО</a:t>
            </a:r>
            <a:endParaRPr lang="ru-RU" sz="1200" b="1" spc="-25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marL="92075" marR="85725" indent="50165" algn="just">
              <a:lnSpc>
                <a:spcPct val="86300"/>
              </a:lnSpc>
              <a:spcBef>
                <a:spcPts val="484"/>
              </a:spcBef>
            </a:pPr>
            <a:endParaRPr sz="120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66639" y="2900502"/>
            <a:ext cx="3623310" cy="1759456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 marL="1905" algn="ctr">
              <a:lnSpc>
                <a:spcPct val="100000"/>
              </a:lnSpc>
              <a:spcBef>
                <a:spcPts val="5"/>
              </a:spcBef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Обеспечение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2540" algn="ctr">
              <a:lnSpc>
                <a:spcPct val="100000"/>
              </a:lnSpc>
              <a:spcBef>
                <a:spcPts val="285"/>
              </a:spcBef>
            </a:pPr>
            <a:r>
              <a:rPr sz="1200" b="1" i="1" spc="-10" dirty="0">
                <a:solidFill>
                  <a:schemeClr val="tx1"/>
                </a:solidFill>
                <a:latin typeface="Arial"/>
                <a:cs typeface="Arial"/>
              </a:rPr>
              <a:t>информирования</a:t>
            </a:r>
            <a:r>
              <a:rPr sz="1200" b="1" i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i="1" spc="-20" dirty="0">
                <a:solidFill>
                  <a:schemeClr val="tx1"/>
                </a:solidFill>
                <a:latin typeface="Arial"/>
                <a:cs typeface="Arial"/>
              </a:rPr>
              <a:t>детей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42545" algn="ctr">
              <a:lnSpc>
                <a:spcPts val="1340"/>
              </a:lnSpc>
              <a:spcBef>
                <a:spcPts val="290"/>
              </a:spcBef>
            </a:pP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ветеранов</a:t>
            </a:r>
            <a:r>
              <a:rPr sz="1200" b="1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(участников)</a:t>
            </a:r>
            <a:r>
              <a:rPr sz="12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СВО,</a:t>
            </a:r>
            <a:r>
              <a:rPr sz="1200" b="1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членов</a:t>
            </a:r>
            <a:r>
              <a:rPr sz="1200" b="1" spc="-6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chemeClr val="tx1"/>
                </a:solidFill>
                <a:latin typeface="Arial"/>
                <a:cs typeface="Arial"/>
              </a:rPr>
              <a:t>их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52705" marR="44450" indent="435609">
              <a:lnSpc>
                <a:spcPts val="1250"/>
              </a:lnSpc>
              <a:spcBef>
                <a:spcPts val="100"/>
              </a:spcBef>
            </a:pP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семей,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педагогических</a:t>
            </a:r>
            <a:r>
              <a:rPr sz="12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работников образовательной организации</a:t>
            </a:r>
            <a:r>
              <a:rPr sz="1200" b="1" spc="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о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возможности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297815" marR="289560" algn="ctr">
              <a:lnSpc>
                <a:spcPts val="1240"/>
              </a:lnSpc>
              <a:spcBef>
                <a:spcPts val="5"/>
              </a:spcBef>
            </a:pP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и</a:t>
            </a:r>
            <a:r>
              <a:rPr sz="1200" b="1" spc="-4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ресурсах</a:t>
            </a:r>
            <a:r>
              <a:rPr sz="12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получения</a:t>
            </a:r>
            <a:r>
              <a:rPr sz="1200" b="1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психологической помощи,</a:t>
            </a:r>
            <a:r>
              <a:rPr sz="1200" b="1" spc="5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chemeClr val="tx1"/>
                </a:solidFill>
                <a:latin typeface="Arial"/>
                <a:cs typeface="Arial"/>
              </a:rPr>
              <a:t>психолого-</a:t>
            </a:r>
            <a:r>
              <a:rPr sz="1200" b="1" spc="-10" dirty="0">
                <a:solidFill>
                  <a:schemeClr val="tx1"/>
                </a:solidFill>
                <a:latin typeface="Arial"/>
                <a:cs typeface="Arial"/>
              </a:rPr>
              <a:t>педагогической</a:t>
            </a:r>
            <a:endParaRPr sz="1200">
              <a:solidFill>
                <a:schemeClr val="tx1"/>
              </a:solidFill>
              <a:latin typeface="Arial"/>
              <a:cs typeface="Arial"/>
            </a:endParaRPr>
          </a:p>
          <a:p>
            <a:pPr marL="1905" algn="ctr">
              <a:lnSpc>
                <a:spcPts val="1235"/>
              </a:lnSpc>
            </a:pPr>
            <a:r>
              <a:rPr lang="ru-RU" sz="1200" b="1" spc="-10" dirty="0" smtClean="0">
                <a:solidFill>
                  <a:schemeClr val="tx1"/>
                </a:solidFill>
                <a:latin typeface="Arial"/>
                <a:cs typeface="Arial"/>
              </a:rPr>
              <a:t>П</a:t>
            </a:r>
            <a:r>
              <a:rPr sz="1200" b="1" spc="-10" smtClean="0">
                <a:solidFill>
                  <a:schemeClr val="tx1"/>
                </a:solidFill>
                <a:latin typeface="Arial"/>
                <a:cs typeface="Arial"/>
              </a:rPr>
              <a:t>оддержки</a:t>
            </a:r>
            <a:endParaRPr lang="ru-RU" sz="1200" b="1" spc="-10" dirty="0" smtClean="0">
              <a:solidFill>
                <a:schemeClr val="tx1"/>
              </a:solidFill>
              <a:latin typeface="Arial"/>
              <a:cs typeface="Arial"/>
            </a:endParaRPr>
          </a:p>
          <a:p>
            <a:pPr marL="1905" algn="ctr">
              <a:lnSpc>
                <a:spcPts val="1235"/>
              </a:lnSpc>
            </a:pPr>
            <a:endParaRPr sz="120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526" y="111632"/>
            <a:ext cx="2608073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Техника</a:t>
            </a:r>
            <a:r>
              <a:rPr spc="-35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</a:rPr>
              <a:t>1 </a:t>
            </a:r>
            <a:r>
              <a:rPr dirty="0"/>
              <a:t>-</a:t>
            </a:r>
            <a:r>
              <a:rPr spc="-15" dirty="0"/>
              <a:t> </a:t>
            </a:r>
            <a:r>
              <a:rPr dirty="0"/>
              <a:t>М.</a:t>
            </a:r>
            <a:r>
              <a:rPr spc="-25" dirty="0"/>
              <a:t> </a:t>
            </a:r>
            <a:r>
              <a:rPr spc="-20" dirty="0"/>
              <a:t>Уаит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00" y="514350"/>
            <a:ext cx="8991600" cy="451298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06800" marR="27305" indent="-3579495" algn="ctr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Метод</a:t>
            </a:r>
            <a:r>
              <a:rPr sz="1400" b="1" spc="-35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беседы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,</a:t>
            </a:r>
            <a:r>
              <a:rPr sz="1400" b="1" spc="-3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endParaRPr lang="ru-RU" sz="1400" b="1" spc="-30" dirty="0" smtClean="0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3606800" marR="27305" indent="-3579495" algn="ctr">
              <a:lnSpc>
                <a:spcPct val="100000"/>
              </a:lnSpc>
              <a:spcBef>
                <a:spcPts val="105"/>
              </a:spcBef>
            </a:pPr>
            <a:r>
              <a:rPr sz="1400" b="1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который</a:t>
            </a:r>
            <a:r>
              <a:rPr sz="1400" b="1" spc="-6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позволяет</a:t>
            </a:r>
            <a:r>
              <a:rPr sz="1400" b="1" spc="-40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человеку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вернуться</a:t>
            </a:r>
            <a:r>
              <a:rPr sz="1400" b="1" spc="-45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lang="ru-RU" sz="1400" b="1" spc="-45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в</a:t>
            </a:r>
            <a:r>
              <a:rPr sz="1400" b="1" spc="-30" smtClean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отношения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с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утраченной</a:t>
            </a:r>
            <a:r>
              <a:rPr sz="1400" b="1" spc="-50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значимостью</a:t>
            </a:r>
            <a:r>
              <a:rPr sz="1400" b="1" spc="-55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и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заново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перепрожить</a:t>
            </a:r>
            <a:r>
              <a:rPr sz="1400" b="1" spc="-60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spc="-25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их</a:t>
            </a:r>
            <a:endParaRPr sz="1400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Вопросы:</a:t>
            </a:r>
            <a:endParaRPr sz="14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5"/>
              </a:spcBef>
              <a:buChar char="—"/>
              <a:tabLst>
                <a:tab pos="203200" algn="l"/>
              </a:tabLst>
            </a:pP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Если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могли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сейчас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посмотреть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на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себя</a:t>
            </a:r>
            <a:r>
              <a:rPr sz="1200" b="1" i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глазами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Х,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чему бы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порадовались,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чем</a:t>
            </a:r>
            <a:r>
              <a:rPr sz="1200" b="1" i="1" spc="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могли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гордиться?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253147"/>
              </a:buClr>
              <a:buFont typeface="Times New Roman"/>
              <a:buChar char="—"/>
            </a:pPr>
            <a:endParaRPr sz="12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spcBef>
                <a:spcPts val="5"/>
              </a:spcBef>
              <a:buChar char="—"/>
              <a:tabLst>
                <a:tab pos="203200" algn="l"/>
              </a:tabLst>
            </a:pP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Если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могли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этим</a:t>
            </a:r>
            <a:r>
              <a:rPr sz="12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себе гордиться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прямо</a:t>
            </a:r>
            <a:r>
              <a:rPr sz="1200" b="1" i="1" spc="-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сейчас,</a:t>
            </a:r>
            <a:r>
              <a:rPr sz="1200" b="1" i="1" spc="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изменилось</a:t>
            </a:r>
            <a:r>
              <a:rPr sz="12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для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вас?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253147"/>
              </a:buClr>
              <a:buFont typeface="Times New Roman"/>
              <a:buChar char="—"/>
            </a:pPr>
            <a:endParaRPr sz="1200">
              <a:latin typeface="Times New Roman"/>
              <a:cs typeface="Times New Roman"/>
            </a:endParaRPr>
          </a:p>
          <a:p>
            <a:pPr marL="236220" indent="-223520">
              <a:lnSpc>
                <a:spcPct val="100000"/>
              </a:lnSpc>
              <a:buChar char="—"/>
              <a:tabLst>
                <a:tab pos="236220" algn="l"/>
              </a:tabLst>
            </a:pP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Когда</a:t>
            </a:r>
            <a:r>
              <a:rPr sz="1200" b="1" i="1" spc="2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200" b="1" i="1" spc="2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вспоминаете</a:t>
            </a:r>
            <a:r>
              <a:rPr sz="1200" b="1" i="1" spc="2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то</a:t>
            </a:r>
            <a:r>
              <a:rPr sz="1200" b="1" i="1" spc="2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хорошее,</a:t>
            </a:r>
            <a:r>
              <a:rPr sz="1200" b="1" i="1" spc="2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200" b="1" i="1" spc="2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Х</a:t>
            </a:r>
            <a:r>
              <a:rPr sz="1200" b="1" i="1" spc="2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знал</a:t>
            </a:r>
            <a:r>
              <a:rPr sz="1200" b="1" i="1" spc="2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(-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ет)</a:t>
            </a:r>
            <a:r>
              <a:rPr sz="1200" b="1" i="1" spc="2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</a:t>
            </a:r>
            <a:r>
              <a:rPr sz="1200" b="1" i="1" spc="2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вас</a:t>
            </a:r>
            <a:r>
              <a:rPr sz="1200" b="1" i="1" spc="254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200" b="1" i="1" spc="254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видел</a:t>
            </a:r>
            <a:r>
              <a:rPr sz="1200" b="1" i="1" spc="2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(-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ит)</a:t>
            </a:r>
            <a:r>
              <a:rPr sz="1200" b="1" i="1" spc="2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200" b="1" i="1" spc="2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вас,</a:t>
            </a:r>
            <a:r>
              <a:rPr sz="1200" b="1" i="1" spc="26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200" b="1" i="1" spc="2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тогда</a:t>
            </a:r>
            <a:r>
              <a:rPr sz="1200" b="1" i="1" spc="2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пробуждается</a:t>
            </a:r>
            <a:r>
              <a:rPr sz="1200" b="1" i="1" spc="254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200" b="1" i="1" spc="254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вас</a:t>
            </a:r>
            <a:r>
              <a:rPr sz="1200" b="1" i="1" spc="2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становится</a:t>
            </a:r>
            <a:r>
              <a:rPr sz="1200" b="1" i="1" spc="-5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более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видимым</a:t>
            </a:r>
            <a:r>
              <a:rPr sz="1200" b="1" i="1" spc="-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для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вас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самой?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buChar char="—"/>
              <a:tabLst>
                <a:tab pos="203200" algn="l"/>
              </a:tabLst>
            </a:pP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2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изменилось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бы,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если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могли</a:t>
            </a:r>
            <a:r>
              <a:rPr sz="12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сохранять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поддерживать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это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представление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себе</a:t>
            </a:r>
            <a:r>
              <a:rPr sz="1200" b="1" i="1" spc="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каждый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день?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253147"/>
              </a:buClr>
              <a:buFont typeface="Times New Roman"/>
              <a:buChar char="—"/>
            </a:pPr>
            <a:endParaRPr sz="12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buChar char="—"/>
              <a:tabLst>
                <a:tab pos="203200" algn="l"/>
              </a:tabLst>
            </a:pP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Если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стали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так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себя</a:t>
            </a:r>
            <a:r>
              <a:rPr sz="1200" b="1" i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чувствовать,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как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это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повлияло</a:t>
            </a:r>
            <a:r>
              <a:rPr sz="12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на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ваши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шаги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направлению</a:t>
            </a:r>
            <a:r>
              <a:rPr sz="1200" b="1" i="1" spc="-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жизни?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253147"/>
              </a:buClr>
              <a:buFont typeface="Times New Roman"/>
              <a:buChar char="—"/>
            </a:pPr>
            <a:endParaRPr sz="1200">
              <a:latin typeface="Times New Roman"/>
              <a:cs typeface="Times New Roman"/>
            </a:endParaRPr>
          </a:p>
          <a:p>
            <a:pPr marL="12700" marR="6985" indent="200660">
              <a:lnSpc>
                <a:spcPct val="100000"/>
              </a:lnSpc>
              <a:spcBef>
                <a:spcPts val="5"/>
              </a:spcBef>
              <a:buChar char="—"/>
              <a:tabLst>
                <a:tab pos="213360" algn="l"/>
              </a:tabLst>
            </a:pP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Как</a:t>
            </a:r>
            <a:r>
              <a:rPr sz="1200" b="1" i="1" spc="5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200" b="1" i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дадите</a:t>
            </a:r>
            <a:r>
              <a:rPr sz="1200" b="1" i="1" spc="6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другим</a:t>
            </a:r>
            <a:r>
              <a:rPr sz="1200" b="1" i="1" spc="6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людям</a:t>
            </a:r>
            <a:r>
              <a:rPr sz="1200" b="1" i="1" spc="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знать,</a:t>
            </a:r>
            <a:r>
              <a:rPr sz="1200" b="1" i="1" spc="6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200" b="1" i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200" b="1" i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вернули</a:t>
            </a:r>
            <a:r>
              <a:rPr sz="1200" b="1" i="1" spc="6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себе</a:t>
            </a:r>
            <a:r>
              <a:rPr sz="1200" b="1" i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определенное</a:t>
            </a:r>
            <a:r>
              <a:rPr sz="1200" b="1" i="1" spc="6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представление</a:t>
            </a:r>
            <a:r>
              <a:rPr sz="1200" b="1" i="1" spc="6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</a:t>
            </a:r>
            <a:r>
              <a:rPr sz="1200" b="1" i="1" spc="6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себе,</a:t>
            </a:r>
            <a:r>
              <a:rPr sz="1200" b="1" i="1" spc="7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образ,</a:t>
            </a:r>
            <a:r>
              <a:rPr sz="1200" b="1" i="1" spc="6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который</a:t>
            </a:r>
            <a:r>
              <a:rPr sz="1200" b="1" i="1" spc="6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был</a:t>
            </a:r>
            <a:r>
              <a:rPr sz="1200" b="1" i="1" spc="5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ясно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виден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Х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который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представляется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вам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привлекательным?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lr>
                <a:srgbClr val="253147"/>
              </a:buClr>
              <a:buFont typeface="Times New Roman"/>
              <a:buChar char="—"/>
            </a:pPr>
            <a:endParaRPr sz="1200">
              <a:latin typeface="Times New Roman"/>
              <a:cs typeface="Times New Roman"/>
            </a:endParaRPr>
          </a:p>
          <a:p>
            <a:pPr marL="12700" marR="5080" indent="203835">
              <a:lnSpc>
                <a:spcPct val="100000"/>
              </a:lnSpc>
              <a:spcBef>
                <a:spcPts val="5"/>
              </a:spcBef>
              <a:buChar char="—"/>
              <a:tabLst>
                <a:tab pos="216535" algn="l"/>
              </a:tabLst>
            </a:pP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Каким</a:t>
            </a:r>
            <a:r>
              <a:rPr sz="1200" b="1" i="1" spc="9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образом</a:t>
            </a:r>
            <a:r>
              <a:rPr sz="1200" b="1" i="1" spc="9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осознавание</a:t>
            </a:r>
            <a:r>
              <a:rPr sz="1200" b="1" i="1" spc="8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того,</a:t>
            </a:r>
            <a:r>
              <a:rPr sz="1200" b="1" i="1" spc="9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200" b="1" i="1" spc="7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не</a:t>
            </a:r>
            <a:r>
              <a:rPr sz="1200" b="1" i="1" spc="8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было</a:t>
            </a:r>
            <a:r>
              <a:rPr sz="1200" b="1" i="1" spc="8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для</a:t>
            </a:r>
            <a:r>
              <a:rPr sz="1200" b="1" i="1" spc="9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вас</a:t>
            </a:r>
            <a:r>
              <a:rPr sz="1200" b="1" i="1" spc="8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видимым</a:t>
            </a:r>
            <a:r>
              <a:rPr sz="1200" b="1" i="1" spc="10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200" b="1" i="1" spc="9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течение</a:t>
            </a:r>
            <a:r>
              <a:rPr sz="1200" b="1" i="1" spc="8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-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…</a:t>
            </a:r>
            <a:r>
              <a:rPr sz="1200" b="1" i="1" spc="8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-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,</a:t>
            </a:r>
            <a:r>
              <a:rPr sz="1200" b="1" i="1" spc="8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может</a:t>
            </a:r>
            <a:r>
              <a:rPr sz="1200" b="1" i="1" spc="10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помочь</a:t>
            </a:r>
            <a:r>
              <a:rPr sz="1200" b="1" i="1" spc="9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вам</a:t>
            </a:r>
            <a:r>
              <a:rPr sz="1200" b="1" i="1" spc="9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как-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то</a:t>
            </a:r>
            <a:r>
              <a:rPr sz="1200" b="1" i="1" spc="7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изменить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ход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вашей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жизни?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253147"/>
              </a:buClr>
              <a:buFont typeface="Times New Roman"/>
              <a:buChar char="—"/>
            </a:pPr>
            <a:endParaRPr sz="12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buChar char="—"/>
              <a:tabLst>
                <a:tab pos="203200" algn="l"/>
              </a:tabLst>
            </a:pP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Как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может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ваше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теперешнее</a:t>
            </a:r>
            <a:r>
              <a:rPr sz="1200" b="1" i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знание</a:t>
            </a:r>
            <a:r>
              <a:rPr sz="1200" b="1" i="1" spc="-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себе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повлиять</a:t>
            </a:r>
            <a:r>
              <a:rPr sz="12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на</a:t>
            </a:r>
            <a:r>
              <a:rPr sz="12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ближайший</a:t>
            </a:r>
            <a:r>
              <a:rPr sz="12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шаг,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который</a:t>
            </a:r>
            <a:r>
              <a:rPr sz="12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предпримете?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  <a:buClr>
                <a:srgbClr val="253147"/>
              </a:buClr>
              <a:buFont typeface="Times New Roman"/>
              <a:buChar char="—"/>
            </a:pPr>
            <a:endParaRPr sz="12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buChar char="—"/>
              <a:tabLst>
                <a:tab pos="203200" algn="l"/>
              </a:tabLst>
            </a:pP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Как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вам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кажется,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2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еще</a:t>
            </a:r>
            <a:r>
              <a:rPr sz="1200" b="1" i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важного</a:t>
            </a:r>
            <a:r>
              <a:rPr sz="12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себе</a:t>
            </a:r>
            <a:r>
              <a:rPr sz="1200" b="1" i="1" spc="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сможете</a:t>
            </a:r>
            <a:r>
              <a:rPr sz="12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узнать,</a:t>
            </a:r>
            <a:r>
              <a:rPr sz="12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если </a:t>
            </a:r>
            <a:r>
              <a:rPr sz="12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предпримете</a:t>
            </a:r>
            <a:r>
              <a:rPr sz="12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этот</a:t>
            </a:r>
            <a:r>
              <a:rPr sz="12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шаг?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526" y="111632"/>
            <a:ext cx="2608073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Техника</a:t>
            </a:r>
            <a:r>
              <a:rPr spc="-35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r>
              <a:rPr spc="-5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/>
              <a:t>-</a:t>
            </a:r>
            <a:r>
              <a:rPr spc="-15" dirty="0"/>
              <a:t> </a:t>
            </a:r>
            <a:r>
              <a:rPr dirty="0"/>
              <a:t>М.</a:t>
            </a:r>
            <a:r>
              <a:rPr spc="-25" dirty="0"/>
              <a:t> </a:t>
            </a:r>
            <a:r>
              <a:rPr spc="-20" dirty="0"/>
              <a:t>Уаит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52400" y="514350"/>
            <a:ext cx="8839199" cy="4531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Метод</a:t>
            </a:r>
            <a:r>
              <a:rPr sz="1400" b="1" spc="330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-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Снова</a:t>
            </a:r>
            <a:r>
              <a:rPr sz="1400" b="1" spc="-15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сказать</a:t>
            </a:r>
            <a:r>
              <a:rPr sz="1400" b="1" spc="-30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chemeClr val="accent1">
                    <a:lumMod val="75000"/>
                  </a:schemeClr>
                </a:solidFill>
                <a:latin typeface="Times New Roman"/>
                <a:cs typeface="Times New Roman"/>
              </a:rPr>
              <a:t>«Здравствуй!»</a:t>
            </a:r>
            <a:endParaRPr sz="1400">
              <a:solidFill>
                <a:schemeClr val="accent1">
                  <a:lumMod val="75000"/>
                </a:schemeClr>
              </a:solidFill>
              <a:latin typeface="Times New Roman"/>
              <a:cs typeface="Times New Roman"/>
            </a:endParaRPr>
          </a:p>
          <a:p>
            <a:pPr marL="3869054">
              <a:lnSpc>
                <a:spcPct val="100000"/>
              </a:lnSpc>
            </a:pPr>
            <a:r>
              <a:rPr sz="14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Вопросы:</a:t>
            </a:r>
            <a:endParaRPr sz="1400">
              <a:latin typeface="Times New Roman"/>
              <a:cs typeface="Times New Roman"/>
            </a:endParaRPr>
          </a:p>
          <a:p>
            <a:pPr marL="100330" indent="-87630">
              <a:lnSpc>
                <a:spcPct val="100000"/>
              </a:lnSpc>
              <a:spcBef>
                <a:spcPts val="5"/>
              </a:spcBef>
              <a:buChar char="-"/>
              <a:tabLst>
                <a:tab pos="100330" algn="l"/>
              </a:tabLst>
            </a:pP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видел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ваш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муж,</a:t>
            </a:r>
            <a:r>
              <a:rPr sz="1300" b="1" i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когда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смотрел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на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вас</a:t>
            </a:r>
            <a:r>
              <a:rPr sz="13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любящими</a:t>
            </a:r>
            <a:r>
              <a:rPr sz="13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глазами?</a:t>
            </a:r>
            <a:endParaRPr sz="1300">
              <a:latin typeface="Times New Roman"/>
              <a:cs typeface="Times New Roman"/>
            </a:endParaRPr>
          </a:p>
          <a:p>
            <a:pPr marL="100330" indent="-87630">
              <a:lnSpc>
                <a:spcPct val="100000"/>
              </a:lnSpc>
              <a:spcBef>
                <a:spcPts val="5"/>
              </a:spcBef>
              <a:buChar char="-"/>
              <a:tabLst>
                <a:tab pos="100330" algn="l"/>
              </a:tabLst>
            </a:pP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Откуда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он</a:t>
            </a:r>
            <a:r>
              <a:rPr sz="13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знал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это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</a:t>
            </a:r>
            <a:r>
              <a:rPr sz="1300" b="1" i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вас?</a:t>
            </a:r>
            <a:endParaRPr sz="1300">
              <a:latin typeface="Times New Roman"/>
              <a:cs typeface="Times New Roman"/>
            </a:endParaRPr>
          </a:p>
          <a:p>
            <a:pPr marL="100330" indent="-87630">
              <a:lnSpc>
                <a:spcPct val="100000"/>
              </a:lnSpc>
              <a:buChar char="-"/>
              <a:tabLst>
                <a:tab pos="100330" algn="l"/>
              </a:tabLst>
            </a:pP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именно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ваших</a:t>
            </a:r>
            <a:r>
              <a:rPr sz="13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словах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3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поступках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сообщило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ему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об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этом?</a:t>
            </a:r>
            <a:endParaRPr sz="1300">
              <a:latin typeface="Times New Roman"/>
              <a:cs typeface="Times New Roman"/>
            </a:endParaRPr>
          </a:p>
          <a:p>
            <a:pPr marL="100330" indent="-87630">
              <a:lnSpc>
                <a:spcPct val="100000"/>
              </a:lnSpc>
              <a:buChar char="-"/>
              <a:tabLst>
                <a:tab pos="100330" algn="l"/>
              </a:tabLst>
            </a:pP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сейчас видите</a:t>
            </a:r>
            <a:r>
              <a:rPr sz="13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3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себе такого,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было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потеряно</a:t>
            </a:r>
            <a:r>
              <a:rPr sz="13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для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вас</a:t>
            </a:r>
            <a:r>
              <a:rPr sz="13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3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течение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-…-</a:t>
            </a:r>
            <a:r>
              <a:rPr sz="13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?</a:t>
            </a:r>
            <a:endParaRPr sz="1300">
              <a:latin typeface="Times New Roman"/>
              <a:cs typeface="Times New Roman"/>
            </a:endParaRPr>
          </a:p>
          <a:p>
            <a:pPr marL="100330" indent="-87630">
              <a:lnSpc>
                <a:spcPct val="100000"/>
              </a:lnSpc>
              <a:buChar char="-"/>
              <a:tabLst>
                <a:tab pos="100330" algn="l"/>
              </a:tabLst>
            </a:pP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Как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могут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измениться</a:t>
            </a:r>
            <a:r>
              <a:rPr sz="13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ваши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отношения</a:t>
            </a:r>
            <a:r>
              <a:rPr sz="13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другими</a:t>
            </a:r>
            <a:r>
              <a:rPr sz="13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людьми,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если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будете</a:t>
            </a:r>
            <a:r>
              <a:rPr sz="1300" b="1" i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каждый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день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помнить,</a:t>
            </a:r>
            <a:r>
              <a:rPr sz="1300" b="1" i="1" spc="-5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вас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есть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это?</a:t>
            </a:r>
            <a:endParaRPr sz="1300">
              <a:latin typeface="Times New Roman"/>
              <a:cs typeface="Times New Roman"/>
            </a:endParaRPr>
          </a:p>
          <a:p>
            <a:pPr marL="100330" indent="-87630">
              <a:lnSpc>
                <a:spcPct val="100000"/>
              </a:lnSpc>
              <a:buChar char="-"/>
              <a:tabLst>
                <a:tab pos="100330" algn="l"/>
              </a:tabLst>
            </a:pP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Как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это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может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помочь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вам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быть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«своим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собственным»,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меньше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зависеть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от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мнения</a:t>
            </a:r>
            <a:r>
              <a:rPr sz="13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одобрения</a:t>
            </a:r>
            <a:r>
              <a:rPr sz="13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окружающих?</a:t>
            </a:r>
            <a:endParaRPr sz="1300">
              <a:latin typeface="Times New Roman"/>
              <a:cs typeface="Times New Roman"/>
            </a:endParaRPr>
          </a:p>
          <a:p>
            <a:pPr marL="100330" indent="-87630">
              <a:lnSpc>
                <a:spcPct val="100000"/>
              </a:lnSpc>
              <a:buChar char="-"/>
              <a:tabLst>
                <a:tab pos="100330" algn="l"/>
              </a:tabLst>
            </a:pP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вы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можете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сделать,</a:t>
            </a:r>
            <a:r>
              <a:rPr sz="1300" b="1" i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чтобы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познакомить</a:t>
            </a:r>
            <a:r>
              <a:rPr sz="13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окружающих</a:t>
            </a:r>
            <a:r>
              <a:rPr sz="13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</a:t>
            </a:r>
            <a:r>
              <a:rPr sz="1300" b="1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этим</a:t>
            </a:r>
            <a:r>
              <a:rPr sz="13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новым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образом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себя?</a:t>
            </a:r>
            <a:endParaRPr sz="1300">
              <a:latin typeface="Times New Roman"/>
              <a:cs typeface="Times New Roman"/>
            </a:endParaRPr>
          </a:p>
          <a:p>
            <a:pPr marL="100330" indent="-87630">
              <a:lnSpc>
                <a:spcPct val="100000"/>
              </a:lnSpc>
              <a:buChar char="-"/>
              <a:tabLst>
                <a:tab pos="100330" algn="l"/>
              </a:tabLst>
            </a:pP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Каким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образом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приглашение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других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разделить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вами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этот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новый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образ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может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помочь</a:t>
            </a:r>
            <a:r>
              <a:rPr sz="1300" b="1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вам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больше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заботиться</a:t>
            </a:r>
            <a:r>
              <a:rPr sz="1300" b="1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себе?</a:t>
            </a:r>
            <a:endParaRPr sz="1300">
              <a:latin typeface="Times New Roman"/>
              <a:cs typeface="Times New Roman"/>
            </a:endParaRPr>
          </a:p>
          <a:p>
            <a:pPr marL="100330" indent="-87630">
              <a:lnSpc>
                <a:spcPct val="100000"/>
              </a:lnSpc>
              <a:buChar char="-"/>
              <a:tabLst>
                <a:tab pos="100330" algn="l"/>
              </a:tabLst>
            </a:pP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Каким</a:t>
            </a:r>
            <a:r>
              <a:rPr sz="1300" b="1" i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образом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подобный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опыт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заботы</a:t>
            </a:r>
            <a:r>
              <a:rPr sz="13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себе</a:t>
            </a:r>
            <a:r>
              <a:rPr sz="1300" b="1" i="1" spc="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может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повлиять</a:t>
            </a:r>
            <a:r>
              <a:rPr sz="1300" b="1" i="1" spc="-6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на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ваше</a:t>
            </a:r>
            <a:r>
              <a:rPr sz="1300" b="1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отношение</a:t>
            </a:r>
            <a:r>
              <a:rPr sz="1300" b="1" i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dirty="0">
                <a:solidFill>
                  <a:srgbClr val="253147"/>
                </a:solidFill>
                <a:latin typeface="Times New Roman"/>
                <a:cs typeface="Times New Roman"/>
              </a:rPr>
              <a:t>к</a:t>
            </a:r>
            <a:r>
              <a:rPr sz="1300" b="1" i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300" b="1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себе?</a:t>
            </a: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1200">
              <a:latin typeface="Times New Roman"/>
              <a:cs typeface="Times New Roman"/>
            </a:endParaRPr>
          </a:p>
          <a:p>
            <a:pPr marL="20320" algn="ctr">
              <a:lnSpc>
                <a:spcPct val="100000"/>
              </a:lnSpc>
              <a:spcBef>
                <a:spcPts val="5"/>
              </a:spcBef>
            </a:pPr>
            <a:r>
              <a:rPr sz="14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Посмотреть</a:t>
            </a:r>
            <a:r>
              <a:rPr sz="1400" spc="-2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</a:t>
            </a:r>
            <a:r>
              <a:rPr sz="1400" spc="-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себя</a:t>
            </a:r>
            <a:r>
              <a:rPr sz="14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глазами</a:t>
            </a:r>
            <a:r>
              <a:rPr sz="14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другого</a:t>
            </a:r>
            <a:r>
              <a:rPr sz="14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значимого</a:t>
            </a:r>
            <a:r>
              <a:rPr sz="1400" spc="-5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для</a:t>
            </a:r>
            <a:r>
              <a:rPr sz="1400" spc="-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вас</a:t>
            </a:r>
            <a:r>
              <a:rPr sz="14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человека и</a:t>
            </a:r>
            <a:r>
              <a:rPr sz="1400" spc="-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найти</a:t>
            </a:r>
            <a:r>
              <a:rPr sz="1400" spc="-5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то,</a:t>
            </a:r>
            <a:r>
              <a:rPr sz="14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чем</a:t>
            </a:r>
            <a:r>
              <a:rPr sz="14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можно</a:t>
            </a:r>
            <a:r>
              <a:rPr sz="14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гордиться</a:t>
            </a:r>
            <a:r>
              <a:rPr sz="1400" spc="-5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400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чему</a:t>
            </a:r>
            <a:r>
              <a:rPr sz="1400" spc="-15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spc="-1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можно</a:t>
            </a:r>
            <a:r>
              <a:rPr lang="ru-RU" sz="1400" spc="-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spc="-1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радоваться</a:t>
            </a:r>
            <a:r>
              <a:rPr sz="14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sz="1400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таким</a:t>
            </a:r>
            <a:r>
              <a:rPr sz="1400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образом</a:t>
            </a:r>
            <a:r>
              <a:rPr sz="14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предлагая</a:t>
            </a:r>
            <a:r>
              <a:rPr sz="14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сохранить</a:t>
            </a:r>
            <a:r>
              <a:rPr sz="1400" spc="-5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400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развивать</a:t>
            </a:r>
            <a:r>
              <a:rPr sz="1400" spc="-5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найденное</a:t>
            </a:r>
            <a:r>
              <a:rPr sz="1400" spc="-4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клиентом</a:t>
            </a:r>
            <a:r>
              <a:rPr sz="1400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400" spc="-2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нем</a:t>
            </a:r>
            <a:r>
              <a:rPr sz="14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самом,</a:t>
            </a:r>
            <a:r>
              <a:rPr sz="1400" spc="2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дает</a:t>
            </a:r>
            <a:r>
              <a:rPr sz="14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тем</a:t>
            </a:r>
            <a:r>
              <a:rPr sz="14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самым</a:t>
            </a:r>
            <a:r>
              <a:rPr sz="14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клиенту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возможность</a:t>
            </a:r>
            <a:r>
              <a:rPr sz="1400" spc="-4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найти</a:t>
            </a:r>
            <a:r>
              <a:rPr sz="1400" spc="-5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или</a:t>
            </a:r>
            <a:r>
              <a:rPr sz="1400" spc="-4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создать</a:t>
            </a:r>
            <a:r>
              <a:rPr sz="1400" spc="-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дополнительный</a:t>
            </a:r>
            <a:r>
              <a:rPr sz="1400" spc="-5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ресурс</a:t>
            </a:r>
            <a:r>
              <a:rPr sz="1400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«не</a:t>
            </a:r>
            <a:r>
              <a:rPr sz="1400" spc="-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прощаясь»</a:t>
            </a:r>
            <a:r>
              <a:rPr sz="1400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400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ушедшим</a:t>
            </a:r>
            <a:r>
              <a:rPr sz="1400" spc="-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400" spc="-1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близким</a:t>
            </a:r>
            <a:r>
              <a:rPr sz="1400" spc="-1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4"/>
              </a:spcBef>
            </a:pPr>
            <a:endParaRPr sz="1200">
              <a:latin typeface="Times New Roman"/>
              <a:cs typeface="Times New Roman"/>
            </a:endParaRPr>
          </a:p>
          <a:p>
            <a:pPr marL="22860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Озвучивая</a:t>
            </a:r>
            <a:r>
              <a:rPr sz="1200" b="1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эти</a:t>
            </a:r>
            <a:r>
              <a:rPr sz="1200" b="1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вопросы</a:t>
            </a:r>
            <a:r>
              <a:rPr sz="1200" b="1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200" b="1" spc="-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думая</a:t>
            </a:r>
            <a:r>
              <a:rPr sz="1200" b="1" spc="-2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над</a:t>
            </a:r>
            <a:r>
              <a:rPr sz="1200" b="1" spc="-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ответом,</a:t>
            </a:r>
            <a:r>
              <a:rPr sz="1200" b="1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клиент</a:t>
            </a:r>
            <a:r>
              <a:rPr sz="1200" b="1" spc="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находит</a:t>
            </a:r>
            <a:r>
              <a:rPr sz="1200" b="1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или</a:t>
            </a:r>
            <a:r>
              <a:rPr sz="1200" b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вспоминает</a:t>
            </a:r>
            <a:r>
              <a:rPr sz="1200" b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то,</a:t>
            </a:r>
            <a:r>
              <a:rPr sz="1200" b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sz="1200" b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зарыто</a:t>
            </a:r>
            <a:r>
              <a:rPr sz="1200" b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глубоко</a:t>
            </a:r>
            <a:r>
              <a:rPr sz="1200" b="1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внутри,</a:t>
            </a:r>
            <a:r>
              <a:rPr sz="1200" b="1" spc="-4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что</a:t>
            </a:r>
            <a:r>
              <a:rPr sz="1200" b="1" spc="-3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25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уже</a:t>
            </a:r>
            <a:r>
              <a:rPr lang="ru-RU" sz="1200" b="1" spc="-25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приелось»</a:t>
            </a:r>
            <a:r>
              <a:rPr sz="1200" b="1" spc="-2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200" b="1" spc="-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</a:t>
            </a:r>
            <a:r>
              <a:rPr sz="1200" b="1" spc="-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замечается</a:t>
            </a:r>
            <a:r>
              <a:rPr sz="1200" b="1" spc="-2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200" b="1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повседневной</a:t>
            </a:r>
            <a:r>
              <a:rPr sz="1200" b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жизни.</a:t>
            </a:r>
            <a:r>
              <a:rPr sz="1200" b="1" spc="-5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Таким</a:t>
            </a:r>
            <a:r>
              <a:rPr sz="1200" b="1" spc="-2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образом</a:t>
            </a:r>
            <a:r>
              <a:rPr sz="1200" b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можно</a:t>
            </a:r>
            <a:r>
              <a:rPr sz="1200" b="1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найти,</a:t>
            </a:r>
            <a:r>
              <a:rPr sz="1200" b="1" spc="-5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восстановить</a:t>
            </a:r>
            <a:r>
              <a:rPr sz="1200" b="1" spc="-5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200" b="1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укрепить</a:t>
            </a:r>
            <a:r>
              <a:rPr sz="1200" b="1" spc="-25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позитивные</a:t>
            </a:r>
            <a:r>
              <a:rPr lang="ru-RU" sz="1200" b="1" spc="-1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мысли</a:t>
            </a:r>
            <a:r>
              <a:rPr sz="1200" b="1" spc="-2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200" b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самом</a:t>
            </a:r>
            <a:r>
              <a:rPr sz="1200" b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себе,</a:t>
            </a:r>
            <a:r>
              <a:rPr sz="1200" b="1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бережное</a:t>
            </a:r>
            <a:r>
              <a:rPr sz="1200" b="1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отношение</a:t>
            </a:r>
            <a:r>
              <a:rPr sz="1200" b="1" spc="-5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200" b="1" spc="-3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себе и</a:t>
            </a:r>
            <a:r>
              <a:rPr sz="1200" b="1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своему</a:t>
            </a:r>
            <a:r>
              <a:rPr sz="1200" b="1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Ребенку</a:t>
            </a:r>
            <a:r>
              <a:rPr sz="1200" b="1" spc="-1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200" b="1" spc="-3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источники</a:t>
            </a:r>
            <a:r>
              <a:rPr sz="1200" b="1" spc="-55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ресурса.</a:t>
            </a:r>
            <a:endParaRPr sz="1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527" y="111632"/>
            <a:ext cx="715390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Техника</a:t>
            </a:r>
            <a:r>
              <a:rPr spc="-55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r>
              <a:rPr spc="-2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Терапевтическое</a:t>
            </a:r>
            <a:r>
              <a:rPr spc="-30" dirty="0"/>
              <a:t> </a:t>
            </a:r>
            <a:r>
              <a:rPr dirty="0"/>
              <a:t>письмо</a:t>
            </a:r>
            <a:r>
              <a:rPr spc="-60" dirty="0"/>
              <a:t> </a:t>
            </a:r>
            <a:r>
              <a:rPr dirty="0"/>
              <a:t>(Роберт</a:t>
            </a:r>
            <a:r>
              <a:rPr spc="-20" dirty="0"/>
              <a:t> </a:t>
            </a:r>
            <a:r>
              <a:rPr spc="-10" dirty="0"/>
              <a:t>Неймайер)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8455" y="769746"/>
            <a:ext cx="8479790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3065" indent="-380365">
              <a:buClr>
                <a:srgbClr val="C6D2E6"/>
              </a:buClr>
              <a:buSzPct val="171428"/>
              <a:buFont typeface="Times New Roman"/>
              <a:buChar char="-"/>
              <a:tabLst>
                <a:tab pos="393065" algn="l"/>
              </a:tabLst>
            </a:pPr>
            <a:r>
              <a:rPr sz="1600" b="1" smtClean="0">
                <a:solidFill>
                  <a:srgbClr val="253147"/>
                </a:solidFill>
                <a:latin typeface="Times New Roman"/>
                <a:cs typeface="Times New Roman"/>
              </a:rPr>
              <a:t>предложить</a:t>
            </a:r>
            <a:r>
              <a:rPr sz="1600" b="1" spc="-2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mtClean="0">
                <a:solidFill>
                  <a:srgbClr val="253147"/>
                </a:solidFill>
                <a:latin typeface="Times New Roman"/>
                <a:cs typeface="Times New Roman"/>
              </a:rPr>
              <a:t>клиенту</a:t>
            </a:r>
            <a:r>
              <a:rPr sz="1600" b="1" spc="-15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mtClean="0">
                <a:solidFill>
                  <a:srgbClr val="253147"/>
                </a:solidFill>
                <a:latin typeface="Times New Roman"/>
                <a:cs typeface="Times New Roman"/>
              </a:rPr>
              <a:t>написать</a:t>
            </a:r>
            <a:r>
              <a:rPr sz="1600" b="1" spc="-15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о</a:t>
            </a:r>
            <a:r>
              <a:rPr sz="16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себе</a:t>
            </a:r>
            <a:r>
              <a:rPr sz="1600" b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6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свете</a:t>
            </a:r>
            <a:r>
              <a:rPr sz="1600" b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его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«утраты»</a:t>
            </a:r>
            <a:r>
              <a:rPr sz="1600" b="1" spc="-5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</a:t>
            </a:r>
            <a:r>
              <a:rPr sz="16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точки</a:t>
            </a:r>
            <a:r>
              <a:rPr sz="16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зрения</a:t>
            </a:r>
            <a:r>
              <a:rPr sz="16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253147"/>
                </a:solidFill>
                <a:latin typeface="Times New Roman"/>
                <a:cs typeface="Times New Roman"/>
              </a:rPr>
              <a:t>сострадательного</a:t>
            </a:r>
            <a:r>
              <a:rPr sz="1600" b="1" spc="-15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smtClean="0">
                <a:solidFill>
                  <a:srgbClr val="253147"/>
                </a:solidFill>
                <a:latin typeface="Times New Roman"/>
                <a:cs typeface="Times New Roman"/>
              </a:rPr>
              <a:t>другого</a:t>
            </a:r>
            <a:endParaRPr lang="ru-RU" sz="1600" b="1" spc="-10" dirty="0" smtClean="0">
              <a:solidFill>
                <a:srgbClr val="253147"/>
              </a:solidFill>
              <a:latin typeface="Times New Roman"/>
              <a:cs typeface="Times New Roman"/>
            </a:endParaRPr>
          </a:p>
          <a:p>
            <a:pPr marL="393065" indent="-380365">
              <a:buClr>
                <a:srgbClr val="C6D2E6"/>
              </a:buClr>
              <a:buSzPct val="171428"/>
              <a:buFont typeface="Times New Roman"/>
              <a:buChar char="-"/>
              <a:tabLst>
                <a:tab pos="393065" algn="l"/>
              </a:tabLst>
            </a:pPr>
            <a:endParaRPr sz="1600">
              <a:latin typeface="Times New Roman"/>
              <a:cs typeface="Times New Roman"/>
            </a:endParaRPr>
          </a:p>
          <a:p>
            <a:pPr marL="393065" indent="-380365">
              <a:buClr>
                <a:srgbClr val="C6D2E6"/>
              </a:buClr>
              <a:buSzPct val="171428"/>
              <a:buFont typeface="Times New Roman"/>
              <a:buChar char="-"/>
              <a:tabLst>
                <a:tab pos="393065" algn="l"/>
              </a:tabLst>
            </a:pPr>
            <a:r>
              <a:rPr lang="ru-RU" sz="1600" b="1" dirty="0" err="1" smtClean="0">
                <a:solidFill>
                  <a:srgbClr val="253147"/>
                </a:solidFill>
                <a:latin typeface="Times New Roman"/>
                <a:cs typeface="Times New Roman"/>
              </a:rPr>
              <a:t>н</a:t>
            </a:r>
            <a:r>
              <a:rPr sz="1600" b="1" smtClean="0">
                <a:solidFill>
                  <a:srgbClr val="253147"/>
                </a:solidFill>
                <a:latin typeface="Times New Roman"/>
                <a:cs typeface="Times New Roman"/>
              </a:rPr>
              <a:t>аписа</a:t>
            </a:r>
            <a:r>
              <a:rPr lang="ru-RU" sz="1600" b="1" dirty="0" err="1" smtClean="0">
                <a:solidFill>
                  <a:srgbClr val="253147"/>
                </a:solidFill>
                <a:latin typeface="Times New Roman"/>
                <a:cs typeface="Times New Roman"/>
              </a:rPr>
              <a:t>ть</a:t>
            </a:r>
            <a:r>
              <a:rPr sz="1600" b="1" spc="-5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smtClean="0">
                <a:solidFill>
                  <a:srgbClr val="253147"/>
                </a:solidFill>
                <a:latin typeface="Times New Roman"/>
                <a:cs typeface="Times New Roman"/>
              </a:rPr>
              <a:t>биографическую</a:t>
            </a:r>
            <a:r>
              <a:rPr sz="1600" b="1" spc="-2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работу,</a:t>
            </a:r>
            <a:r>
              <a:rPr sz="1600" b="1" spc="-6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описывающую</a:t>
            </a:r>
            <a:r>
              <a:rPr sz="16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совместную</a:t>
            </a:r>
            <a:r>
              <a:rPr sz="1600" b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жизнь</a:t>
            </a:r>
            <a:r>
              <a:rPr sz="1600" b="1" spc="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клиента</a:t>
            </a:r>
            <a:r>
              <a:rPr sz="16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253147"/>
                </a:solidFill>
                <a:latin typeface="Times New Roman"/>
                <a:cs typeface="Times New Roman"/>
              </a:rPr>
              <a:t>с</a:t>
            </a:r>
            <a:r>
              <a:rPr sz="1600" b="1" spc="-15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smtClean="0">
                <a:solidFill>
                  <a:srgbClr val="253147"/>
                </a:solidFill>
                <a:latin typeface="Times New Roman"/>
                <a:cs typeface="Times New Roman"/>
              </a:rPr>
              <a:t>любимым</a:t>
            </a:r>
            <a:r>
              <a:rPr lang="ru-RU" sz="1600" b="1" spc="-1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smtClean="0">
                <a:solidFill>
                  <a:srgbClr val="253147"/>
                </a:solidFill>
                <a:latin typeface="Times New Roman"/>
                <a:cs typeface="Times New Roman"/>
              </a:rPr>
              <a:t>человеком</a:t>
            </a:r>
            <a:endParaRPr lang="ru-RU" sz="1600" b="1" spc="-10" dirty="0" smtClean="0">
              <a:solidFill>
                <a:srgbClr val="253147"/>
              </a:solidFill>
              <a:latin typeface="Times New Roman"/>
              <a:cs typeface="Times New Roman"/>
            </a:endParaRPr>
          </a:p>
          <a:p>
            <a:pPr marL="393065" indent="-380365">
              <a:buClr>
                <a:srgbClr val="C6D2E6"/>
              </a:buClr>
              <a:buSzPct val="171428"/>
              <a:buFont typeface="Times New Roman"/>
              <a:buChar char="-"/>
              <a:tabLst>
                <a:tab pos="393065" algn="l"/>
              </a:tabLst>
            </a:pPr>
            <a:endParaRPr sz="1600">
              <a:latin typeface="Times New Roman"/>
              <a:cs typeface="Times New Roman"/>
            </a:endParaRPr>
          </a:p>
          <a:p>
            <a:pPr marL="393065" indent="-380365">
              <a:buClr>
                <a:srgbClr val="C6D2E6"/>
              </a:buClr>
              <a:buSzPct val="171428"/>
              <a:buFont typeface="Times New Roman"/>
              <a:buChar char="-"/>
              <a:tabLst>
                <a:tab pos="393065" algn="l"/>
              </a:tabLst>
            </a:pP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осмысленные</a:t>
            </a:r>
            <a:r>
              <a:rPr sz="1600" b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реконструктивные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интервью,</a:t>
            </a:r>
            <a:r>
              <a:rPr sz="16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6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которых</a:t>
            </a:r>
            <a:r>
              <a:rPr sz="1600" b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человек</a:t>
            </a:r>
            <a:r>
              <a:rPr sz="16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вновь</a:t>
            </a:r>
            <a:r>
              <a:rPr sz="1600" b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получает</a:t>
            </a:r>
            <a:r>
              <a:rPr sz="1600" b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доступ</a:t>
            </a:r>
            <a:r>
              <a:rPr sz="16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>
                <a:solidFill>
                  <a:srgbClr val="253147"/>
                </a:solidFill>
                <a:latin typeface="Times New Roman"/>
                <a:cs typeface="Times New Roman"/>
              </a:rPr>
              <a:t>к</a:t>
            </a:r>
            <a:r>
              <a:rPr sz="1600" b="1" spc="-15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smtClean="0">
                <a:solidFill>
                  <a:srgbClr val="253147"/>
                </a:solidFill>
                <a:latin typeface="Times New Roman"/>
                <a:cs typeface="Times New Roman"/>
              </a:rPr>
              <a:t>ярким</a:t>
            </a:r>
            <a:r>
              <a:rPr lang="ru-RU" sz="1600" b="1" spc="-1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mtClean="0">
                <a:solidFill>
                  <a:srgbClr val="253147"/>
                </a:solidFill>
                <a:latin typeface="Times New Roman"/>
                <a:cs typeface="Times New Roman"/>
              </a:rPr>
              <a:t>образам</a:t>
            </a:r>
            <a:r>
              <a:rPr sz="1600" b="1" spc="-7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«утраты»</a:t>
            </a:r>
            <a:r>
              <a:rPr sz="1600" b="1" spc="-5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6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ищет</a:t>
            </a:r>
            <a:r>
              <a:rPr sz="1600" b="1" spc="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6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них</a:t>
            </a:r>
            <a:r>
              <a:rPr sz="16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новое</a:t>
            </a:r>
            <a:r>
              <a:rPr sz="16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значение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7526" y="170180"/>
            <a:ext cx="8551673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Техника</a:t>
            </a:r>
            <a:r>
              <a:rPr spc="-5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r>
              <a:rPr spc="-2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/>
              <a:t>-</a:t>
            </a:r>
            <a:r>
              <a:rPr spc="-30" dirty="0"/>
              <a:t> </a:t>
            </a:r>
            <a:r>
              <a:rPr dirty="0"/>
              <a:t>пустого</a:t>
            </a:r>
            <a:r>
              <a:rPr spc="45" dirty="0"/>
              <a:t> </a:t>
            </a:r>
            <a:r>
              <a:rPr dirty="0"/>
              <a:t>стула</a:t>
            </a:r>
            <a:r>
              <a:rPr spc="20" dirty="0"/>
              <a:t> </a:t>
            </a:r>
            <a:r>
              <a:rPr dirty="0"/>
              <a:t>(Ф.</a:t>
            </a:r>
            <a:r>
              <a:rPr spc="-40" dirty="0"/>
              <a:t> </a:t>
            </a:r>
            <a:r>
              <a:rPr dirty="0"/>
              <a:t>Перлзом,</a:t>
            </a:r>
            <a:r>
              <a:rPr spc="-45" dirty="0"/>
              <a:t> </a:t>
            </a:r>
            <a:r>
              <a:rPr dirty="0"/>
              <a:t>Р.</a:t>
            </a:r>
            <a:r>
              <a:rPr spc="-20" dirty="0"/>
              <a:t> </a:t>
            </a:r>
            <a:r>
              <a:rPr dirty="0"/>
              <a:t>Эрскиным,</a:t>
            </a:r>
            <a:r>
              <a:rPr spc="-60" dirty="0"/>
              <a:t> </a:t>
            </a:r>
            <a:r>
              <a:rPr dirty="0"/>
              <a:t>Б.</a:t>
            </a:r>
            <a:r>
              <a:rPr spc="-40" dirty="0"/>
              <a:t> </a:t>
            </a:r>
            <a:r>
              <a:rPr dirty="0"/>
              <a:t>и</a:t>
            </a:r>
            <a:r>
              <a:rPr spc="-30" dirty="0"/>
              <a:t> </a:t>
            </a:r>
            <a:r>
              <a:rPr spc="-25" dirty="0"/>
              <a:t>М.</a:t>
            </a:r>
          </a:p>
          <a:p>
            <a:pPr marL="12700" algn="l">
              <a:lnSpc>
                <a:spcPct val="100000"/>
              </a:lnSpc>
            </a:pPr>
            <a:r>
              <a:rPr spc="-10"/>
              <a:t>Гулдингами</a:t>
            </a:r>
            <a:r>
              <a:rPr spc="-10" smtClean="0"/>
              <a:t>)</a:t>
            </a:r>
            <a:endParaRPr spc="-10" dirty="0"/>
          </a:p>
        </p:txBody>
      </p:sp>
      <p:sp>
        <p:nvSpPr>
          <p:cNvPr id="3" name="object 3"/>
          <p:cNvSpPr txBox="1"/>
          <p:nvPr/>
        </p:nvSpPr>
        <p:spPr>
          <a:xfrm>
            <a:off x="304800" y="1200150"/>
            <a:ext cx="8610600" cy="19954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985"/>
              </a:lnSpc>
              <a:tabLst>
                <a:tab pos="393065" algn="l"/>
              </a:tabLst>
            </a:pPr>
            <a:r>
              <a:rPr sz="2400" spc="-50" dirty="0">
                <a:solidFill>
                  <a:srgbClr val="C6D2E6"/>
                </a:solidFill>
                <a:latin typeface="Times New Roman"/>
                <a:cs typeface="Times New Roman"/>
              </a:rPr>
              <a:t>-</a:t>
            </a:r>
            <a:r>
              <a:rPr sz="2400" dirty="0">
                <a:solidFill>
                  <a:srgbClr val="C6D2E6"/>
                </a:solidFill>
                <a:latin typeface="Times New Roman"/>
                <a:cs typeface="Times New Roman"/>
              </a:rPr>
              <a:t>	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прием,</a:t>
            </a:r>
            <a:r>
              <a:rPr sz="16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часто</a:t>
            </a:r>
            <a:r>
              <a:rPr sz="1600" b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используемый</a:t>
            </a:r>
            <a:r>
              <a:rPr sz="16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гештальттерапии:</a:t>
            </a:r>
            <a:endParaRPr sz="1600">
              <a:latin typeface="Times New Roman"/>
              <a:cs typeface="Times New Roman"/>
            </a:endParaRPr>
          </a:p>
          <a:p>
            <a:pPr marL="99060" marR="5080" indent="3175" algn="ctr">
              <a:lnSpc>
                <a:spcPct val="100000"/>
              </a:lnSpc>
              <a:spcBef>
                <a:spcPts val="1480"/>
              </a:spcBef>
            </a:pP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клиенту</a:t>
            </a:r>
            <a:r>
              <a:rPr sz="16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предлагается</a:t>
            </a:r>
            <a:r>
              <a:rPr sz="1600" b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на</a:t>
            </a:r>
            <a:r>
              <a:rPr sz="16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пустой</a:t>
            </a:r>
            <a:r>
              <a:rPr sz="1600" b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стул</a:t>
            </a:r>
            <a:r>
              <a:rPr sz="16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перед</a:t>
            </a:r>
            <a:r>
              <a:rPr sz="1600" b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собой</a:t>
            </a:r>
            <a:r>
              <a:rPr sz="1600" b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посадить</a:t>
            </a:r>
            <a:r>
              <a:rPr sz="1600" b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воображаемого</a:t>
            </a:r>
            <a:r>
              <a:rPr sz="1600" b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C00000"/>
                </a:solidFill>
                <a:latin typeface="Times New Roman"/>
                <a:cs typeface="Times New Roman"/>
              </a:rPr>
              <a:t>собеседника </a:t>
            </a:r>
            <a:r>
              <a:rPr sz="1600" b="1" spc="-50">
                <a:solidFill>
                  <a:srgbClr val="C00000"/>
                </a:solidFill>
                <a:latin typeface="Times New Roman"/>
                <a:cs typeface="Times New Roman"/>
              </a:rPr>
              <a:t>и </a:t>
            </a:r>
            <a:endParaRPr lang="ru-RU" sz="1600" b="1" spc="-50" dirty="0" smtClean="0">
              <a:solidFill>
                <a:srgbClr val="C00000"/>
              </a:solidFill>
              <a:latin typeface="Times New Roman"/>
              <a:cs typeface="Times New Roman"/>
            </a:endParaRPr>
          </a:p>
          <a:p>
            <a:pPr marL="99060" marR="5080" indent="3175" algn="ctr">
              <a:lnSpc>
                <a:spcPct val="150000"/>
              </a:lnSpc>
              <a:spcBef>
                <a:spcPts val="1480"/>
              </a:spcBef>
            </a:pPr>
            <a:r>
              <a:rPr sz="1600" b="1" smtClean="0">
                <a:solidFill>
                  <a:srgbClr val="253147"/>
                </a:solidFill>
                <a:latin typeface="Times New Roman"/>
                <a:cs typeface="Times New Roman"/>
              </a:rPr>
              <a:t>организуется</a:t>
            </a:r>
            <a:r>
              <a:rPr sz="1600" b="1" spc="-35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диалог</a:t>
            </a:r>
            <a:r>
              <a:rPr sz="16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между</a:t>
            </a:r>
            <a:r>
              <a:rPr sz="16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тем</a:t>
            </a:r>
            <a:r>
              <a:rPr sz="16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«я»,</a:t>
            </a:r>
            <a:r>
              <a:rPr sz="16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которое</a:t>
            </a:r>
            <a:r>
              <a:rPr sz="1600" b="1" spc="-6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сидит</a:t>
            </a:r>
            <a:r>
              <a:rPr sz="16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на</a:t>
            </a:r>
            <a:r>
              <a:rPr sz="16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первоначальном</a:t>
            </a:r>
            <a:r>
              <a:rPr sz="16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стуле,</a:t>
            </a:r>
            <a:r>
              <a:rPr sz="1600" b="1" spc="-6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6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посаженным</a:t>
            </a:r>
            <a:r>
              <a:rPr sz="16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на</a:t>
            </a:r>
            <a:r>
              <a:rPr sz="16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пустой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стул</a:t>
            </a:r>
            <a:r>
              <a:rPr sz="1600" b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«собеседником»,</a:t>
            </a:r>
            <a:r>
              <a:rPr sz="1600" b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причем</a:t>
            </a:r>
            <a:r>
              <a:rPr sz="16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роль</a:t>
            </a:r>
            <a:r>
              <a:rPr sz="1600" b="1" spc="-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этого</a:t>
            </a:r>
            <a:r>
              <a:rPr sz="1600" b="1" spc="-6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собеседника</a:t>
            </a:r>
            <a:r>
              <a:rPr sz="16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исполняет,</a:t>
            </a:r>
            <a:r>
              <a:rPr sz="1600" b="1" spc="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—</a:t>
            </a:r>
            <a:r>
              <a:rPr sz="16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пересаживаясь</a:t>
            </a:r>
            <a:r>
              <a:rPr sz="1600" b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на</a:t>
            </a:r>
            <a:r>
              <a:rPr sz="16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пустой</a:t>
            </a:r>
            <a:r>
              <a:rPr sz="16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стул,</a:t>
            </a:r>
            <a:r>
              <a:rPr sz="16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50" dirty="0">
                <a:solidFill>
                  <a:srgbClr val="253147"/>
                </a:solidFill>
                <a:latin typeface="Times New Roman"/>
                <a:cs typeface="Times New Roman"/>
              </a:rPr>
              <a:t>— </a:t>
            </a:r>
            <a:r>
              <a:rPr sz="1600" b="1" dirty="0">
                <a:solidFill>
                  <a:srgbClr val="253147"/>
                </a:solidFill>
                <a:latin typeface="Times New Roman"/>
                <a:cs typeface="Times New Roman"/>
              </a:rPr>
              <a:t>сам</a:t>
            </a:r>
            <a:r>
              <a:rPr sz="16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клиент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Техника</a:t>
            </a:r>
            <a:r>
              <a:rPr spc="-5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spc="-15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dirty="0"/>
              <a:t>метод исцеления</a:t>
            </a:r>
            <a:r>
              <a:rPr spc="-60" dirty="0"/>
              <a:t> </a:t>
            </a:r>
            <a:r>
              <a:rPr dirty="0"/>
              <a:t>горя,</a:t>
            </a:r>
            <a:r>
              <a:rPr spc="-35" dirty="0"/>
              <a:t> </a:t>
            </a:r>
            <a:r>
              <a:rPr spc="-10" dirty="0"/>
              <a:t>предложенный</a:t>
            </a:r>
            <a:r>
              <a:rPr spc="-25" dirty="0"/>
              <a:t> </a:t>
            </a:r>
            <a:r>
              <a:rPr spc="-10" dirty="0"/>
              <a:t>Джоном</a:t>
            </a:r>
          </a:p>
          <a:p>
            <a:pPr marL="12700">
              <a:lnSpc>
                <a:spcPct val="100000"/>
              </a:lnSpc>
            </a:pPr>
            <a:r>
              <a:rPr dirty="0"/>
              <a:t>Джеймсом</a:t>
            </a:r>
            <a:r>
              <a:rPr spc="-60" dirty="0"/>
              <a:t> </a:t>
            </a:r>
            <a:r>
              <a:rPr dirty="0"/>
              <a:t>(J.W.</a:t>
            </a:r>
            <a:r>
              <a:rPr spc="-50" dirty="0"/>
              <a:t> </a:t>
            </a:r>
            <a:r>
              <a:rPr dirty="0"/>
              <a:t>James)</a:t>
            </a:r>
            <a:r>
              <a:rPr spc="-30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dirty="0"/>
              <a:t>Расселом</a:t>
            </a:r>
            <a:r>
              <a:rPr spc="-20" dirty="0"/>
              <a:t> </a:t>
            </a:r>
            <a:r>
              <a:rPr dirty="0"/>
              <a:t>Фридманом</a:t>
            </a:r>
            <a:r>
              <a:rPr spc="-55" dirty="0"/>
              <a:t> </a:t>
            </a:r>
            <a:r>
              <a:rPr dirty="0"/>
              <a:t>(R.</a:t>
            </a:r>
            <a:r>
              <a:rPr spc="-30" dirty="0"/>
              <a:t> </a:t>
            </a:r>
            <a:r>
              <a:rPr spc="-10" dirty="0"/>
              <a:t>Friedman)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4800" y="1054100"/>
            <a:ext cx="8686799" cy="26267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Горе</a:t>
            </a:r>
            <a:r>
              <a:rPr sz="1400" b="1" spc="7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состоит</a:t>
            </a:r>
            <a:r>
              <a:rPr sz="1400" b="1" spc="8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из</a:t>
            </a:r>
            <a:r>
              <a:rPr sz="1400" b="1" spc="7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противоречивых</a:t>
            </a:r>
            <a:r>
              <a:rPr sz="1400" b="1" spc="7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эмоций,</a:t>
            </a:r>
            <a:r>
              <a:rPr sz="1400" b="1" spc="8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которые</a:t>
            </a:r>
            <a:r>
              <a:rPr sz="1400" b="1" spc="8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естественным</a:t>
            </a:r>
            <a:r>
              <a:rPr sz="1400" b="1" spc="8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образом</a:t>
            </a:r>
            <a:r>
              <a:rPr sz="1400" b="1" spc="7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возникают</a:t>
            </a:r>
            <a:r>
              <a:rPr sz="1400" b="1" spc="8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400" b="1" spc="7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ответ</a:t>
            </a:r>
            <a:r>
              <a:rPr sz="1400" b="1" spc="8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на</a:t>
            </a:r>
            <a:r>
              <a:rPr sz="1400" b="1" spc="7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любые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потери</a:t>
            </a:r>
            <a:r>
              <a:rPr sz="1400" b="1" spc="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или</a:t>
            </a:r>
            <a:r>
              <a:rPr sz="1400" b="1" spc="6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изменения</a:t>
            </a:r>
            <a:r>
              <a:rPr sz="1400" b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привычных</a:t>
            </a:r>
            <a:r>
              <a:rPr sz="1400" b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моделей</a:t>
            </a:r>
            <a:r>
              <a:rPr sz="1400" b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поведения</a:t>
            </a:r>
            <a:r>
              <a:rPr sz="1400" b="1" spc="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(непроработанное</a:t>
            </a:r>
            <a:r>
              <a:rPr sz="1400" b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горе</a:t>
            </a:r>
            <a:r>
              <a:rPr sz="1400" b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почти</a:t>
            </a:r>
            <a:r>
              <a:rPr sz="1400" b="1" spc="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всегда</a:t>
            </a:r>
            <a:r>
              <a:rPr sz="1400" b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включает</a:t>
            </a:r>
            <a:r>
              <a:rPr sz="1400" b="1" spc="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spc="-50" dirty="0">
                <a:solidFill>
                  <a:srgbClr val="253147"/>
                </a:solidFill>
                <a:latin typeface="Times New Roman"/>
                <a:cs typeface="Times New Roman"/>
              </a:rPr>
              <a:t>в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себя</a:t>
            </a:r>
            <a:r>
              <a:rPr sz="14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чувства,</a:t>
            </a:r>
            <a:r>
              <a:rPr sz="1400" b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которые</a:t>
            </a:r>
            <a:r>
              <a:rPr sz="14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не</a:t>
            </a:r>
            <a:r>
              <a:rPr sz="14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были</a:t>
            </a:r>
            <a:r>
              <a:rPr sz="14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выражены)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С</a:t>
            </a:r>
            <a:r>
              <a:rPr sz="1400" b="1" spc="85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помощью</a:t>
            </a:r>
            <a:r>
              <a:rPr sz="1400" b="1" spc="90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этого</a:t>
            </a:r>
            <a:r>
              <a:rPr sz="1400" b="1" spc="95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метода</a:t>
            </a:r>
            <a:r>
              <a:rPr sz="1400" b="1" spc="95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клиенты</a:t>
            </a:r>
            <a:r>
              <a:rPr sz="1400" b="1" spc="90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учатся</a:t>
            </a:r>
            <a:r>
              <a:rPr sz="1400" b="1" spc="90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выражать</a:t>
            </a:r>
            <a:r>
              <a:rPr sz="1400" b="1" spc="95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свои</a:t>
            </a:r>
            <a:r>
              <a:rPr sz="1400" b="1" spc="90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чувства</a:t>
            </a:r>
            <a:r>
              <a:rPr sz="1400" b="1" spc="85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400" b="1" spc="90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завершать</a:t>
            </a:r>
            <a:r>
              <a:rPr sz="1400" b="1" spc="95" dirty="0">
                <a:solidFill>
                  <a:srgbClr val="253147"/>
                </a:solidFill>
                <a:latin typeface="Times New Roman"/>
                <a:cs typeface="Times New Roman"/>
              </a:rPr>
              <a:t>  </a:t>
            </a:r>
            <a:r>
              <a:rPr sz="14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эмоциональные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отношения</a:t>
            </a:r>
            <a:r>
              <a:rPr sz="1400" b="1" spc="19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с</a:t>
            </a:r>
            <a:r>
              <a:rPr sz="1400" b="1" spc="204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объектом</a:t>
            </a:r>
            <a:r>
              <a:rPr sz="1400" b="1" spc="204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«утраты»</a:t>
            </a:r>
            <a:r>
              <a:rPr sz="1400" b="1" spc="204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(может</a:t>
            </a:r>
            <a:r>
              <a:rPr sz="1400" i="1" spc="204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быть</a:t>
            </a:r>
            <a:r>
              <a:rPr sz="1400" i="1" spc="20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использован</a:t>
            </a:r>
            <a:r>
              <a:rPr sz="1400" i="1" spc="19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400" i="1" spc="19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индивидуальной,</a:t>
            </a:r>
            <a:r>
              <a:rPr sz="1400" i="1" spc="19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400" i="1" spc="19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групповой</a:t>
            </a:r>
            <a:r>
              <a:rPr sz="1400" i="1" spc="19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работе,</a:t>
            </a:r>
            <a:r>
              <a:rPr sz="1400" i="1" spc="20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spc="-50" dirty="0">
                <a:solidFill>
                  <a:srgbClr val="253147"/>
                </a:solidFill>
                <a:latin typeface="Times New Roman"/>
                <a:cs typeface="Times New Roman"/>
              </a:rPr>
              <a:t>а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также</a:t>
            </a:r>
            <a:r>
              <a:rPr sz="1400" i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400" i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dirty="0">
                <a:solidFill>
                  <a:srgbClr val="253147"/>
                </a:solidFill>
                <a:latin typeface="Times New Roman"/>
                <a:cs typeface="Times New Roman"/>
              </a:rPr>
              <a:t>качестве</a:t>
            </a:r>
            <a:r>
              <a:rPr sz="1400" i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i="1" spc="-10" dirty="0">
                <a:solidFill>
                  <a:srgbClr val="253147"/>
                </a:solidFill>
                <a:latin typeface="Times New Roman"/>
                <a:cs typeface="Times New Roman"/>
              </a:rPr>
              <a:t>самопомощи).</a:t>
            </a:r>
            <a:endParaRPr sz="1400" i="1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400" b="1" i="1">
                <a:solidFill>
                  <a:srgbClr val="C00000"/>
                </a:solidFill>
                <a:latin typeface="Times New Roman"/>
                <a:cs typeface="Times New Roman"/>
              </a:rPr>
              <a:t>Работа</a:t>
            </a:r>
            <a:r>
              <a:rPr sz="1400" b="1" i="1" spc="-4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smtClean="0">
                <a:solidFill>
                  <a:srgbClr val="C00000"/>
                </a:solidFill>
                <a:latin typeface="Times New Roman"/>
                <a:cs typeface="Times New Roman"/>
              </a:rPr>
              <a:t>этим</a:t>
            </a:r>
            <a:r>
              <a:rPr sz="1400" b="1" i="1" spc="-35" smtClean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методом</a:t>
            </a:r>
            <a:r>
              <a:rPr sz="1400" b="1" i="1" spc="-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состоит</a:t>
            </a:r>
            <a:r>
              <a:rPr sz="14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из</a:t>
            </a:r>
            <a:r>
              <a:rPr sz="1400" b="1" i="1" spc="-1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нескольких </a:t>
            </a:r>
            <a:r>
              <a:rPr sz="1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этапов:</a:t>
            </a:r>
            <a:endParaRPr sz="1400">
              <a:latin typeface="Times New Roman"/>
              <a:cs typeface="Times New Roman"/>
            </a:endParaRPr>
          </a:p>
          <a:p>
            <a:pPr marL="393700" marR="5715" indent="-381000">
              <a:lnSpc>
                <a:spcPct val="89400"/>
              </a:lnSpc>
              <a:spcBef>
                <a:spcPts val="985"/>
              </a:spcBef>
              <a:tabLst>
                <a:tab pos="393065" algn="l"/>
              </a:tabLst>
            </a:pPr>
            <a:r>
              <a:rPr sz="2400" spc="-50" dirty="0">
                <a:solidFill>
                  <a:srgbClr val="C6D2E6"/>
                </a:solidFill>
                <a:latin typeface="Times New Roman"/>
                <a:cs typeface="Times New Roman"/>
              </a:rPr>
              <a:t>-</a:t>
            </a:r>
            <a:r>
              <a:rPr sz="2400" dirty="0">
                <a:solidFill>
                  <a:srgbClr val="C6D2E6"/>
                </a:solidFill>
                <a:latin typeface="Times New Roman"/>
                <a:cs typeface="Times New Roman"/>
              </a:rPr>
              <a:t>	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клиент</a:t>
            </a:r>
            <a:r>
              <a:rPr sz="1400" b="1" i="1" spc="11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строит</a:t>
            </a:r>
            <a:r>
              <a:rPr sz="1400" b="1" i="1" spc="11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график</a:t>
            </a:r>
            <a:r>
              <a:rPr sz="1400" b="1" i="1" spc="9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отношений,</a:t>
            </a:r>
            <a:r>
              <a:rPr sz="1400" b="1" i="1" spc="10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наглядно</a:t>
            </a:r>
            <a:r>
              <a:rPr sz="1400" b="1" i="1" spc="9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отражающий</a:t>
            </a:r>
            <a:r>
              <a:rPr sz="1400" b="1" i="1" spc="10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все</a:t>
            </a:r>
            <a:r>
              <a:rPr sz="1400" b="1" i="1" spc="10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значимые</a:t>
            </a:r>
            <a:r>
              <a:rPr sz="1400" b="1" i="1" spc="10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(и</a:t>
            </a:r>
            <a:r>
              <a:rPr sz="1400" b="1" i="1" spc="10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позитивные,</a:t>
            </a:r>
            <a:r>
              <a:rPr sz="1400" b="1" i="1" spc="10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400" b="1" i="1" spc="-50" dirty="0">
                <a:solidFill>
                  <a:srgbClr val="C00000"/>
                </a:solidFill>
                <a:latin typeface="Times New Roman"/>
                <a:cs typeface="Times New Roman"/>
              </a:rPr>
              <a:t>и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негативные)</a:t>
            </a:r>
            <a:r>
              <a:rPr sz="14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аспекты</a:t>
            </a:r>
            <a:r>
              <a:rPr sz="1400" b="1" i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отношений</a:t>
            </a:r>
            <a:r>
              <a:rPr sz="1400" b="1" i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с</a:t>
            </a:r>
            <a:r>
              <a:rPr sz="14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значимым</a:t>
            </a:r>
            <a:r>
              <a:rPr sz="14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человеком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Техника</a:t>
            </a:r>
            <a:r>
              <a:rPr spc="-5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spc="-15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dirty="0"/>
              <a:t>метод исцеления</a:t>
            </a:r>
            <a:r>
              <a:rPr spc="-60" dirty="0"/>
              <a:t> </a:t>
            </a:r>
            <a:r>
              <a:rPr dirty="0"/>
              <a:t>горя,</a:t>
            </a:r>
            <a:r>
              <a:rPr spc="-35" dirty="0"/>
              <a:t> </a:t>
            </a:r>
            <a:r>
              <a:rPr spc="-10" dirty="0"/>
              <a:t>предложенный</a:t>
            </a:r>
            <a:r>
              <a:rPr spc="-25" dirty="0"/>
              <a:t> </a:t>
            </a:r>
            <a:r>
              <a:rPr spc="-10" dirty="0"/>
              <a:t>Джоном</a:t>
            </a:r>
          </a:p>
          <a:p>
            <a:pPr marL="12700">
              <a:lnSpc>
                <a:spcPct val="100000"/>
              </a:lnSpc>
            </a:pPr>
            <a:r>
              <a:rPr dirty="0"/>
              <a:t>Джеймсом</a:t>
            </a:r>
            <a:r>
              <a:rPr spc="-60" dirty="0"/>
              <a:t> </a:t>
            </a:r>
            <a:r>
              <a:rPr dirty="0"/>
              <a:t>(J.W.</a:t>
            </a:r>
            <a:r>
              <a:rPr spc="-50" dirty="0"/>
              <a:t> </a:t>
            </a:r>
            <a:r>
              <a:rPr dirty="0"/>
              <a:t>James)</a:t>
            </a:r>
            <a:r>
              <a:rPr spc="-30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dirty="0"/>
              <a:t>Расселом</a:t>
            </a:r>
            <a:r>
              <a:rPr spc="-20" dirty="0"/>
              <a:t> </a:t>
            </a:r>
            <a:r>
              <a:rPr dirty="0"/>
              <a:t>Фридманом</a:t>
            </a:r>
            <a:r>
              <a:rPr spc="-55" dirty="0"/>
              <a:t> </a:t>
            </a:r>
            <a:r>
              <a:rPr dirty="0"/>
              <a:t>(R.</a:t>
            </a:r>
            <a:r>
              <a:rPr spc="-30" dirty="0"/>
              <a:t> </a:t>
            </a:r>
            <a:r>
              <a:rPr spc="-10" dirty="0"/>
              <a:t>Friedman)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56108" y="1383013"/>
            <a:ext cx="4366260" cy="742315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5"/>
              </a:spcBef>
            </a:pPr>
            <a:r>
              <a:rPr sz="1400" b="1">
                <a:solidFill>
                  <a:srgbClr val="253147"/>
                </a:solidFill>
                <a:latin typeface="Times New Roman"/>
                <a:cs typeface="Times New Roman"/>
              </a:rPr>
              <a:t>Работа</a:t>
            </a:r>
            <a:r>
              <a:rPr sz="1400" b="1" spc="-35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spc="-55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этим</a:t>
            </a:r>
            <a:r>
              <a:rPr sz="1400" b="1" spc="-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методом</a:t>
            </a:r>
            <a:r>
              <a:rPr sz="1400" b="1" spc="-6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состоит</a:t>
            </a:r>
            <a:r>
              <a:rPr sz="1400" b="1" spc="-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из</a:t>
            </a:r>
            <a:r>
              <a:rPr sz="14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нескольких</a:t>
            </a:r>
            <a:r>
              <a:rPr sz="1400" b="1" spc="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этапов: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  <a:tabLst>
                <a:tab pos="393065" algn="l"/>
              </a:tabLst>
            </a:pPr>
            <a:r>
              <a:rPr sz="2400" spc="-50" dirty="0">
                <a:solidFill>
                  <a:srgbClr val="C6D2E6"/>
                </a:solidFill>
                <a:latin typeface="Times New Roman"/>
                <a:cs typeface="Times New Roman"/>
              </a:rPr>
              <a:t>-</a:t>
            </a:r>
            <a:r>
              <a:rPr sz="2400" dirty="0">
                <a:solidFill>
                  <a:srgbClr val="C6D2E6"/>
                </a:solidFill>
                <a:latin typeface="Times New Roman"/>
                <a:cs typeface="Times New Roman"/>
              </a:rPr>
              <a:t>	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клиенту</a:t>
            </a:r>
            <a:r>
              <a:rPr sz="1400" b="1" i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предлагается</a:t>
            </a:r>
            <a:r>
              <a:rPr sz="1400" b="1" i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заполнить</a:t>
            </a:r>
            <a:r>
              <a:rPr sz="1400" b="1" i="1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таблицу: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11366" y="2291842"/>
          <a:ext cx="8654415" cy="20535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84805"/>
                <a:gridCol w="2884805"/>
                <a:gridCol w="2884805"/>
              </a:tblGrid>
              <a:tr h="731520">
                <a:tc>
                  <a:txBody>
                    <a:bodyPr/>
                    <a:lstStyle/>
                    <a:p>
                      <a:pPr marL="887094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i="1" spc="-10" dirty="0">
                          <a:latin typeface="Arial"/>
                          <a:cs typeface="Arial"/>
                        </a:rPr>
                        <a:t>ИЗВИНЕНИЯ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9480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i="1" spc="-10" dirty="0">
                          <a:latin typeface="Arial"/>
                          <a:cs typeface="Arial"/>
                        </a:rPr>
                        <a:t>ПРОЩЕНИЕ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95630" marR="585470" indent="33210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400" i="1" spc="-10" dirty="0">
                          <a:latin typeface="Arial"/>
                          <a:cs typeface="Arial"/>
                        </a:rPr>
                        <a:t>ЗНАЧИМЫЕ ЭМОЦИОНАЛЬНЫЕ ВЫСКАЗЫВАНИЯ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457200" marR="451484" indent="-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перечислить</a:t>
                      </a:r>
                      <a:r>
                        <a:rPr sz="1400" i="1" spc="-6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то</a:t>
                      </a:r>
                      <a:r>
                        <a:rPr sz="1400" i="1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400" i="1" spc="-2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lang="ru-RU" sz="1400" i="1" spc="-20" dirty="0" smtClean="0">
                        <a:solidFill>
                          <a:srgbClr val="2C608A"/>
                        </a:solidFill>
                        <a:latin typeface="Arial"/>
                        <a:cs typeface="Arial"/>
                      </a:endParaRPr>
                    </a:p>
                    <a:p>
                      <a:pPr marL="457200" marR="451484" indent="-1270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i="1" smtClean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за</a:t>
                      </a:r>
                      <a:r>
                        <a:rPr sz="1400" i="1" spc="-30" smtClean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25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что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хочется</a:t>
                      </a:r>
                      <a:r>
                        <a:rPr sz="1400" i="1" spc="-55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извиниться</a:t>
                      </a:r>
                      <a:r>
                        <a:rPr sz="1400" i="1" spc="-55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2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перед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значимым</a:t>
                      </a:r>
                      <a:r>
                        <a:rPr sz="1400" i="1" spc="-6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1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человеком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9855" marR="104139" indent="441959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перечислить</a:t>
                      </a:r>
                      <a:r>
                        <a:rPr sz="1400" i="1" spc="-6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то</a:t>
                      </a:r>
                      <a:r>
                        <a:rPr sz="1400" i="1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sz="1400" i="1" spc="-2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endParaRPr lang="ru-RU" sz="1400" i="1" spc="-20" dirty="0" smtClean="0">
                        <a:solidFill>
                          <a:srgbClr val="2C608A"/>
                        </a:solidFill>
                        <a:latin typeface="Arial"/>
                        <a:cs typeface="Arial"/>
                      </a:endParaRPr>
                    </a:p>
                    <a:p>
                      <a:pPr marL="109855" marR="104139" indent="441959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i="1" smtClean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за</a:t>
                      </a:r>
                      <a:r>
                        <a:rPr sz="1400" i="1" spc="-30" smtClean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25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что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хочется</a:t>
                      </a:r>
                      <a:r>
                        <a:rPr sz="1400" i="1" spc="-5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попросить</a:t>
                      </a:r>
                      <a:r>
                        <a:rPr sz="1400" i="1" spc="-6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прощения</a:t>
                      </a:r>
                      <a:r>
                        <a:rPr sz="1400" i="1" spc="-65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2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перед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676910">
                        <a:lnSpc>
                          <a:spcPct val="100000"/>
                        </a:lnSpc>
                      </a:pP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значимым</a:t>
                      </a:r>
                      <a:r>
                        <a:rPr sz="1400" i="1" spc="-6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1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человеком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2580" marR="314325"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все</a:t>
                      </a:r>
                      <a:r>
                        <a:rPr sz="1400" i="1" spc="-2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1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невыраженные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эмоциональные</a:t>
                      </a:r>
                      <a:r>
                        <a:rPr sz="1400" i="1" spc="-8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1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высказывания,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2540" algn="ctr">
                        <a:lnSpc>
                          <a:spcPct val="100000"/>
                        </a:lnSpc>
                      </a:pP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которые</a:t>
                      </a:r>
                      <a:r>
                        <a:rPr sz="1400" i="1" spc="-5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субъективно</a:t>
                      </a:r>
                      <a:r>
                        <a:rPr sz="1400" i="1" spc="-25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не</a:t>
                      </a:r>
                      <a:r>
                        <a:rPr sz="1400" i="1" spc="-25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1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попадают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i="1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в</a:t>
                      </a:r>
                      <a:r>
                        <a:rPr sz="1400" i="1" spc="45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1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вышеперечисленные</a:t>
                      </a:r>
                      <a:r>
                        <a:rPr sz="1400" i="1" spc="1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i="1" spc="-10" dirty="0">
                          <a:solidFill>
                            <a:srgbClr val="2C608A"/>
                          </a:solidFill>
                          <a:latin typeface="Arial"/>
                          <a:cs typeface="Arial"/>
                        </a:rPr>
                        <a:t>категории</a:t>
                      </a:r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chemeClr val="accent1">
                    <a:lumMod val="75000"/>
                  </a:schemeClr>
                </a:solidFill>
              </a:rPr>
              <a:t>Техника</a:t>
            </a:r>
            <a:r>
              <a:rPr spc="-5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r>
              <a:rPr spc="-15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dirty="0"/>
              <a:t>-</a:t>
            </a:r>
            <a:r>
              <a:rPr spc="-25" dirty="0"/>
              <a:t> </a:t>
            </a:r>
            <a:r>
              <a:rPr dirty="0"/>
              <a:t>метод исцеления</a:t>
            </a:r>
            <a:r>
              <a:rPr spc="-60" dirty="0"/>
              <a:t> </a:t>
            </a:r>
            <a:r>
              <a:rPr dirty="0"/>
              <a:t>горя,</a:t>
            </a:r>
            <a:r>
              <a:rPr spc="-35" dirty="0"/>
              <a:t> </a:t>
            </a:r>
            <a:r>
              <a:rPr spc="-10" dirty="0"/>
              <a:t>предложенный</a:t>
            </a:r>
            <a:r>
              <a:rPr spc="-25" dirty="0"/>
              <a:t> </a:t>
            </a:r>
            <a:r>
              <a:rPr spc="-10" dirty="0"/>
              <a:t>Джоном</a:t>
            </a:r>
          </a:p>
          <a:p>
            <a:pPr marL="12700">
              <a:lnSpc>
                <a:spcPct val="100000"/>
              </a:lnSpc>
            </a:pPr>
            <a:r>
              <a:rPr dirty="0"/>
              <a:t>Джеймсом</a:t>
            </a:r>
            <a:r>
              <a:rPr spc="-60" dirty="0"/>
              <a:t> </a:t>
            </a:r>
            <a:r>
              <a:rPr dirty="0"/>
              <a:t>(J.W.</a:t>
            </a:r>
            <a:r>
              <a:rPr spc="-50" dirty="0"/>
              <a:t> </a:t>
            </a:r>
            <a:r>
              <a:rPr dirty="0"/>
              <a:t>James)</a:t>
            </a:r>
            <a:r>
              <a:rPr spc="-30" dirty="0"/>
              <a:t> </a:t>
            </a:r>
            <a:r>
              <a:rPr dirty="0"/>
              <a:t>и</a:t>
            </a:r>
            <a:r>
              <a:rPr spc="-20" dirty="0"/>
              <a:t> </a:t>
            </a:r>
            <a:r>
              <a:rPr dirty="0"/>
              <a:t>Расселом</a:t>
            </a:r>
            <a:r>
              <a:rPr spc="-20" dirty="0"/>
              <a:t> </a:t>
            </a:r>
            <a:r>
              <a:rPr dirty="0"/>
              <a:t>Фридманом</a:t>
            </a:r>
            <a:r>
              <a:rPr spc="-55" dirty="0"/>
              <a:t> </a:t>
            </a:r>
            <a:r>
              <a:rPr dirty="0"/>
              <a:t>(R.</a:t>
            </a:r>
            <a:r>
              <a:rPr spc="-30" dirty="0"/>
              <a:t> </a:t>
            </a:r>
            <a:r>
              <a:rPr spc="-10" dirty="0"/>
              <a:t>Friedman)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5874" y="1432597"/>
            <a:ext cx="8517255" cy="1570355"/>
          </a:xfrm>
          <a:prstGeom prst="rect">
            <a:avLst/>
          </a:prstGeom>
        </p:spPr>
        <p:txBody>
          <a:bodyPr vert="horz" wrap="square" lIns="0" tIns="635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00"/>
              </a:spcBef>
            </a:pPr>
            <a:r>
              <a:rPr sz="1400" b="1">
                <a:solidFill>
                  <a:srgbClr val="253147"/>
                </a:solidFill>
                <a:latin typeface="Times New Roman"/>
                <a:cs typeface="Times New Roman"/>
              </a:rPr>
              <a:t>Работа</a:t>
            </a:r>
            <a:r>
              <a:rPr sz="1400" b="1" spc="-25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spc="-5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этим</a:t>
            </a:r>
            <a:r>
              <a:rPr sz="14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методом</a:t>
            </a:r>
            <a:r>
              <a:rPr sz="1400" b="1" spc="-5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состоит</a:t>
            </a:r>
            <a:r>
              <a:rPr sz="1400" b="1" spc="-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из</a:t>
            </a:r>
            <a:r>
              <a:rPr sz="14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253147"/>
                </a:solidFill>
                <a:latin typeface="Times New Roman"/>
                <a:cs typeface="Times New Roman"/>
              </a:rPr>
              <a:t>нескольких</a:t>
            </a:r>
            <a:r>
              <a:rPr sz="1400" b="1" spc="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этапов:</a:t>
            </a:r>
            <a:endParaRPr sz="1400">
              <a:latin typeface="Times New Roman"/>
              <a:cs typeface="Times New Roman"/>
            </a:endParaRPr>
          </a:p>
          <a:p>
            <a:pPr marL="393065" indent="-380365">
              <a:lnSpc>
                <a:spcPts val="2780"/>
              </a:lnSpc>
              <a:spcBef>
                <a:spcPts val="680"/>
              </a:spcBef>
              <a:buClr>
                <a:srgbClr val="C6D2E6"/>
              </a:buClr>
              <a:buSzPct val="171428"/>
              <a:buFont typeface="Times New Roman"/>
              <a:buChar char="-"/>
              <a:tabLst>
                <a:tab pos="393065" algn="l"/>
              </a:tabLst>
            </a:pP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клиенту</a:t>
            </a:r>
            <a:r>
              <a:rPr sz="1400" b="1" i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предлагается</a:t>
            </a:r>
            <a:r>
              <a:rPr sz="1400" b="1" i="1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написать</a:t>
            </a:r>
            <a:r>
              <a:rPr sz="1400" b="1" i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письмо</a:t>
            </a:r>
            <a:r>
              <a:rPr sz="1400" b="1" i="1" spc="-2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значимому</a:t>
            </a:r>
            <a:r>
              <a:rPr sz="1400" b="1" i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человеку:</a:t>
            </a:r>
            <a:endParaRPr sz="1400">
              <a:latin typeface="Times New Roman"/>
              <a:cs typeface="Times New Roman"/>
            </a:endParaRPr>
          </a:p>
          <a:p>
            <a:pPr marL="963294" lvl="1" indent="-112395">
              <a:lnSpc>
                <a:spcPts val="1580"/>
              </a:lnSpc>
              <a:buChar char="-"/>
              <a:tabLst>
                <a:tab pos="963294" algn="l"/>
              </a:tabLst>
            </a:pP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предлагается</a:t>
            </a:r>
            <a:r>
              <a:rPr sz="1400" b="1" i="1" spc="4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выразить</a:t>
            </a:r>
            <a:r>
              <a:rPr sz="1400" b="1" i="1" spc="3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свои</a:t>
            </a:r>
            <a:r>
              <a:rPr sz="1400" b="1" i="1" spc="3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эмоции,</a:t>
            </a:r>
            <a:r>
              <a:rPr sz="1400" b="1" i="1" spc="2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извиниться</a:t>
            </a:r>
            <a:r>
              <a:rPr sz="1400" b="1" i="1" spc="3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и</a:t>
            </a:r>
            <a:r>
              <a:rPr sz="1400" b="1" i="1" spc="3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простить</a:t>
            </a:r>
            <a:r>
              <a:rPr sz="1400" b="1" i="1" spc="2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человека,</a:t>
            </a:r>
            <a:r>
              <a:rPr sz="1400" b="1" i="1" spc="3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которому</a:t>
            </a:r>
            <a:r>
              <a:rPr sz="1400" b="1" i="1" spc="3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spc="-10" dirty="0">
                <a:solidFill>
                  <a:srgbClr val="2C608A"/>
                </a:solidFill>
                <a:latin typeface="Times New Roman"/>
                <a:cs typeface="Times New Roman"/>
              </a:rPr>
              <a:t>адресовано</a:t>
            </a:r>
            <a:endParaRPr sz="1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400" b="1" i="1" spc="-10" dirty="0">
                <a:solidFill>
                  <a:srgbClr val="2C608A"/>
                </a:solidFill>
                <a:latin typeface="Times New Roman"/>
                <a:cs typeface="Times New Roman"/>
              </a:rPr>
              <a:t>письмо;</a:t>
            </a:r>
            <a:endParaRPr sz="1400">
              <a:latin typeface="Times New Roman"/>
              <a:cs typeface="Times New Roman"/>
            </a:endParaRPr>
          </a:p>
          <a:p>
            <a:pPr marL="12700" marR="5080" lvl="1" indent="962660">
              <a:lnSpc>
                <a:spcPct val="100000"/>
              </a:lnSpc>
              <a:buChar char="-"/>
              <a:tabLst>
                <a:tab pos="975360" algn="l"/>
              </a:tabLst>
            </a:pP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клиенту</a:t>
            </a:r>
            <a:r>
              <a:rPr sz="1400" b="1" i="1" spc="12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предлагается</a:t>
            </a:r>
            <a:r>
              <a:rPr sz="1400" b="1" i="1" spc="12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прочитать</a:t>
            </a:r>
            <a:r>
              <a:rPr sz="1400" b="1" i="1" spc="10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это</a:t>
            </a:r>
            <a:r>
              <a:rPr sz="1400" b="1" i="1" spc="12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письмо</a:t>
            </a:r>
            <a:r>
              <a:rPr sz="1400" b="1" i="1" spc="12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вслух,</a:t>
            </a:r>
            <a:r>
              <a:rPr sz="1400" b="1" i="1" spc="13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что</a:t>
            </a:r>
            <a:r>
              <a:rPr sz="1400" b="1" i="1" spc="114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помогает</a:t>
            </a:r>
            <a:r>
              <a:rPr sz="1400" b="1" i="1" spc="16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ему</a:t>
            </a:r>
            <a:r>
              <a:rPr sz="1400" b="1" i="1" spc="13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вербализовать</a:t>
            </a:r>
            <a:r>
              <a:rPr sz="1400" b="1" i="1" spc="12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spc="-20" dirty="0">
                <a:solidFill>
                  <a:srgbClr val="2C608A"/>
                </a:solidFill>
                <a:latin typeface="Times New Roman"/>
                <a:cs typeface="Times New Roman"/>
              </a:rPr>
              <a:t>свои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чувства,</a:t>
            </a:r>
            <a:r>
              <a:rPr sz="1400" b="1" i="1" spc="-5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а</a:t>
            </a:r>
            <a:r>
              <a:rPr sz="1400" b="1" i="1" spc="-1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также</a:t>
            </a:r>
            <a:r>
              <a:rPr sz="1400" b="1" i="1" spc="-3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быть</a:t>
            </a:r>
            <a:r>
              <a:rPr sz="1400" b="1" i="1" spc="-5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услышанными</a:t>
            </a:r>
            <a:r>
              <a:rPr sz="1400" b="1" i="1" spc="-3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другим</a:t>
            </a:r>
            <a:r>
              <a:rPr sz="1400" b="1" i="1" spc="-3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человеком</a:t>
            </a:r>
            <a:r>
              <a:rPr sz="1400" b="1" i="1" spc="-3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(психологом</a:t>
            </a:r>
            <a:r>
              <a:rPr sz="1400" b="1" i="1" spc="-50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2C608A"/>
                </a:solidFill>
                <a:latin typeface="Times New Roman"/>
                <a:cs typeface="Times New Roman"/>
              </a:rPr>
              <a:t>или</a:t>
            </a:r>
            <a:r>
              <a:rPr sz="1400" b="1" i="1" spc="-25" dirty="0">
                <a:solidFill>
                  <a:srgbClr val="2C608A"/>
                </a:solidFill>
                <a:latin typeface="Times New Roman"/>
                <a:cs typeface="Times New Roman"/>
              </a:rPr>
              <a:t> </a:t>
            </a:r>
            <a:r>
              <a:rPr sz="1400" b="1" i="1" spc="-10" dirty="0">
                <a:solidFill>
                  <a:srgbClr val="2C608A"/>
                </a:solidFill>
                <a:latin typeface="Times New Roman"/>
                <a:cs typeface="Times New Roman"/>
              </a:rPr>
              <a:t>группой)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62400" y="3618738"/>
            <a:ext cx="4869433" cy="7822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8255" algn="r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наиболее</a:t>
            </a:r>
            <a:r>
              <a:rPr sz="1200" b="1" i="1" spc="-4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целесообразно</a:t>
            </a:r>
            <a:r>
              <a:rPr sz="1200" b="1" i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использование</a:t>
            </a:r>
            <a:r>
              <a:rPr sz="1200" b="1" i="1" spc="-6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этого</a:t>
            </a:r>
            <a:r>
              <a:rPr sz="1200" b="1" i="1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метода</a:t>
            </a:r>
            <a:r>
              <a:rPr sz="1200" b="1" i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12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ситуации,</a:t>
            </a:r>
            <a:endParaRPr sz="1200">
              <a:latin typeface="Times New Roman"/>
              <a:cs typeface="Times New Roman"/>
            </a:endParaRPr>
          </a:p>
          <a:p>
            <a:pPr marL="317500" marR="5715" indent="1103630" algn="r">
              <a:lnSpc>
                <a:spcPct val="100000"/>
              </a:lnSpc>
            </a:pP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когда</a:t>
            </a:r>
            <a:r>
              <a:rPr sz="1200" b="1" i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интервал</a:t>
            </a:r>
            <a:r>
              <a:rPr sz="12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между</a:t>
            </a:r>
            <a:r>
              <a:rPr sz="12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событием-триггером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12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применением</a:t>
            </a:r>
            <a:r>
              <a:rPr sz="1200" b="1" i="1" spc="-3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метода</a:t>
            </a:r>
            <a:r>
              <a:rPr sz="12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в</a:t>
            </a:r>
            <a:r>
              <a:rPr sz="1200" b="1" i="1" spc="-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практике</a:t>
            </a:r>
            <a:r>
              <a:rPr sz="1200" b="1" i="1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психологической</a:t>
            </a:r>
            <a:r>
              <a:rPr sz="12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помощи</a:t>
            </a:r>
            <a:endParaRPr sz="1200">
              <a:latin typeface="Times New Roman"/>
              <a:cs typeface="Times New Roman"/>
            </a:endParaRPr>
          </a:p>
          <a:p>
            <a:pPr marR="5080" algn="r">
              <a:lnSpc>
                <a:spcPct val="100000"/>
              </a:lnSpc>
            </a:pP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был</a:t>
            </a:r>
            <a:r>
              <a:rPr sz="1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14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менее</a:t>
            </a:r>
            <a:r>
              <a:rPr sz="1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Times New Roman"/>
                <a:cs typeface="Times New Roman"/>
              </a:rPr>
              <a:t>1</a:t>
            </a:r>
            <a:r>
              <a:rPr sz="14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400" b="1" i="1" spc="-20" dirty="0">
                <a:solidFill>
                  <a:srgbClr val="C00000"/>
                </a:solidFill>
                <a:latin typeface="Times New Roman"/>
                <a:cs typeface="Times New Roman"/>
              </a:rPr>
              <a:t>года</a:t>
            </a:r>
            <a:endParaRPr sz="1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133350"/>
            <a:ext cx="449580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ТЕХНИКА</a:t>
            </a:r>
            <a:r>
              <a:rPr sz="1600" b="1" spc="-40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6</a:t>
            </a:r>
            <a:r>
              <a:rPr sz="1600" b="1" spc="-45" dirty="0">
                <a:solidFill>
                  <a:schemeClr val="accent1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FF0000"/>
                </a:solidFill>
                <a:latin typeface="Arial"/>
                <a:cs typeface="Arial"/>
              </a:rPr>
              <a:t>-</a:t>
            </a:r>
            <a:r>
              <a:rPr sz="1600" b="1" spc="-5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FF0000"/>
                </a:solidFill>
                <a:latin typeface="Arial"/>
                <a:cs typeface="Arial"/>
              </a:rPr>
              <a:t>СИМВОЛДРАМА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800" y="438151"/>
            <a:ext cx="8686800" cy="2372444"/>
          </a:xfrm>
          <a:prstGeom prst="rect">
            <a:avLst/>
          </a:prstGeom>
        </p:spPr>
        <p:txBody>
          <a:bodyPr vert="horz" wrap="square" lIns="0" tIns="12700" rIns="0" bIns="0" numCol="2" rtlCol="0">
            <a:spAutoFit/>
          </a:bodyPr>
          <a:lstStyle/>
          <a:p>
            <a:pPr marL="12700">
              <a:lnSpc>
                <a:spcPts val="2100"/>
              </a:lnSpc>
              <a:spcBef>
                <a:spcPts val="100"/>
              </a:spcBef>
            </a:pPr>
            <a:r>
              <a:rPr sz="1100" smtClean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30" smtClean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smtClean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5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Стрессы</a:t>
            </a:r>
            <a:r>
              <a:rPr lang="ru-RU" sz="1100" b="1" spc="-25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как</a:t>
            </a:r>
            <a:r>
              <a:rPr lang="ru-RU" sz="1100" b="1" spc="-2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неотъемлемые</a:t>
            </a:r>
            <a:r>
              <a:rPr lang="ru-RU" sz="1100" b="1" spc="-5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спутники</a:t>
            </a:r>
            <a:r>
              <a:rPr lang="ru-RU" sz="1100" b="1" spc="-3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современной</a:t>
            </a:r>
            <a:r>
              <a:rPr lang="ru-RU" sz="1100" b="1" spc="-25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spc="-10" dirty="0" smtClean="0">
                <a:solidFill>
                  <a:srgbClr val="253147"/>
                </a:solidFill>
                <a:latin typeface="Times New Roman"/>
                <a:cs typeface="Times New Roman"/>
              </a:rPr>
              <a:t>жизни.</a:t>
            </a:r>
            <a:endParaRPr lang="ru-RU" sz="1100" b="1" dirty="0" smtClean="0">
              <a:latin typeface="Times New Roman"/>
              <a:cs typeface="Times New Roman"/>
            </a:endParaRPr>
          </a:p>
          <a:p>
            <a:pPr marL="12700">
              <a:lnSpc>
                <a:spcPts val="2100"/>
              </a:lnSpc>
            </a:pPr>
            <a:r>
              <a:rPr lang="ru-RU" sz="1100" b="1" dirty="0" smtClean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lang="ru-RU" sz="1100" b="1" spc="105" dirty="0" smtClean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lang="ru-RU" sz="1100" b="1" spc="-2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Трудности</a:t>
            </a:r>
            <a:r>
              <a:rPr lang="ru-RU" sz="1100" b="1" spc="-15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lang="ru-RU" sz="1100" b="1" spc="-1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учебе,</a:t>
            </a:r>
            <a:r>
              <a:rPr lang="ru-RU" sz="1100" b="1" spc="-3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плохая</a:t>
            </a:r>
            <a:r>
              <a:rPr lang="ru-RU" sz="1100" b="1" spc="-25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концентрация</a:t>
            </a:r>
            <a:r>
              <a:rPr lang="ru-RU" sz="1100" b="1" spc="-1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внимания</a:t>
            </a:r>
            <a:r>
              <a:rPr lang="ru-RU" sz="1100" b="1" spc="-15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lang="ru-RU" sz="1100" b="1" spc="-1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школе</a:t>
            </a:r>
            <a:r>
              <a:rPr lang="ru-RU" sz="1100" b="1" spc="-4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lang="ru-RU" sz="1100" b="1" dirty="0" smtClean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lang="ru-RU" sz="1100" b="1" spc="-10" dirty="0" smtClean="0">
                <a:solidFill>
                  <a:srgbClr val="253147"/>
                </a:solidFill>
                <a:latin typeface="Times New Roman"/>
                <a:cs typeface="Times New Roman"/>
              </a:rPr>
              <a:t> дома.</a:t>
            </a:r>
            <a:endParaRPr lang="ru-RU" sz="1100" b="1" spc="-5" dirty="0" smtClean="0">
              <a:solidFill>
                <a:srgbClr val="253147"/>
              </a:solidFill>
              <a:latin typeface="Times New Roman"/>
              <a:cs typeface="Times New Roman"/>
            </a:endParaRPr>
          </a:p>
          <a:p>
            <a:pPr marL="12700">
              <a:lnSpc>
                <a:spcPts val="2100"/>
              </a:lnSpc>
              <a:spcBef>
                <a:spcPts val="100"/>
              </a:spcBef>
            </a:pPr>
            <a:r>
              <a:rPr lang="ru-RU" sz="1100" b="1" spc="-5" dirty="0" smtClean="0">
                <a:solidFill>
                  <a:srgbClr val="253147"/>
                </a:solidFill>
                <a:latin typeface="Times New Roman"/>
                <a:cs typeface="Times New Roman"/>
              </a:rPr>
              <a:t>        . </a:t>
            </a:r>
            <a:r>
              <a:rPr sz="1100" b="1" smtClean="0">
                <a:solidFill>
                  <a:srgbClr val="253147"/>
                </a:solidFill>
                <a:latin typeface="Times New Roman"/>
                <a:cs typeface="Times New Roman"/>
              </a:rPr>
              <a:t>Проблемы</a:t>
            </a:r>
            <a:r>
              <a:rPr sz="1100" b="1" spc="-40" smtClean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во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взаимоотношениях</a:t>
            </a:r>
            <a:r>
              <a:rPr sz="11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с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родителями,</a:t>
            </a:r>
            <a:r>
              <a:rPr sz="11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братьями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1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сестрами.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05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Тяжелое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переживание развода</a:t>
            </a:r>
            <a:r>
              <a:rPr sz="11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родителей.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14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Переживание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смерти</a:t>
            </a:r>
            <a:r>
              <a:rPr sz="11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близкого</a:t>
            </a:r>
            <a:r>
              <a:rPr sz="1100" b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человека,</a:t>
            </a:r>
            <a:r>
              <a:rPr sz="11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бабушки,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дедушки.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45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Трудности во</a:t>
            </a:r>
            <a:r>
              <a:rPr sz="1100" b="1" spc="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взаимоотношениях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со</a:t>
            </a:r>
            <a:r>
              <a:rPr sz="11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сверстниками.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00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Трудности,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связанные</a:t>
            </a:r>
            <a:r>
              <a:rPr sz="11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с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переживанием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первой</a:t>
            </a:r>
            <a:r>
              <a:rPr sz="11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любви.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30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Рассеянность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>
                <a:solidFill>
                  <a:srgbClr val="253147"/>
                </a:solidFill>
                <a:latin typeface="Times New Roman"/>
                <a:cs typeface="Times New Roman"/>
              </a:rPr>
              <a:t>ребенка</a:t>
            </a:r>
            <a:r>
              <a:rPr sz="1100" b="1" spc="-10" smtClean="0">
                <a:solidFill>
                  <a:srgbClr val="253147"/>
                </a:solidFill>
                <a:latin typeface="Times New Roman"/>
                <a:cs typeface="Times New Roman"/>
              </a:rPr>
              <a:t>.</a:t>
            </a:r>
            <a:endParaRPr lang="ru-RU" sz="1100" b="1" spc="-10" dirty="0" smtClean="0">
              <a:solidFill>
                <a:srgbClr val="253147"/>
              </a:solidFill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endParaRPr lang="ru-RU" sz="1100" b="1" spc="-10" dirty="0">
              <a:solidFill>
                <a:srgbClr val="253147"/>
              </a:solidFill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smtClean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10" smtClean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Агрессивное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поведение</a:t>
            </a:r>
            <a:r>
              <a:rPr sz="11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детей.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00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Навязчивые</a:t>
            </a:r>
            <a:r>
              <a:rPr sz="1100" b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состояния,</a:t>
            </a:r>
            <a:r>
              <a:rPr sz="11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тики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навязчивые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ритуалы.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05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Ночной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дневной</a:t>
            </a:r>
            <a:r>
              <a:rPr sz="11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энурез,</a:t>
            </a:r>
            <a:r>
              <a:rPr sz="1100" b="1" spc="-4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>
                <a:solidFill>
                  <a:srgbClr val="253147"/>
                </a:solidFill>
                <a:latin typeface="Times New Roman"/>
                <a:cs typeface="Times New Roman"/>
              </a:rPr>
              <a:t>энкапрез</a:t>
            </a:r>
            <a:r>
              <a:rPr sz="1100" b="1" spc="-10" smtClean="0">
                <a:solidFill>
                  <a:srgbClr val="253147"/>
                </a:solidFill>
                <a:latin typeface="Times New Roman"/>
                <a:cs typeface="Times New Roman"/>
              </a:rPr>
              <a:t>.</a:t>
            </a:r>
            <a:endParaRPr lang="ru-RU" sz="1100" b="1" spc="-10" dirty="0" smtClean="0">
              <a:solidFill>
                <a:srgbClr val="253147"/>
              </a:solidFill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smtClean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10" smtClean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Страхи и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фобии.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10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Различные</a:t>
            </a:r>
            <a:r>
              <a:rPr sz="1100" b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психосоматические</a:t>
            </a:r>
            <a:r>
              <a:rPr sz="11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расстройства.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05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Кожные</a:t>
            </a:r>
            <a:r>
              <a:rPr sz="11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высыпания,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угри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бородавки.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00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Нарушения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пищевого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поведения,</a:t>
            </a:r>
            <a:r>
              <a:rPr sz="11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вплоть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до</a:t>
            </a:r>
            <a:r>
              <a:rPr sz="1100" b="1" spc="-3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анорексии,</a:t>
            </a:r>
            <a:r>
              <a:rPr sz="11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ведущей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к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истощению.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35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Заикание.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132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30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Неуверенность</a:t>
            </a:r>
            <a:r>
              <a:rPr sz="1100" b="1" spc="-3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в</a:t>
            </a:r>
            <a:r>
              <a:rPr sz="11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себе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и</a:t>
            </a:r>
            <a:r>
              <a:rPr sz="1100" b="1" spc="-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своих</a:t>
            </a:r>
            <a:r>
              <a:rPr sz="1100" b="1" spc="-1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силах.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ts val="2100"/>
              </a:lnSpc>
            </a:pPr>
            <a:r>
              <a:rPr sz="11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1100" spc="100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•</a:t>
            </a:r>
            <a:r>
              <a:rPr sz="1100" b="1" spc="-20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Проблемы</a:t>
            </a:r>
            <a:r>
              <a:rPr sz="1100" b="1" spc="-4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dirty="0">
                <a:solidFill>
                  <a:srgbClr val="253147"/>
                </a:solidFill>
                <a:latin typeface="Times New Roman"/>
                <a:cs typeface="Times New Roman"/>
              </a:rPr>
              <a:t>профессионального</a:t>
            </a:r>
            <a:r>
              <a:rPr sz="1100" b="1" spc="-25" dirty="0">
                <a:solidFill>
                  <a:srgbClr val="253147"/>
                </a:solidFill>
                <a:latin typeface="Times New Roman"/>
                <a:cs typeface="Times New Roman"/>
              </a:rPr>
              <a:t> </a:t>
            </a:r>
            <a:r>
              <a:rPr sz="1100" b="1" spc="-10" dirty="0">
                <a:solidFill>
                  <a:srgbClr val="253147"/>
                </a:solidFill>
                <a:latin typeface="Times New Roman"/>
                <a:cs typeface="Times New Roman"/>
              </a:rPr>
              <a:t>выбора.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90600" y="2647950"/>
            <a:ext cx="510540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dirty="0">
                <a:solidFill>
                  <a:srgbClr val="C00000"/>
                </a:solidFill>
              </a:rPr>
              <a:t>Противопоказания для использования символдрамы</a:t>
            </a:r>
            <a:endParaRPr sz="1400" u="sng">
              <a:solidFill>
                <a:srgbClr val="C00000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4800" y="2800350"/>
            <a:ext cx="8839200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z="2400" dirty="0">
                <a:solidFill>
                  <a:srgbClr val="C6D2E6"/>
                </a:solidFill>
                <a:latin typeface="Cambria Math"/>
                <a:cs typeface="Cambria Math"/>
              </a:rPr>
              <a:t>▰</a:t>
            </a:r>
            <a:r>
              <a:rPr sz="2400" spc="145" dirty="0">
                <a:solidFill>
                  <a:srgbClr val="C6D2E6"/>
                </a:solidFill>
                <a:latin typeface="Cambria Math"/>
                <a:cs typeface="Cambria Math"/>
              </a:rPr>
              <a:t> </a:t>
            </a:r>
            <a:r>
              <a:rPr sz="1100" i="1" dirty="0">
                <a:solidFill>
                  <a:srgbClr val="FF0000"/>
                </a:solidFill>
                <a:latin typeface="Arial"/>
                <a:cs typeface="Arial"/>
              </a:rPr>
              <a:t>•</a:t>
            </a:r>
            <a:r>
              <a:rPr sz="1100" i="1" spc="-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Психозы</a:t>
            </a:r>
            <a:r>
              <a:rPr sz="1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200" b="1" spc="-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шизофрения,</a:t>
            </a:r>
            <a:r>
              <a:rPr sz="1200" b="1" spc="-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200" b="1" spc="-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том</a:t>
            </a:r>
            <a:r>
              <a:rPr sz="1200" b="1" spc="-2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числе</a:t>
            </a:r>
            <a:r>
              <a:rPr sz="1200" b="1" spc="-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компенсированной</a:t>
            </a:r>
            <a:r>
              <a:rPr sz="1200" b="1" spc="-4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форме.</a:t>
            </a:r>
            <a:endParaRPr sz="1200" b="1"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50000"/>
              </a:lnSpc>
            </a:pPr>
            <a:r>
              <a:rPr sz="1200" b="1" dirty="0">
                <a:solidFill>
                  <a:srgbClr val="C6D2E6"/>
                </a:solidFill>
                <a:latin typeface="Arial" pitchFamily="34" charset="0"/>
                <a:cs typeface="Arial" pitchFamily="34" charset="0"/>
              </a:rPr>
              <a:t>▰</a:t>
            </a:r>
            <a:r>
              <a:rPr sz="1200" b="1" spc="95" dirty="0">
                <a:solidFill>
                  <a:srgbClr val="C6D2E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sz="1200" b="1" spc="-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Серьезные</a:t>
            </a:r>
            <a:r>
              <a:rPr sz="1200" b="1" spc="-4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органические</a:t>
            </a:r>
            <a:r>
              <a:rPr sz="1200" b="1" spc="-2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нарушения</a:t>
            </a:r>
            <a:r>
              <a:rPr sz="1200" b="1" spc="-5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головного</a:t>
            </a:r>
            <a:r>
              <a:rPr sz="1200" b="1" spc="-4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мозга</a:t>
            </a:r>
            <a:r>
              <a:rPr sz="1200" b="1" spc="-3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200" b="1" spc="-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центральной</a:t>
            </a:r>
            <a:r>
              <a:rPr sz="1200" b="1" spc="-6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нервной</a:t>
            </a:r>
            <a:r>
              <a:rPr sz="1200" b="1" spc="-5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системы,</a:t>
            </a:r>
            <a:r>
              <a:rPr sz="1200" b="1" spc="-5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эпилепсия.</a:t>
            </a:r>
            <a:endParaRPr sz="1200" b="1"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50000"/>
              </a:lnSpc>
            </a:pPr>
            <a:r>
              <a:rPr sz="1200" b="1" dirty="0">
                <a:solidFill>
                  <a:srgbClr val="C6D2E6"/>
                </a:solidFill>
                <a:latin typeface="Arial" pitchFamily="34" charset="0"/>
                <a:cs typeface="Arial" pitchFamily="34" charset="0"/>
              </a:rPr>
              <a:t>▰</a:t>
            </a:r>
            <a:r>
              <a:rPr sz="1200" b="1" spc="130" dirty="0">
                <a:solidFill>
                  <a:srgbClr val="C6D2E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sz="1200" b="1" spc="-1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Низкий</a:t>
            </a:r>
            <a:r>
              <a:rPr sz="1200" b="1" spc="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интеллект</a:t>
            </a:r>
            <a:r>
              <a:rPr sz="1200" b="1" spc="-35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(менее</a:t>
            </a:r>
            <a:r>
              <a:rPr sz="1200" b="1" spc="-2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80</a:t>
            </a:r>
            <a:r>
              <a:rPr sz="1200" b="1" spc="-1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единиц).</a:t>
            </a:r>
            <a:endParaRPr sz="1200" b="1"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50000"/>
              </a:lnSpc>
            </a:pPr>
            <a:r>
              <a:rPr sz="1200" b="1" dirty="0">
                <a:solidFill>
                  <a:srgbClr val="C6D2E6"/>
                </a:solidFill>
                <a:latin typeface="Arial" pitchFamily="34" charset="0"/>
                <a:cs typeface="Arial" pitchFamily="34" charset="0"/>
              </a:rPr>
              <a:t>▰</a:t>
            </a:r>
            <a:r>
              <a:rPr sz="1200" b="1" spc="130" dirty="0">
                <a:solidFill>
                  <a:srgbClr val="C6D2E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sz="1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Отсутствие</a:t>
            </a:r>
            <a:r>
              <a:rPr sz="1200" b="1" spc="-5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мотивации.</a:t>
            </a:r>
            <a:endParaRPr sz="1200" b="1"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50000"/>
              </a:lnSpc>
            </a:pPr>
            <a:r>
              <a:rPr sz="1200" b="1" dirty="0">
                <a:solidFill>
                  <a:srgbClr val="C6D2E6"/>
                </a:solidFill>
                <a:latin typeface="Arial" pitchFamily="34" charset="0"/>
                <a:cs typeface="Arial" pitchFamily="34" charset="0"/>
              </a:rPr>
              <a:t>▰</a:t>
            </a:r>
            <a:r>
              <a:rPr sz="1200" b="1" spc="100" dirty="0">
                <a:solidFill>
                  <a:srgbClr val="C6D2E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sz="1200" b="1" spc="-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Соматические</a:t>
            </a:r>
            <a:r>
              <a:rPr sz="1200" b="1" spc="-2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заболевания,</a:t>
            </a:r>
            <a:r>
              <a:rPr sz="1200" b="1" spc="-4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представляющие</a:t>
            </a:r>
            <a:r>
              <a:rPr sz="1200" b="1" spc="-5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опасность</a:t>
            </a:r>
            <a:r>
              <a:rPr sz="1200" b="1" spc="-6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</a:t>
            </a:r>
            <a:r>
              <a:rPr sz="1200" b="1" spc="-2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жизни</a:t>
            </a:r>
            <a:r>
              <a:rPr sz="1200" b="1" spc="-3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(онкология,</a:t>
            </a:r>
            <a:r>
              <a:rPr sz="1200" b="1" spc="-4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тяжелые</a:t>
            </a:r>
            <a:r>
              <a:rPr sz="1200" b="1" spc="-2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аутоиммунные</a:t>
            </a:r>
            <a:r>
              <a:rPr lang="ru-RU" sz="1200" b="1" spc="-1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1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заболевания</a:t>
            </a:r>
            <a:r>
              <a:rPr sz="1200" b="1" spc="-1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).</a:t>
            </a:r>
            <a:endParaRPr sz="1200" b="1"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ct val="150000"/>
              </a:lnSpc>
            </a:pPr>
            <a:r>
              <a:rPr sz="1200" b="1" dirty="0">
                <a:solidFill>
                  <a:srgbClr val="C6D2E6"/>
                </a:solidFill>
                <a:latin typeface="Arial" pitchFamily="34" charset="0"/>
                <a:cs typeface="Arial" pitchFamily="34" charset="0"/>
              </a:rPr>
              <a:t>▰</a:t>
            </a:r>
            <a:r>
              <a:rPr sz="1200" b="1" spc="114" dirty="0">
                <a:solidFill>
                  <a:srgbClr val="C6D2E6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•</a:t>
            </a:r>
            <a:r>
              <a:rPr sz="1200" b="1" spc="-15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Возраст</a:t>
            </a:r>
            <a:r>
              <a:rPr sz="1200" b="1" spc="-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менее</a:t>
            </a:r>
            <a:r>
              <a:rPr sz="1200" b="1" spc="-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шести</a:t>
            </a:r>
            <a:r>
              <a:rPr sz="1200" b="1" spc="-3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200" b="1" spc="-2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лет.</a:t>
            </a:r>
            <a:endParaRPr sz="1200" b="1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133350"/>
            <a:ext cx="8077200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spcBef>
                <a:spcPts val="105"/>
              </a:spcBef>
              <a:tabLst>
                <a:tab pos="1039494" algn="l"/>
                <a:tab pos="2248535" algn="l"/>
              </a:tabLst>
            </a:pPr>
            <a:r>
              <a:rPr sz="1400" spc="-10" smtClean="0">
                <a:solidFill>
                  <a:srgbClr val="000000"/>
                </a:solidFill>
              </a:rPr>
              <a:t>Оказание</a:t>
            </a:r>
            <a:r>
              <a:rPr sz="1400" smtClean="0">
                <a:solidFill>
                  <a:srgbClr val="000000"/>
                </a:solidFill>
              </a:rPr>
              <a:t>	</a:t>
            </a:r>
            <a:r>
              <a:rPr sz="1400" spc="-10" smtClean="0">
                <a:solidFill>
                  <a:srgbClr val="000000"/>
                </a:solidFill>
              </a:rPr>
              <a:t>экстренной</a:t>
            </a:r>
            <a:r>
              <a:rPr sz="1400" smtClean="0">
                <a:solidFill>
                  <a:srgbClr val="000000"/>
                </a:solidFill>
              </a:rPr>
              <a:t>	</a:t>
            </a:r>
            <a:r>
              <a:rPr sz="1400" spc="-10" smtClean="0">
                <a:solidFill>
                  <a:srgbClr val="000000"/>
                </a:solidFill>
              </a:rPr>
              <a:t>психологической</a:t>
            </a:r>
            <a:r>
              <a:rPr lang="ru-RU" sz="1400" spc="-10" dirty="0" smtClean="0">
                <a:solidFill>
                  <a:srgbClr val="000000"/>
                </a:solidFill>
              </a:rPr>
              <a:t> </a:t>
            </a:r>
            <a:r>
              <a:rPr lang="ru-RU" sz="1400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sz="1400"/>
          </a:p>
        </p:txBody>
      </p:sp>
      <p:sp>
        <p:nvSpPr>
          <p:cNvPr id="10" name="object 10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895843" y="1590049"/>
            <a:ext cx="882396" cy="192595"/>
          </a:xfrm>
          <a:prstGeom prst="rect">
            <a:avLst/>
          </a:prstGeom>
        </p:spPr>
      </p:pic>
      <p:grpSp>
        <p:nvGrpSpPr>
          <p:cNvPr id="13" name="object 13"/>
          <p:cNvGrpSpPr/>
          <p:nvPr/>
        </p:nvGrpSpPr>
        <p:grpSpPr>
          <a:xfrm>
            <a:off x="4366086" y="1690116"/>
            <a:ext cx="2421890" cy="513715"/>
            <a:chOff x="4366086" y="1690116"/>
            <a:chExt cx="2421890" cy="51371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66086" y="1864369"/>
              <a:ext cx="958943" cy="19259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22747" y="1690116"/>
              <a:ext cx="573024" cy="51358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51931" y="1690116"/>
              <a:ext cx="1159764" cy="51358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03847" y="1690116"/>
              <a:ext cx="384048" cy="513587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241416" y="1107389"/>
            <a:ext cx="3527425" cy="208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8455" algn="l"/>
                <a:tab pos="1824989" algn="l"/>
                <a:tab pos="2901950" algn="l"/>
              </a:tabLst>
            </a:pPr>
            <a:r>
              <a:rPr sz="1200" b="1" i="1" spc="-50" dirty="0">
                <a:latin typeface="Arial"/>
                <a:cs typeface="Arial"/>
              </a:rPr>
              <a:t>в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экстремальную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ситуацию,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человек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358765" y="1290573"/>
            <a:ext cx="340867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60985" algn="l"/>
                <a:tab pos="989330" algn="l"/>
                <a:tab pos="2495550" algn="l"/>
              </a:tabLst>
            </a:pPr>
            <a:r>
              <a:rPr sz="1200" b="1" i="1" spc="-50" dirty="0">
                <a:latin typeface="Arial"/>
                <a:cs typeface="Arial"/>
              </a:rPr>
              <a:t>в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особом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психологическом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состоянии,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355719" y="1107389"/>
            <a:ext cx="871219" cy="6496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spc="-10" dirty="0">
                <a:latin typeface="Arial"/>
                <a:cs typeface="Arial"/>
              </a:rPr>
              <a:t>Попадая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200" b="1" i="1" spc="-10" dirty="0">
                <a:latin typeface="Arial"/>
                <a:cs typeface="Arial"/>
              </a:rPr>
              <a:t>находится</a:t>
            </a:r>
            <a:endParaRPr sz="1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sz="1200" b="1" i="1" spc="-10" dirty="0">
                <a:latin typeface="Arial"/>
                <a:cs typeface="Arial"/>
              </a:rPr>
              <a:t>которое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340477" y="1471929"/>
            <a:ext cx="342772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405890" algn="l"/>
                <a:tab pos="2543810" algn="l"/>
              </a:tabLst>
            </a:pPr>
            <a:r>
              <a:rPr sz="1200" b="1" i="1" spc="-10" dirty="0">
                <a:latin typeface="Arial"/>
                <a:cs typeface="Arial"/>
              </a:rPr>
              <a:t>специалисты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называют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800" b="1" i="1" spc="-10" dirty="0">
                <a:solidFill>
                  <a:srgbClr val="FF0000"/>
                </a:solidFill>
                <a:latin typeface="Arial"/>
                <a:cs typeface="Arial"/>
              </a:rPr>
              <a:t>острая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55719" y="1746250"/>
            <a:ext cx="2281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реакция</a:t>
            </a:r>
            <a:r>
              <a:rPr sz="18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i="1" dirty="0">
                <a:solidFill>
                  <a:srgbClr val="FF0000"/>
                </a:solidFill>
                <a:latin typeface="Arial"/>
                <a:cs typeface="Arial"/>
              </a:rPr>
              <a:t>на</a:t>
            </a:r>
            <a:r>
              <a:rPr sz="1800" b="1" i="1" spc="-2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800" b="1" i="1" spc="-10" dirty="0">
                <a:solidFill>
                  <a:srgbClr val="FF0000"/>
                </a:solidFill>
                <a:latin typeface="Arial"/>
                <a:cs typeface="Arial"/>
              </a:rPr>
              <a:t>стресс:</a:t>
            </a:r>
            <a:endParaRPr sz="18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355719" y="2205050"/>
            <a:ext cx="4415155" cy="2558393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12700" marR="5080" indent="334645" algn="just">
              <a:lnSpc>
                <a:spcPct val="100000"/>
              </a:lnSpc>
              <a:spcBef>
                <a:spcPts val="50"/>
              </a:spcBef>
              <a:buSzPct val="104166"/>
              <a:buFont typeface="Cambria Math"/>
              <a:buChar char="⎯"/>
              <a:tabLst>
                <a:tab pos="347345" algn="l"/>
              </a:tabLst>
            </a:pPr>
            <a:r>
              <a:rPr sz="1300" b="1" i="1" dirty="0">
                <a:latin typeface="Arial"/>
                <a:cs typeface="Arial"/>
              </a:rPr>
              <a:t>человек</a:t>
            </a:r>
            <a:r>
              <a:rPr sz="1300" b="1" i="1" spc="320" dirty="0">
                <a:latin typeface="Arial"/>
                <a:cs typeface="Arial"/>
              </a:rPr>
              <a:t>   </a:t>
            </a:r>
            <a:r>
              <a:rPr sz="1300" b="1" i="1" dirty="0">
                <a:latin typeface="Arial"/>
                <a:cs typeface="Arial"/>
              </a:rPr>
              <a:t>может</a:t>
            </a:r>
            <a:r>
              <a:rPr sz="1300" b="1" i="1" spc="320" dirty="0">
                <a:latin typeface="Arial"/>
                <a:cs typeface="Arial"/>
              </a:rPr>
              <a:t>   </a:t>
            </a:r>
            <a:r>
              <a:rPr sz="1300" b="1" i="1" dirty="0">
                <a:latin typeface="Arial"/>
                <a:cs typeface="Arial"/>
              </a:rPr>
              <a:t>находиться</a:t>
            </a:r>
            <a:r>
              <a:rPr sz="1300" b="1" i="1" spc="315" dirty="0">
                <a:latin typeface="Arial"/>
                <a:cs typeface="Arial"/>
              </a:rPr>
              <a:t>   </a:t>
            </a:r>
            <a:r>
              <a:rPr sz="1300" b="1" i="1" dirty="0">
                <a:latin typeface="Arial"/>
                <a:cs typeface="Arial"/>
              </a:rPr>
              <a:t>в</a:t>
            </a:r>
            <a:r>
              <a:rPr sz="1300" b="1" i="1" spc="315" dirty="0">
                <a:latin typeface="Arial"/>
                <a:cs typeface="Arial"/>
              </a:rPr>
              <a:t>   </a:t>
            </a:r>
            <a:r>
              <a:rPr sz="1300" b="1" i="1" spc="-10" dirty="0">
                <a:latin typeface="Arial"/>
                <a:cs typeface="Arial"/>
              </a:rPr>
              <a:t>состоянии </a:t>
            </a:r>
            <a:r>
              <a:rPr sz="1300" b="1" i="1" dirty="0">
                <a:latin typeface="Arial"/>
                <a:cs typeface="Arial"/>
              </a:rPr>
              <a:t>оглушенности,</a:t>
            </a:r>
            <a:r>
              <a:rPr sz="1300" b="1" i="1" spc="155" dirty="0">
                <a:latin typeface="Arial"/>
                <a:cs typeface="Arial"/>
              </a:rPr>
              <a:t>  </a:t>
            </a:r>
            <a:r>
              <a:rPr sz="1300" b="1" i="1" dirty="0">
                <a:latin typeface="Arial"/>
                <a:cs typeface="Arial"/>
              </a:rPr>
              <a:t>могут</a:t>
            </a:r>
            <a:r>
              <a:rPr sz="1300" b="1" i="1" spc="160" dirty="0">
                <a:latin typeface="Arial"/>
                <a:cs typeface="Arial"/>
              </a:rPr>
              <a:t>  </a:t>
            </a:r>
            <a:r>
              <a:rPr sz="1300" b="1" i="1" dirty="0">
                <a:latin typeface="Arial"/>
                <a:cs typeface="Arial"/>
              </a:rPr>
              <a:t>также</a:t>
            </a:r>
            <a:r>
              <a:rPr sz="1300" b="1" i="1" spc="160" dirty="0">
                <a:latin typeface="Arial"/>
                <a:cs typeface="Arial"/>
              </a:rPr>
              <a:t>  </a:t>
            </a:r>
            <a:r>
              <a:rPr sz="1300" b="1" i="1" dirty="0">
                <a:latin typeface="Arial"/>
                <a:cs typeface="Arial"/>
              </a:rPr>
              <a:t>наблюдаться</a:t>
            </a:r>
            <a:r>
              <a:rPr sz="1300" b="1" i="1" spc="160" dirty="0">
                <a:latin typeface="Arial"/>
                <a:cs typeface="Arial"/>
              </a:rPr>
              <a:t>  </a:t>
            </a:r>
            <a:r>
              <a:rPr sz="13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тревога, </a:t>
            </a:r>
            <a:r>
              <a:rPr sz="1300" dirty="0">
                <a:solidFill>
                  <a:srgbClr val="C00000"/>
                </a:solidFill>
                <a:latin typeface="Microsoft Sans Serif"/>
                <a:cs typeface="Microsoft Sans Serif"/>
              </a:rPr>
              <a:t>гнев,</a:t>
            </a:r>
            <a:r>
              <a:rPr sz="1300" spc="365" dirty="0">
                <a:solidFill>
                  <a:srgbClr val="C00000"/>
                </a:solidFill>
                <a:latin typeface="Microsoft Sans Serif"/>
                <a:cs typeface="Microsoft Sans Serif"/>
              </a:rPr>
              <a:t>  </a:t>
            </a:r>
            <a:r>
              <a:rPr sz="1300" dirty="0">
                <a:solidFill>
                  <a:srgbClr val="C00000"/>
                </a:solidFill>
                <a:latin typeface="Microsoft Sans Serif"/>
                <a:cs typeface="Microsoft Sans Serif"/>
              </a:rPr>
              <a:t>страх,</a:t>
            </a:r>
            <a:r>
              <a:rPr sz="1300" spc="365" dirty="0">
                <a:solidFill>
                  <a:srgbClr val="C00000"/>
                </a:solidFill>
                <a:latin typeface="Microsoft Sans Serif"/>
                <a:cs typeface="Microsoft Sans Serif"/>
              </a:rPr>
              <a:t>  </a:t>
            </a:r>
            <a:r>
              <a:rPr sz="1300" dirty="0">
                <a:solidFill>
                  <a:srgbClr val="C00000"/>
                </a:solidFill>
                <a:latin typeface="Microsoft Sans Serif"/>
                <a:cs typeface="Microsoft Sans Serif"/>
              </a:rPr>
              <a:t>отчаяние,</a:t>
            </a:r>
            <a:r>
              <a:rPr sz="1300" spc="370" dirty="0">
                <a:solidFill>
                  <a:srgbClr val="C00000"/>
                </a:solidFill>
                <a:latin typeface="Microsoft Sans Serif"/>
                <a:cs typeface="Microsoft Sans Serif"/>
              </a:rPr>
              <a:t>  </a:t>
            </a:r>
            <a:r>
              <a:rPr sz="1300" dirty="0">
                <a:solidFill>
                  <a:srgbClr val="C00000"/>
                </a:solidFill>
                <a:latin typeface="Microsoft Sans Serif"/>
                <a:cs typeface="Microsoft Sans Serif"/>
              </a:rPr>
              <a:t>гиперактивность</a:t>
            </a:r>
            <a:r>
              <a:rPr sz="1300" spc="370" dirty="0">
                <a:solidFill>
                  <a:srgbClr val="C00000"/>
                </a:solidFill>
                <a:latin typeface="Microsoft Sans Serif"/>
                <a:cs typeface="Microsoft Sans Serif"/>
              </a:rPr>
              <a:t>  </a:t>
            </a:r>
            <a:r>
              <a:rPr sz="13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(двигательное возбуждение),</a:t>
            </a:r>
            <a:r>
              <a:rPr sz="1300" spc="1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300" dirty="0">
                <a:solidFill>
                  <a:srgbClr val="C00000"/>
                </a:solidFill>
                <a:latin typeface="Microsoft Sans Serif"/>
                <a:cs typeface="Microsoft Sans Serif"/>
              </a:rPr>
              <a:t>апатия</a:t>
            </a:r>
            <a:r>
              <a:rPr sz="1300" spc="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300" b="1" i="1" dirty="0">
                <a:latin typeface="Arial"/>
                <a:cs typeface="Arial"/>
              </a:rPr>
              <a:t>и</a:t>
            </a:r>
            <a:r>
              <a:rPr sz="1300" b="1" i="1" spc="5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т.д.,</a:t>
            </a:r>
            <a:r>
              <a:rPr sz="1300" b="1" i="1" spc="5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но</a:t>
            </a:r>
            <a:r>
              <a:rPr sz="1300" b="1" i="1" spc="10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ни</a:t>
            </a:r>
            <a:r>
              <a:rPr sz="1300" b="1" i="1" spc="5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один</a:t>
            </a:r>
            <a:r>
              <a:rPr sz="1300" b="1" i="1" spc="10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из</a:t>
            </a:r>
            <a:r>
              <a:rPr sz="1300" b="1" i="1" spc="10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симптомов</a:t>
            </a:r>
            <a:r>
              <a:rPr sz="1300" b="1" i="1" spc="5" dirty="0">
                <a:latin typeface="Arial"/>
                <a:cs typeface="Arial"/>
              </a:rPr>
              <a:t> </a:t>
            </a:r>
            <a:r>
              <a:rPr sz="1300" b="1" i="1" spc="-25" dirty="0">
                <a:latin typeface="Arial"/>
                <a:cs typeface="Arial"/>
              </a:rPr>
              <a:t>не </a:t>
            </a:r>
            <a:r>
              <a:rPr sz="1300" b="1" i="1" dirty="0">
                <a:latin typeface="Arial"/>
                <a:cs typeface="Arial"/>
              </a:rPr>
              <a:t>преобладает</a:t>
            </a:r>
            <a:r>
              <a:rPr sz="1300" b="1" i="1" spc="-80" dirty="0">
                <a:latin typeface="Arial"/>
                <a:cs typeface="Arial"/>
              </a:rPr>
              <a:t> </a:t>
            </a:r>
            <a:r>
              <a:rPr sz="1300" b="1" i="1" spc="-10" dirty="0">
                <a:latin typeface="Arial"/>
                <a:cs typeface="Arial"/>
              </a:rPr>
              <a:t>длительно;</a:t>
            </a:r>
            <a:endParaRPr sz="13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0"/>
              </a:spcBef>
              <a:buFont typeface="Cambria Math"/>
              <a:buChar char="⎯"/>
            </a:pPr>
            <a:endParaRPr sz="1300">
              <a:latin typeface="Arial"/>
              <a:cs typeface="Arial"/>
            </a:endParaRPr>
          </a:p>
          <a:p>
            <a:pPr marL="12700" marR="5080" indent="154940">
              <a:lnSpc>
                <a:spcPts val="1440"/>
              </a:lnSpc>
              <a:buSzPct val="104166"/>
              <a:buFont typeface="Cambria Math"/>
              <a:buChar char="⎯"/>
              <a:tabLst>
                <a:tab pos="167640" algn="l"/>
              </a:tabLst>
            </a:pPr>
            <a:r>
              <a:rPr sz="1300" b="1" i="1" dirty="0">
                <a:latin typeface="Arial"/>
                <a:cs typeface="Arial"/>
              </a:rPr>
              <a:t>симптомы</a:t>
            </a:r>
            <a:r>
              <a:rPr sz="1300" b="1" i="1" spc="200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проходят</a:t>
            </a:r>
            <a:r>
              <a:rPr sz="1300" b="1" i="1" spc="204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быстро</a:t>
            </a:r>
            <a:r>
              <a:rPr sz="1300" b="1" i="1" spc="204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(от</a:t>
            </a:r>
            <a:r>
              <a:rPr sz="1300" b="1" i="1" spc="200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нескольких</a:t>
            </a:r>
            <a:r>
              <a:rPr sz="1300" b="1" i="1" spc="215" dirty="0">
                <a:latin typeface="Arial"/>
                <a:cs typeface="Arial"/>
              </a:rPr>
              <a:t> </a:t>
            </a:r>
            <a:r>
              <a:rPr sz="1300" b="1" i="1" spc="-10" dirty="0">
                <a:latin typeface="Arial"/>
                <a:cs typeface="Arial"/>
              </a:rPr>
              <a:t>часов </a:t>
            </a:r>
            <a:r>
              <a:rPr sz="1300" b="1" i="1" dirty="0">
                <a:latin typeface="Arial"/>
                <a:cs typeface="Arial"/>
              </a:rPr>
              <a:t>до</a:t>
            </a:r>
            <a:r>
              <a:rPr sz="1300" b="1" i="1" spc="-40" dirty="0">
                <a:latin typeface="Arial"/>
                <a:cs typeface="Arial"/>
              </a:rPr>
              <a:t> </a:t>
            </a:r>
            <a:r>
              <a:rPr sz="1300" b="1" i="1" dirty="0">
                <a:latin typeface="Arial"/>
                <a:cs typeface="Arial"/>
              </a:rPr>
              <a:t>нескольких</a:t>
            </a:r>
            <a:r>
              <a:rPr sz="1300" b="1" i="1" spc="-30" dirty="0">
                <a:latin typeface="Arial"/>
                <a:cs typeface="Arial"/>
              </a:rPr>
              <a:t> </a:t>
            </a:r>
            <a:r>
              <a:rPr sz="1300" b="1" i="1" spc="-10" dirty="0">
                <a:latin typeface="Arial"/>
                <a:cs typeface="Arial"/>
              </a:rPr>
              <a:t>суток);</a:t>
            </a:r>
            <a:endParaRPr sz="1300">
              <a:latin typeface="Arial"/>
              <a:cs typeface="Arial"/>
            </a:endParaRPr>
          </a:p>
          <a:p>
            <a:pPr marL="12700" marR="5715" indent="193040" algn="just">
              <a:lnSpc>
                <a:spcPct val="99700"/>
              </a:lnSpc>
              <a:spcBef>
                <a:spcPts val="1350"/>
              </a:spcBef>
              <a:buSzPct val="104166"/>
              <a:buFont typeface="Cambria Math"/>
              <a:buChar char="⎯"/>
              <a:tabLst>
                <a:tab pos="205740" algn="l"/>
              </a:tabLst>
            </a:pPr>
            <a:r>
              <a:rPr sz="1300" b="1" i="1" dirty="0">
                <a:latin typeface="Arial"/>
                <a:cs typeface="Arial"/>
              </a:rPr>
              <a:t>есть</a:t>
            </a:r>
            <a:r>
              <a:rPr sz="1300" b="1" i="1" spc="95" dirty="0">
                <a:latin typeface="Arial"/>
                <a:cs typeface="Arial"/>
              </a:rPr>
              <a:t>  </a:t>
            </a:r>
            <a:r>
              <a:rPr sz="1300" b="1" i="1" dirty="0">
                <a:latin typeface="Arial"/>
                <a:cs typeface="Arial"/>
              </a:rPr>
              <a:t>четкая</a:t>
            </a:r>
            <a:r>
              <a:rPr sz="1300" b="1" i="1" spc="95" dirty="0">
                <a:latin typeface="Arial"/>
                <a:cs typeface="Arial"/>
              </a:rPr>
              <a:t>  </a:t>
            </a:r>
            <a:r>
              <a:rPr sz="1300" b="1" i="1" dirty="0">
                <a:latin typeface="Arial"/>
                <a:cs typeface="Arial"/>
              </a:rPr>
              <a:t>временная</a:t>
            </a:r>
            <a:r>
              <a:rPr sz="1300" b="1" i="1" spc="105" dirty="0">
                <a:latin typeface="Arial"/>
                <a:cs typeface="Arial"/>
              </a:rPr>
              <a:t>  </a:t>
            </a:r>
            <a:r>
              <a:rPr sz="1300" b="1" i="1" dirty="0">
                <a:latin typeface="Arial"/>
                <a:cs typeface="Arial"/>
              </a:rPr>
              <a:t>связь</a:t>
            </a:r>
            <a:r>
              <a:rPr sz="1300" b="1" i="1" spc="95" dirty="0">
                <a:latin typeface="Arial"/>
                <a:cs typeface="Arial"/>
              </a:rPr>
              <a:t>  </a:t>
            </a:r>
            <a:r>
              <a:rPr sz="1300" b="1" i="1" dirty="0">
                <a:latin typeface="Arial"/>
                <a:cs typeface="Arial"/>
              </a:rPr>
              <a:t>(несколько</a:t>
            </a:r>
            <a:r>
              <a:rPr sz="1300" b="1" i="1" spc="95" dirty="0">
                <a:latin typeface="Arial"/>
                <a:cs typeface="Arial"/>
              </a:rPr>
              <a:t>  </a:t>
            </a:r>
            <a:r>
              <a:rPr sz="1300" b="1" i="1" spc="-10" dirty="0">
                <a:latin typeface="Arial"/>
                <a:cs typeface="Arial"/>
              </a:rPr>
              <a:t>минут) </a:t>
            </a:r>
            <a:r>
              <a:rPr sz="1300" b="1" i="1" dirty="0">
                <a:latin typeface="Arial"/>
                <a:cs typeface="Arial"/>
              </a:rPr>
              <a:t>между</a:t>
            </a:r>
            <a:r>
              <a:rPr sz="1300" b="1" i="1" spc="350" dirty="0">
                <a:latin typeface="Arial"/>
                <a:cs typeface="Arial"/>
              </a:rPr>
              <a:t>   </a:t>
            </a:r>
            <a:r>
              <a:rPr sz="1300" b="1" i="1" dirty="0">
                <a:latin typeface="Arial"/>
                <a:cs typeface="Arial"/>
              </a:rPr>
              <a:t>стрессовым</a:t>
            </a:r>
            <a:r>
              <a:rPr sz="1300" b="1" i="1" spc="350" dirty="0">
                <a:latin typeface="Arial"/>
                <a:cs typeface="Arial"/>
              </a:rPr>
              <a:t>   </a:t>
            </a:r>
            <a:r>
              <a:rPr sz="1300" b="1" i="1" dirty="0">
                <a:latin typeface="Arial"/>
                <a:cs typeface="Arial"/>
              </a:rPr>
              <a:t>событием</a:t>
            </a:r>
            <a:r>
              <a:rPr sz="1300" b="1" i="1" spc="350" dirty="0">
                <a:latin typeface="Arial"/>
                <a:cs typeface="Arial"/>
              </a:rPr>
              <a:t>   </a:t>
            </a:r>
            <a:r>
              <a:rPr sz="1300" b="1" i="1" dirty="0">
                <a:latin typeface="Arial"/>
                <a:cs typeface="Arial"/>
              </a:rPr>
              <a:t>и</a:t>
            </a:r>
            <a:r>
              <a:rPr sz="1300" b="1" i="1" spc="350" dirty="0">
                <a:latin typeface="Arial"/>
                <a:cs typeface="Arial"/>
              </a:rPr>
              <a:t>   </a:t>
            </a:r>
            <a:r>
              <a:rPr sz="1300" b="1" i="1" spc="-10" dirty="0">
                <a:latin typeface="Arial"/>
                <a:cs typeface="Arial"/>
              </a:rPr>
              <a:t>появлением симптоматики</a:t>
            </a:r>
            <a:endParaRPr sz="13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5465" y="1194942"/>
            <a:ext cx="3869335" cy="200824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766695" algn="l"/>
              </a:tabLst>
            </a:pPr>
            <a:r>
              <a:rPr sz="1600" b="1" i="1" u="sng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Цель</a:t>
            </a:r>
            <a:r>
              <a:rPr sz="1600" b="1" i="1" u="sng" spc="114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 </a:t>
            </a:r>
            <a:r>
              <a:rPr sz="1600" b="1" i="1" u="sng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экстренной</a:t>
            </a:r>
            <a:r>
              <a:rPr sz="1600" b="1" i="1" u="sng" spc="120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 </a:t>
            </a:r>
            <a:r>
              <a:rPr sz="1600" b="1" i="1" u="sng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психологической</a:t>
            </a:r>
            <a:r>
              <a:rPr sz="1600" b="1" i="1" u="sng" spc="125" dirty="0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 </a:t>
            </a:r>
            <a:r>
              <a:rPr sz="1600" b="1" i="1" u="sng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помощи</a:t>
            </a:r>
            <a:r>
              <a:rPr sz="1600" b="1" i="1" u="sng" spc="114">
                <a:solidFill>
                  <a:srgbClr val="C0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 </a:t>
            </a:r>
            <a:r>
              <a:rPr sz="1600" b="1" spc="-50" smtClean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endParaRPr lang="ru-RU" sz="1600" b="1" spc="-5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766695" algn="l"/>
              </a:tabLst>
            </a:pPr>
            <a:endParaRPr lang="ru-RU" sz="1600" b="1" spc="-5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100"/>
              </a:spcBef>
              <a:tabLst>
                <a:tab pos="2766695" algn="l"/>
              </a:tabLst>
            </a:pPr>
            <a:r>
              <a:rPr sz="1600" b="1" smtClean="0">
                <a:solidFill>
                  <a:srgbClr val="C00000"/>
                </a:solidFill>
                <a:latin typeface="Arial"/>
                <a:cs typeface="Arial"/>
              </a:rPr>
              <a:t>стабилизация</a:t>
            </a:r>
            <a:r>
              <a:rPr sz="1600" b="1" spc="39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состояния</a:t>
            </a:r>
            <a:r>
              <a:rPr sz="1600" b="1" spc="3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пострадавших,</a:t>
            </a:r>
            <a:r>
              <a:rPr sz="1600" b="1" spc="4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снятие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600" b="1" spc="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уменьшение</a:t>
            </a:r>
            <a:r>
              <a:rPr sz="1600" b="1" spc="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острых</a:t>
            </a:r>
            <a:r>
              <a:rPr sz="1600" b="1" spc="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симптомов</a:t>
            </a:r>
            <a:r>
              <a:rPr sz="1600" b="1" spc="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дистресса</a:t>
            </a:r>
            <a:r>
              <a:rPr sz="1600" b="1" spc="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5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600" b="1" spc="-10" smtClean="0">
                <a:solidFill>
                  <a:srgbClr val="C00000"/>
                </a:solidFill>
                <a:latin typeface="Arial"/>
                <a:cs typeface="Arial"/>
              </a:rPr>
              <a:t>восстановление</a:t>
            </a:r>
            <a:r>
              <a:rPr lang="ru-RU" sz="1600" b="1" spc="-10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smtClean="0">
                <a:solidFill>
                  <a:srgbClr val="C00000"/>
                </a:solidFill>
                <a:latin typeface="Arial"/>
                <a:cs typeface="Arial"/>
              </a:rPr>
              <a:t>независимого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функционирования</a:t>
            </a:r>
            <a:endParaRPr sz="1600">
              <a:solidFill>
                <a:srgbClr val="C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759" y="539241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21" y="254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9110" y="180594"/>
            <a:ext cx="8683625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1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техники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оказания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поддержки</a:t>
            </a:r>
            <a:r>
              <a:rPr sz="14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семьям</a:t>
            </a:r>
            <a:r>
              <a:rPr sz="1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участников</a:t>
            </a:r>
            <a:r>
              <a:rPr sz="1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СВО</a:t>
            </a:r>
            <a:endParaRPr sz="1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200" smtClean="0">
              <a:latin typeface="Times New Roman"/>
              <a:cs typeface="Times New Roman"/>
            </a:endParaRPr>
          </a:p>
          <a:p>
            <a:pPr marL="3486150">
              <a:lnSpc>
                <a:spcPct val="100000"/>
              </a:lnSpc>
            </a:pPr>
            <a:r>
              <a:rPr sz="1400" b="1" i="1">
                <a:solidFill>
                  <a:srgbClr val="C00000"/>
                </a:solidFill>
                <a:latin typeface="Arial"/>
                <a:cs typeface="Arial"/>
              </a:rPr>
              <a:t>Специфика</a:t>
            </a:r>
            <a:r>
              <a:rPr sz="1400" b="1" i="1" spc="-5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lang="ru-RU" sz="1400" b="1" i="1" spc="-50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smtClean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400" b="1" i="1" spc="-4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spc="-10" smtClean="0">
                <a:solidFill>
                  <a:srgbClr val="C00000"/>
                </a:solidFill>
                <a:latin typeface="Arial"/>
                <a:cs typeface="Arial"/>
              </a:rPr>
              <a:t>травматизации</a:t>
            </a:r>
            <a:r>
              <a:rPr sz="1400" b="1" i="1" spc="-6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400" b="1" i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i="1" dirty="0">
                <a:solidFill>
                  <a:srgbClr val="C00000"/>
                </a:solidFill>
                <a:latin typeface="Arial"/>
                <a:cs typeface="Arial"/>
              </a:rPr>
              <a:t>зоне</a:t>
            </a:r>
            <a:r>
              <a:rPr sz="1400" b="1" i="1" spc="-25" dirty="0">
                <a:solidFill>
                  <a:srgbClr val="C00000"/>
                </a:solidFill>
                <a:latin typeface="Arial"/>
                <a:cs typeface="Arial"/>
              </a:rPr>
              <a:t> СВО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72883" y="811110"/>
            <a:ext cx="7080517" cy="652780"/>
          </a:xfrm>
          <a:prstGeom prst="rect">
            <a:avLst/>
          </a:prstGeom>
          <a:ln w="25400">
            <a:solidFill>
              <a:srgbClr val="6C828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1585"/>
              </a:lnSpc>
            </a:pPr>
            <a:r>
              <a:rPr sz="1600" b="1" dirty="0">
                <a:latin typeface="Times New Roman"/>
                <a:cs typeface="Times New Roman"/>
              </a:rPr>
              <a:t>1.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Ясно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осознаваемое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чувство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угрозы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для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жизни,</a:t>
            </a:r>
            <a:r>
              <a:rPr sz="1600" b="1" spc="-25" dirty="0">
                <a:latin typeface="Times New Roman"/>
                <a:cs typeface="Times New Roman"/>
              </a:rPr>
              <a:t> так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ts val="1655"/>
              </a:lnSpc>
            </a:pPr>
            <a:r>
              <a:rPr sz="1600" b="1" spc="-10" dirty="0">
                <a:latin typeface="Times New Roman"/>
                <a:cs typeface="Times New Roman"/>
              </a:rPr>
              <a:t>называемый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биологический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страх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смерти,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ранения,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боли,</a:t>
            </a:r>
            <a:endParaRPr sz="1600">
              <a:latin typeface="Times New Roman"/>
              <a:cs typeface="Times New Roman"/>
            </a:endParaRPr>
          </a:p>
          <a:p>
            <a:pPr algn="ctr">
              <a:lnSpc>
                <a:spcPts val="1789"/>
              </a:lnSpc>
            </a:pPr>
            <a:r>
              <a:rPr sz="1600" b="1" spc="-10" dirty="0">
                <a:latin typeface="Times New Roman"/>
                <a:cs typeface="Times New Roman"/>
              </a:rPr>
              <a:t>инвалидизации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65302" y="798410"/>
            <a:ext cx="671830" cy="678180"/>
            <a:chOff x="265302" y="798410"/>
            <a:chExt cx="671830" cy="678180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33754" y="811110"/>
              <a:ext cx="375635" cy="56054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78002" y="811110"/>
              <a:ext cx="646430" cy="652780"/>
            </a:xfrm>
            <a:custGeom>
              <a:avLst/>
              <a:gdLst/>
              <a:ahLst/>
              <a:cxnLst/>
              <a:rect l="l" t="t" r="r" b="b"/>
              <a:pathLst>
                <a:path w="646430" h="652780">
                  <a:moveTo>
                    <a:pt x="0" y="652437"/>
                  </a:moveTo>
                  <a:lnTo>
                    <a:pt x="645909" y="652437"/>
                  </a:lnTo>
                  <a:lnTo>
                    <a:pt x="645909" y="0"/>
                  </a:lnTo>
                  <a:lnTo>
                    <a:pt x="0" y="0"/>
                  </a:lnTo>
                  <a:lnTo>
                    <a:pt x="0" y="652437"/>
                  </a:lnTo>
                  <a:close/>
                </a:path>
              </a:pathLst>
            </a:custGeom>
            <a:ln w="25400">
              <a:solidFill>
                <a:srgbClr val="6C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072883" y="1571205"/>
            <a:ext cx="7080517" cy="550791"/>
          </a:xfrm>
          <a:prstGeom prst="rect">
            <a:avLst/>
          </a:prstGeom>
          <a:ln w="25400">
            <a:solidFill>
              <a:srgbClr val="6C828D"/>
            </a:solidFill>
          </a:ln>
        </p:spPr>
        <p:txBody>
          <a:bodyPr vert="horz" wrap="square" lIns="0" tIns="113664" rIns="0" bIns="0" rtlCol="0">
            <a:spAutoFit/>
          </a:bodyPr>
          <a:lstStyle/>
          <a:p>
            <a:pPr marL="648970" marR="219075" indent="-425450">
              <a:lnSpc>
                <a:spcPts val="1660"/>
              </a:lnSpc>
              <a:spcBef>
                <a:spcPts val="894"/>
              </a:spcBef>
            </a:pPr>
            <a:r>
              <a:rPr sz="1600" b="1" dirty="0">
                <a:latin typeface="Times New Roman"/>
                <a:cs typeface="Times New Roman"/>
              </a:rPr>
              <a:t>2.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Ни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чем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не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сравнимый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стресс,</a:t>
            </a:r>
            <a:r>
              <a:rPr sz="1600" b="1" spc="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возникающий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у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человека, непосредственно </a:t>
            </a:r>
            <a:r>
              <a:rPr sz="1600" b="1" spc="-20" dirty="0">
                <a:latin typeface="Times New Roman"/>
                <a:cs typeface="Times New Roman"/>
              </a:rPr>
              <a:t>участвующего</a:t>
            </a:r>
            <a:r>
              <a:rPr sz="1600" b="1" spc="-1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боевом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действии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8305800" y="1504950"/>
            <a:ext cx="671830" cy="678180"/>
            <a:chOff x="7141336" y="1578952"/>
            <a:chExt cx="671830" cy="67818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309788" y="1591652"/>
              <a:ext cx="375635" cy="56054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7154036" y="1591652"/>
              <a:ext cx="646430" cy="652780"/>
            </a:xfrm>
            <a:custGeom>
              <a:avLst/>
              <a:gdLst/>
              <a:ahLst/>
              <a:cxnLst/>
              <a:rect l="l" t="t" r="r" b="b"/>
              <a:pathLst>
                <a:path w="646429" h="652780">
                  <a:moveTo>
                    <a:pt x="0" y="652437"/>
                  </a:moveTo>
                  <a:lnTo>
                    <a:pt x="645909" y="652437"/>
                  </a:lnTo>
                  <a:lnTo>
                    <a:pt x="645909" y="0"/>
                  </a:lnTo>
                  <a:lnTo>
                    <a:pt x="0" y="0"/>
                  </a:lnTo>
                  <a:lnTo>
                    <a:pt x="0" y="652437"/>
                  </a:lnTo>
                  <a:close/>
                </a:path>
              </a:pathLst>
            </a:custGeom>
            <a:ln w="25400">
              <a:solidFill>
                <a:srgbClr val="6C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72883" y="2331300"/>
            <a:ext cx="7080517" cy="663002"/>
          </a:xfrm>
          <a:prstGeom prst="rect">
            <a:avLst/>
          </a:prstGeom>
          <a:ln w="25400">
            <a:solidFill>
              <a:srgbClr val="6C828D"/>
            </a:solidFill>
          </a:ln>
        </p:spPr>
        <p:txBody>
          <a:bodyPr vert="horz" wrap="square" lIns="0" tIns="8890" rIns="0" bIns="0" rtlCol="0">
            <a:spAutoFit/>
          </a:bodyPr>
          <a:lstStyle/>
          <a:p>
            <a:pPr marL="623570" marR="287655" indent="-332740">
              <a:lnSpc>
                <a:spcPts val="1660"/>
              </a:lnSpc>
              <a:spcBef>
                <a:spcPts val="70"/>
              </a:spcBef>
            </a:pPr>
            <a:r>
              <a:rPr sz="1600" b="1" dirty="0">
                <a:latin typeface="Times New Roman"/>
                <a:cs typeface="Times New Roman"/>
              </a:rPr>
              <a:t>3.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Наряду</a:t>
            </a:r>
            <a:r>
              <a:rPr sz="1600" b="1" spc="-2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этим</a:t>
            </a:r>
            <a:r>
              <a:rPr sz="1600" b="1" spc="-10" dirty="0">
                <a:latin typeface="Times New Roman"/>
                <a:cs typeface="Times New Roman"/>
              </a:rPr>
              <a:t> появляется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психоэмоциональный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стресс, </a:t>
            </a:r>
            <a:r>
              <a:rPr sz="1600" b="1" dirty="0">
                <a:latin typeface="Times New Roman"/>
                <a:cs typeface="Times New Roman"/>
              </a:rPr>
              <a:t>связанный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с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гибелью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на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глазах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других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людей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>
                <a:latin typeface="Times New Roman"/>
                <a:cs typeface="Times New Roman"/>
              </a:rPr>
              <a:t>или</a:t>
            </a:r>
            <a:r>
              <a:rPr sz="1600" b="1" spc="-60">
                <a:latin typeface="Times New Roman"/>
                <a:cs typeface="Times New Roman"/>
              </a:rPr>
              <a:t> </a:t>
            </a:r>
            <a:r>
              <a:rPr sz="1600" b="1" spc="-50" smtClean="0">
                <a:latin typeface="Times New Roman"/>
                <a:cs typeface="Times New Roman"/>
              </a:rPr>
              <a:t>с</a:t>
            </a:r>
            <a:r>
              <a:rPr lang="ru-RU" sz="1600" b="1" spc="-50" dirty="0" smtClean="0">
                <a:latin typeface="Times New Roman"/>
                <a:cs typeface="Times New Roman"/>
              </a:rPr>
              <a:t> </a:t>
            </a:r>
            <a:r>
              <a:rPr sz="1600" b="1" spc="-25" smtClean="0">
                <a:latin typeface="Times New Roman"/>
                <a:cs typeface="Times New Roman"/>
              </a:rPr>
              <a:t>необходимостью</a:t>
            </a:r>
            <a:r>
              <a:rPr sz="1600" b="1" spc="-50" smtClean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убивать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человека,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пусть</a:t>
            </a:r>
            <a:r>
              <a:rPr sz="1600" b="1" spc="-3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и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противника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13995" y="2257005"/>
            <a:ext cx="671830" cy="678180"/>
            <a:chOff x="213995" y="2257005"/>
            <a:chExt cx="671830" cy="678180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2446" y="2269705"/>
              <a:ext cx="375635" cy="560544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26695" y="2269705"/>
              <a:ext cx="646430" cy="652780"/>
            </a:xfrm>
            <a:custGeom>
              <a:avLst/>
              <a:gdLst/>
              <a:ahLst/>
              <a:cxnLst/>
              <a:rect l="l" t="t" r="r" b="b"/>
              <a:pathLst>
                <a:path w="646430" h="652780">
                  <a:moveTo>
                    <a:pt x="0" y="652437"/>
                  </a:moveTo>
                  <a:lnTo>
                    <a:pt x="645909" y="652437"/>
                  </a:lnTo>
                  <a:lnTo>
                    <a:pt x="645909" y="0"/>
                  </a:lnTo>
                  <a:lnTo>
                    <a:pt x="0" y="0"/>
                  </a:lnTo>
                  <a:lnTo>
                    <a:pt x="0" y="652437"/>
                  </a:lnTo>
                  <a:close/>
                </a:path>
              </a:pathLst>
            </a:custGeom>
            <a:ln w="25400">
              <a:solidFill>
                <a:srgbClr val="6C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072883" y="3091395"/>
            <a:ext cx="7080517" cy="652780"/>
          </a:xfrm>
          <a:prstGeom prst="rect">
            <a:avLst/>
          </a:prstGeom>
          <a:ln w="25400">
            <a:solidFill>
              <a:srgbClr val="6C828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219710">
              <a:lnSpc>
                <a:spcPts val="1590"/>
              </a:lnSpc>
            </a:pPr>
            <a:r>
              <a:rPr sz="1600" b="1" dirty="0">
                <a:latin typeface="Times New Roman"/>
                <a:cs typeface="Times New Roman"/>
              </a:rPr>
              <a:t>4.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Воздействие специфических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факторов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боевой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обстановки</a:t>
            </a:r>
            <a:endParaRPr sz="1600">
              <a:latin typeface="Times New Roman"/>
              <a:cs typeface="Times New Roman"/>
            </a:endParaRPr>
          </a:p>
          <a:p>
            <a:pPr marL="1692275" marR="227965" indent="-1459230">
              <a:lnSpc>
                <a:spcPts val="1660"/>
              </a:lnSpc>
              <a:spcBef>
                <a:spcPts val="140"/>
              </a:spcBef>
            </a:pPr>
            <a:r>
              <a:rPr sz="1600" b="1" dirty="0">
                <a:latin typeface="Times New Roman"/>
                <a:cs typeface="Times New Roman"/>
              </a:rPr>
              <a:t>(дефицит</a:t>
            </a:r>
            <a:r>
              <a:rPr sz="1600" b="1" spc="-7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времени,</a:t>
            </a:r>
            <a:r>
              <a:rPr sz="1600" b="1" spc="-8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ускорение</a:t>
            </a:r>
            <a:r>
              <a:rPr sz="1600" b="1" spc="-8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темпа</a:t>
            </a:r>
            <a:r>
              <a:rPr sz="1600" b="1" spc="-7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действий,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внезапность</a:t>
            </a:r>
            <a:r>
              <a:rPr sz="1600" b="1" spc="-10">
                <a:latin typeface="Times New Roman"/>
                <a:cs typeface="Times New Roman"/>
              </a:rPr>
              <a:t>, </a:t>
            </a:r>
            <a:r>
              <a:rPr sz="1600" b="1" spc="-10" smtClean="0">
                <a:latin typeface="Times New Roman"/>
                <a:cs typeface="Times New Roman"/>
              </a:rPr>
              <a:t>неопределенность</a:t>
            </a:r>
            <a:r>
              <a:rPr sz="1600" b="1" spc="-10" dirty="0">
                <a:latin typeface="Times New Roman"/>
                <a:cs typeface="Times New Roman"/>
              </a:rPr>
              <a:t>,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новизна)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8382000" y="3028950"/>
            <a:ext cx="671830" cy="678180"/>
            <a:chOff x="7100316" y="3088855"/>
            <a:chExt cx="671830" cy="678180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268767" y="3101555"/>
              <a:ext cx="375635" cy="56054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7113016" y="3101555"/>
              <a:ext cx="646430" cy="652780"/>
            </a:xfrm>
            <a:custGeom>
              <a:avLst/>
              <a:gdLst/>
              <a:ahLst/>
              <a:cxnLst/>
              <a:rect l="l" t="t" r="r" b="b"/>
              <a:pathLst>
                <a:path w="646429" h="652779">
                  <a:moveTo>
                    <a:pt x="0" y="652437"/>
                  </a:moveTo>
                  <a:lnTo>
                    <a:pt x="645909" y="652437"/>
                  </a:lnTo>
                  <a:lnTo>
                    <a:pt x="645909" y="0"/>
                  </a:lnTo>
                  <a:lnTo>
                    <a:pt x="0" y="0"/>
                  </a:lnTo>
                  <a:lnTo>
                    <a:pt x="0" y="652437"/>
                  </a:lnTo>
                  <a:close/>
                </a:path>
              </a:pathLst>
            </a:custGeom>
            <a:ln w="25400">
              <a:solidFill>
                <a:srgbClr val="6C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072883" y="3859212"/>
            <a:ext cx="7080517" cy="543739"/>
          </a:xfrm>
          <a:prstGeom prst="rect">
            <a:avLst/>
          </a:prstGeom>
          <a:ln w="25400">
            <a:solidFill>
              <a:srgbClr val="6C828D"/>
            </a:solidFill>
          </a:ln>
        </p:spPr>
        <p:txBody>
          <a:bodyPr vert="horz" wrap="square" lIns="0" tIns="106680" rIns="0" bIns="0" rtlCol="0">
            <a:spAutoFit/>
          </a:bodyPr>
          <a:lstStyle/>
          <a:p>
            <a:pPr marL="1118870" marR="81280" indent="-1033780">
              <a:lnSpc>
                <a:spcPts val="1660"/>
              </a:lnSpc>
              <a:spcBef>
                <a:spcPts val="840"/>
              </a:spcBef>
            </a:pPr>
            <a:r>
              <a:rPr sz="1600" b="1" dirty="0">
                <a:latin typeface="Times New Roman"/>
                <a:cs typeface="Times New Roman"/>
              </a:rPr>
              <a:t>5.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Невзгоды</a:t>
            </a:r>
            <a:r>
              <a:rPr sz="1600" b="1" spc="-25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и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лишения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(нередко</a:t>
            </a:r>
            <a:r>
              <a:rPr sz="1600" b="1" spc="-30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отсутствие</a:t>
            </a:r>
            <a:r>
              <a:rPr sz="1600" b="1" spc="-1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полноценного</a:t>
            </a:r>
            <a:r>
              <a:rPr sz="1600" b="1" spc="-60" dirty="0">
                <a:latin typeface="Times New Roman"/>
                <a:cs typeface="Times New Roman"/>
              </a:rPr>
              <a:t> </a:t>
            </a:r>
            <a:r>
              <a:rPr sz="1600" b="1" spc="-20" dirty="0">
                <a:latin typeface="Times New Roman"/>
                <a:cs typeface="Times New Roman"/>
              </a:rPr>
              <a:t>сна, </a:t>
            </a:r>
            <a:r>
              <a:rPr sz="1600" b="1" spc="-10" dirty="0">
                <a:latin typeface="Times New Roman"/>
                <a:cs typeface="Times New Roman"/>
              </a:rPr>
              <a:t>особенности</a:t>
            </a:r>
            <a:r>
              <a:rPr sz="1600" b="1" spc="-4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водного</a:t>
            </a:r>
            <a:r>
              <a:rPr sz="1600" b="1" spc="-5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режима</a:t>
            </a:r>
            <a:r>
              <a:rPr sz="1600" b="1" spc="-40" dirty="0">
                <a:latin typeface="Times New Roman"/>
                <a:cs typeface="Times New Roman"/>
              </a:rPr>
              <a:t> </a:t>
            </a:r>
            <a:r>
              <a:rPr sz="1600" b="1" dirty="0">
                <a:latin typeface="Times New Roman"/>
                <a:cs typeface="Times New Roman"/>
              </a:rPr>
              <a:t>и</a:t>
            </a:r>
            <a:r>
              <a:rPr sz="1600" b="1" spc="-55" dirty="0">
                <a:latin typeface="Times New Roman"/>
                <a:cs typeface="Times New Roman"/>
              </a:rPr>
              <a:t> </a:t>
            </a:r>
            <a:r>
              <a:rPr sz="1600" b="1" spc="-10" dirty="0">
                <a:latin typeface="Times New Roman"/>
                <a:cs typeface="Times New Roman"/>
              </a:rPr>
              <a:t>питания)</a:t>
            </a:r>
            <a:endParaRPr sz="1600">
              <a:latin typeface="Times New Roman"/>
              <a:cs typeface="Times New Roman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03733" y="3828465"/>
            <a:ext cx="671830" cy="678180"/>
            <a:chOff x="203733" y="3828465"/>
            <a:chExt cx="671830" cy="678180"/>
          </a:xfrm>
        </p:grpSpPr>
        <p:pic>
          <p:nvPicPr>
            <p:cNvPr id="22" name="object 2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2184" y="3841165"/>
              <a:ext cx="375635" cy="560544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216433" y="3841165"/>
              <a:ext cx="646430" cy="652780"/>
            </a:xfrm>
            <a:custGeom>
              <a:avLst/>
              <a:gdLst/>
              <a:ahLst/>
              <a:cxnLst/>
              <a:rect l="l" t="t" r="r" b="b"/>
              <a:pathLst>
                <a:path w="646430" h="652779">
                  <a:moveTo>
                    <a:pt x="0" y="652437"/>
                  </a:moveTo>
                  <a:lnTo>
                    <a:pt x="645909" y="652437"/>
                  </a:lnTo>
                  <a:lnTo>
                    <a:pt x="645909" y="0"/>
                  </a:lnTo>
                  <a:lnTo>
                    <a:pt x="0" y="0"/>
                  </a:lnTo>
                  <a:lnTo>
                    <a:pt x="0" y="652437"/>
                  </a:lnTo>
                  <a:close/>
                </a:path>
              </a:pathLst>
            </a:custGeom>
            <a:ln w="25400">
              <a:solidFill>
                <a:srgbClr val="6C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1140053" y="4512665"/>
            <a:ext cx="7013347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Возникающие</a:t>
            </a:r>
            <a:r>
              <a:rPr sz="1200" b="1" i="1" spc="25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адаптационные</a:t>
            </a:r>
            <a:r>
              <a:rPr sz="1200" b="1" i="1" spc="250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реакции</a:t>
            </a:r>
            <a:r>
              <a:rPr sz="1200" b="1" i="1" spc="24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при</a:t>
            </a:r>
            <a:r>
              <a:rPr sz="1200" b="1" i="1" spc="24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воздействии</a:t>
            </a:r>
            <a:r>
              <a:rPr sz="1200" b="1" i="1" spc="24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экстремальных</a:t>
            </a:r>
            <a:r>
              <a:rPr sz="1200" b="1" i="1" spc="254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факторов</a:t>
            </a:r>
            <a:r>
              <a:rPr sz="1200" b="1" i="1" spc="245" dirty="0">
                <a:solidFill>
                  <a:srgbClr val="C00000"/>
                </a:solidFill>
                <a:latin typeface="Times New Roman"/>
                <a:cs typeface="Times New Roman"/>
              </a:rPr>
              <a:t>  </a:t>
            </a:r>
            <a:r>
              <a:rPr sz="12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всегда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избыточны,</a:t>
            </a:r>
            <a:r>
              <a:rPr sz="1200" b="1" i="1" spc="4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поэтому</a:t>
            </a:r>
            <a:r>
              <a:rPr sz="1200" b="1" i="1" spc="4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стресс-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реакция</a:t>
            </a:r>
            <a:r>
              <a:rPr sz="1200" b="1" i="1" spc="4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сопровождается</a:t>
            </a:r>
            <a:r>
              <a:rPr sz="1200" b="1" i="1" spc="4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не</a:t>
            </a:r>
            <a:r>
              <a:rPr sz="1200" b="1" i="1" spc="44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только</a:t>
            </a:r>
            <a:r>
              <a:rPr sz="1200" b="1" i="1" spc="4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приспособительными,</a:t>
            </a:r>
            <a:r>
              <a:rPr sz="1200" b="1" i="1" spc="4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dirty="0">
                <a:solidFill>
                  <a:srgbClr val="C00000"/>
                </a:solidFill>
                <a:latin typeface="Times New Roman"/>
                <a:cs typeface="Times New Roman"/>
              </a:rPr>
              <a:t>но</a:t>
            </a:r>
            <a:r>
              <a:rPr sz="1200" b="1" i="1" spc="4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spc="-50" dirty="0">
                <a:solidFill>
                  <a:srgbClr val="C00000"/>
                </a:solidFill>
                <a:latin typeface="Times New Roman"/>
                <a:cs typeface="Times New Roman"/>
              </a:rPr>
              <a:t>и</a:t>
            </a:r>
            <a:r>
              <a:rPr sz="12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 патологическими</a:t>
            </a:r>
            <a:r>
              <a:rPr sz="1200" b="1" i="1" spc="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b="1" i="1" spc="-10" dirty="0">
                <a:solidFill>
                  <a:srgbClr val="C00000"/>
                </a:solidFill>
                <a:latin typeface="Times New Roman"/>
                <a:cs typeface="Times New Roman"/>
              </a:rPr>
              <a:t>изменениями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759" y="539241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21" y="254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1" y="541401"/>
            <a:ext cx="3964940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i="1" dirty="0">
                <a:solidFill>
                  <a:srgbClr val="C00000"/>
                </a:solidFill>
                <a:latin typeface="Arial"/>
                <a:cs typeface="Arial"/>
              </a:rPr>
              <a:t>Специфика</a:t>
            </a:r>
            <a:r>
              <a:rPr sz="1600" i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C00000"/>
                </a:solidFill>
                <a:latin typeface="Arial"/>
                <a:cs typeface="Arial"/>
              </a:rPr>
              <a:t>личностных</a:t>
            </a:r>
            <a:r>
              <a:rPr sz="1600" i="1" spc="3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C00000"/>
                </a:solidFill>
                <a:latin typeface="Arial"/>
                <a:cs typeface="Arial"/>
              </a:rPr>
              <a:t>изменений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9110" y="180594"/>
            <a:ext cx="66350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1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техники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оказания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поддержки</a:t>
            </a:r>
            <a:r>
              <a:rPr sz="14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семьям</a:t>
            </a:r>
            <a:r>
              <a:rPr sz="1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участников</a:t>
            </a:r>
            <a:r>
              <a:rPr sz="1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СВО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49755" y="973315"/>
            <a:ext cx="6632575" cy="894476"/>
          </a:xfrm>
          <a:prstGeom prst="rect">
            <a:avLst/>
          </a:prstGeom>
          <a:solidFill>
            <a:srgbClr val="6C828D"/>
          </a:solidFill>
        </p:spPr>
        <p:txBody>
          <a:bodyPr vert="horz" wrap="square" lIns="0" tIns="136525" rIns="0" bIns="0" rtlCol="0">
            <a:spAutoFit/>
          </a:bodyPr>
          <a:lstStyle/>
          <a:p>
            <a:pPr marL="303530" marR="297180" indent="115570">
              <a:lnSpc>
                <a:spcPts val="1450"/>
              </a:lnSpc>
              <a:spcBef>
                <a:spcPts val="1075"/>
              </a:spcBef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условиях</a:t>
            </a:r>
            <a:r>
              <a:rPr sz="1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реальных</a:t>
            </a:r>
            <a:r>
              <a:rPr sz="1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боевых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действий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формируется тревожная настороженность,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стойкое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восприятие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окружающей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обстановки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как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325"/>
              </a:lnSpc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потенциально</a:t>
            </a:r>
            <a:r>
              <a:rPr sz="14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опасной,</a:t>
            </a:r>
            <a:r>
              <a:rPr sz="1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враждебной,</a:t>
            </a:r>
            <a:r>
              <a:rPr sz="1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готовность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импульсивному,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том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560"/>
              </a:lnSpc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числе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агрессивному,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реагированию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>
                <a:solidFill>
                  <a:srgbClr val="FFFFFF"/>
                </a:solidFill>
                <a:latin typeface="Arial"/>
                <a:cs typeface="Arial"/>
              </a:rPr>
              <a:t>угрожающие </a:t>
            </a:r>
            <a:r>
              <a:rPr sz="1400" b="1" spc="-10" smtClean="0">
                <a:solidFill>
                  <a:srgbClr val="FFFFFF"/>
                </a:solidFill>
                <a:latin typeface="Arial"/>
                <a:cs typeface="Arial"/>
              </a:rPr>
              <a:t>стимулы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759" y="972045"/>
            <a:ext cx="1000061" cy="101017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1349755" y="2150097"/>
            <a:ext cx="6632575" cy="1010285"/>
          </a:xfrm>
          <a:prstGeom prst="rect">
            <a:avLst/>
          </a:prstGeom>
          <a:solidFill>
            <a:srgbClr val="8E9EA7"/>
          </a:solidFill>
        </p:spPr>
        <p:txBody>
          <a:bodyPr vert="horz" wrap="square" lIns="0" tIns="241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90"/>
              </a:spcBef>
            </a:pPr>
            <a:endParaRPr sz="1400">
              <a:latin typeface="Times New Roman"/>
              <a:cs typeface="Times New Roman"/>
            </a:endParaRPr>
          </a:p>
          <a:p>
            <a:pPr marL="57785" marR="49530" algn="ctr">
              <a:lnSpc>
                <a:spcPts val="1450"/>
              </a:lnSpc>
            </a:pP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При</a:t>
            </a:r>
            <a:r>
              <a:rPr sz="1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этом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снижается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ценность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человеческой</a:t>
            </a:r>
            <a:r>
              <a:rPr sz="14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жизни,</a:t>
            </a:r>
            <a:r>
              <a:rPr sz="1400" b="1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поскольку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снимается психологический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барьер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перед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лишением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другого</a:t>
            </a:r>
            <a:r>
              <a:rPr sz="14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жизни,</a:t>
            </a:r>
            <a:r>
              <a:rPr sz="14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4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также</a:t>
            </a:r>
            <a:r>
              <a:rPr sz="14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личная ответственность</a:t>
            </a:r>
            <a:r>
              <a:rPr sz="14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1400" b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социальные</a:t>
            </a:r>
            <a:r>
              <a:rPr sz="14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последствия</a:t>
            </a:r>
            <a:r>
              <a:rPr sz="1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совершаемых</a:t>
            </a:r>
            <a:r>
              <a:rPr sz="14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действий</a:t>
            </a:r>
            <a:endParaRPr sz="1400">
              <a:latin typeface="Arial"/>
              <a:cs typeface="Arial"/>
            </a:endParaRP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019795" y="2150097"/>
            <a:ext cx="1000061" cy="1010170"/>
          </a:xfrm>
          <a:prstGeom prst="rect">
            <a:avLst/>
          </a:prstGeom>
        </p:spPr>
      </p:pic>
      <p:sp>
        <p:nvSpPr>
          <p:cNvPr id="9" name="object 9"/>
          <p:cNvSpPr txBox="1"/>
          <p:nvPr/>
        </p:nvSpPr>
        <p:spPr>
          <a:xfrm>
            <a:off x="1349755" y="3326955"/>
            <a:ext cx="6632575" cy="864339"/>
          </a:xfrm>
          <a:prstGeom prst="rect">
            <a:avLst/>
          </a:prstGeom>
          <a:solidFill>
            <a:srgbClr val="AFBAC1"/>
          </a:solidFill>
        </p:spPr>
        <p:txBody>
          <a:bodyPr vert="horz" wrap="square" lIns="0" tIns="193040" rIns="0" bIns="0" rtlCol="0">
            <a:spAutoFit/>
          </a:bodyPr>
          <a:lstStyle/>
          <a:p>
            <a:pPr marL="100330" marR="93980" algn="ctr">
              <a:lnSpc>
                <a:spcPts val="1450"/>
              </a:lnSpc>
              <a:spcBef>
                <a:spcPts val="1520"/>
              </a:spcBef>
            </a:pPr>
            <a:r>
              <a:rPr sz="1400" b="1" dirty="0">
                <a:latin typeface="Arial"/>
                <a:cs typeface="Arial"/>
              </a:rPr>
              <a:t>При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работе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с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семьей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важно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объяснять,</a:t>
            </a:r>
            <a:r>
              <a:rPr sz="1400" b="1" spc="-3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что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когда</a:t>
            </a:r>
            <a:r>
              <a:rPr sz="1400" b="1" spc="-6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человек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возвращается </a:t>
            </a:r>
            <a:r>
              <a:rPr sz="1400" b="1" dirty="0">
                <a:latin typeface="Arial"/>
                <a:cs typeface="Arial"/>
              </a:rPr>
              <a:t>из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зоны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боевых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действий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(даже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при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условии</a:t>
            </a:r>
            <a:r>
              <a:rPr sz="1400" b="1" spc="-10" dirty="0">
                <a:latin typeface="Arial"/>
                <a:cs typeface="Arial"/>
              </a:rPr>
              <a:t> физического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здоровья)</a:t>
            </a:r>
            <a:endParaRPr sz="1400">
              <a:latin typeface="Arial"/>
              <a:cs typeface="Arial"/>
            </a:endParaRPr>
          </a:p>
          <a:p>
            <a:pPr marL="635" algn="ctr">
              <a:lnSpc>
                <a:spcPct val="100000"/>
              </a:lnSpc>
              <a:spcBef>
                <a:spcPts val="330"/>
              </a:spcBef>
            </a:pPr>
            <a:r>
              <a:rPr sz="1400" b="1" dirty="0">
                <a:latin typeface="Arial"/>
                <a:cs typeface="Arial"/>
              </a:rPr>
              <a:t>–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ЭТО</a:t>
            </a:r>
            <a:r>
              <a:rPr sz="1600" b="1" spc="-35" dirty="0">
                <a:latin typeface="Arial"/>
                <a:cs typeface="Arial"/>
              </a:rPr>
              <a:t> </a:t>
            </a:r>
            <a:r>
              <a:rPr sz="1600" b="1" dirty="0">
                <a:latin typeface="Arial"/>
                <a:cs typeface="Arial"/>
              </a:rPr>
              <a:t>ДРУГОЙ</a:t>
            </a:r>
            <a:r>
              <a:rPr sz="1600" b="1" spc="-50" dirty="0">
                <a:latin typeface="Arial"/>
                <a:cs typeface="Arial"/>
              </a:rPr>
              <a:t> </a:t>
            </a:r>
            <a:r>
              <a:rPr sz="1600" b="1" spc="-10" dirty="0">
                <a:latin typeface="Arial"/>
                <a:cs typeface="Arial"/>
              </a:rPr>
              <a:t>ЧЕЛОВЕК</a:t>
            </a:r>
            <a:endParaRPr sz="1600">
              <a:latin typeface="Arial"/>
              <a:cs typeface="Arial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1759" y="3326955"/>
            <a:ext cx="1000061" cy="101017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759" y="539241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21" y="254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638800" y="541401"/>
            <a:ext cx="3344036" cy="25968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i="1" spc="-10" dirty="0">
                <a:solidFill>
                  <a:srgbClr val="C00000"/>
                </a:solidFill>
                <a:latin typeface="Arial"/>
                <a:cs typeface="Arial"/>
              </a:rPr>
              <a:t>Проявления</a:t>
            </a:r>
            <a:r>
              <a:rPr sz="1600" b="1" i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10" dirty="0">
                <a:solidFill>
                  <a:srgbClr val="C00000"/>
                </a:solidFill>
                <a:latin typeface="Arial"/>
                <a:cs typeface="Arial"/>
              </a:rPr>
              <a:t>боевого</a:t>
            </a:r>
            <a:r>
              <a:rPr sz="16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i="1" spc="-20" dirty="0">
                <a:solidFill>
                  <a:srgbClr val="C00000"/>
                </a:solidFill>
                <a:latin typeface="Arial"/>
                <a:cs typeface="Arial"/>
              </a:rPr>
              <a:t>ПТСР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9110" y="180594"/>
            <a:ext cx="64064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0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1400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Times New Roman"/>
                <a:cs typeface="Times New Roman"/>
              </a:rPr>
              <a:t>техники</a:t>
            </a:r>
            <a:r>
              <a:rPr sz="14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Times New Roman"/>
                <a:cs typeface="Times New Roman"/>
              </a:rPr>
              <a:t>оказания</a:t>
            </a:r>
            <a:r>
              <a:rPr sz="1400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поддержки</a:t>
            </a:r>
            <a:r>
              <a:rPr sz="1400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dirty="0">
                <a:solidFill>
                  <a:srgbClr val="006FC0"/>
                </a:solidFill>
                <a:latin typeface="Times New Roman"/>
                <a:cs typeface="Times New Roman"/>
              </a:rPr>
              <a:t>семьям</a:t>
            </a:r>
            <a:r>
              <a:rPr sz="1400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участников</a:t>
            </a:r>
            <a:r>
              <a:rPr sz="1400" spc="-25" dirty="0">
                <a:solidFill>
                  <a:srgbClr val="006FC0"/>
                </a:solidFill>
                <a:latin typeface="Times New Roman"/>
                <a:cs typeface="Times New Roman"/>
              </a:rPr>
              <a:t> СВО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398011" y="1112354"/>
            <a:ext cx="1743075" cy="1071575"/>
          </a:xfrm>
          <a:prstGeom prst="rect">
            <a:avLst/>
          </a:prstGeom>
          <a:solidFill>
            <a:srgbClr val="78909C">
              <a:alpha val="90194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 marL="67945" marR="61594" indent="1270" algn="ctr">
              <a:lnSpc>
                <a:spcPct val="86500"/>
              </a:lnSpc>
            </a:pPr>
            <a:r>
              <a:rPr sz="900" b="1" smtClean="0">
                <a:solidFill>
                  <a:srgbClr val="FFFFFF"/>
                </a:solidFill>
                <a:latin typeface="Arial"/>
                <a:cs typeface="Arial"/>
              </a:rPr>
              <a:t>Ночные</a:t>
            </a:r>
            <a:r>
              <a:rPr sz="900" b="1" spc="-25" smtClean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кошмары,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нарушение</a:t>
            </a:r>
            <a:r>
              <a:rPr sz="9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сна.</a:t>
            </a:r>
            <a:r>
              <a:rPr sz="9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Для</a:t>
            </a: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кошмарных</a:t>
            </a:r>
            <a:r>
              <a:rPr sz="9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снов</a:t>
            </a:r>
            <a:r>
              <a:rPr sz="9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при</a:t>
            </a:r>
            <a:r>
              <a:rPr sz="9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FFFFFF"/>
                </a:solidFill>
                <a:latin typeface="Arial"/>
                <a:cs typeface="Arial"/>
              </a:rPr>
              <a:t>ПТСР</a:t>
            </a:r>
            <a:r>
              <a:rPr sz="9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характерно</a:t>
            </a:r>
            <a:r>
              <a:rPr sz="9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фотографически</a:t>
            </a:r>
            <a:r>
              <a:rPr sz="9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точное</a:t>
            </a:r>
            <a:r>
              <a:rPr sz="9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воспроизведение</a:t>
            </a:r>
            <a:r>
              <a:rPr sz="9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действительно</a:t>
            </a:r>
            <a:r>
              <a:rPr sz="9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/>
                <a:cs typeface="Arial"/>
              </a:rPr>
              <a:t>пережитых</a:t>
            </a:r>
            <a:r>
              <a:rPr sz="9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FFFFFF"/>
                </a:solidFill>
                <a:latin typeface="Arial"/>
                <a:cs typeface="Arial"/>
              </a:rPr>
              <a:t>событий</a:t>
            </a:r>
            <a:endParaRPr sz="9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314950" y="1112354"/>
            <a:ext cx="1743075" cy="986937"/>
          </a:xfrm>
          <a:prstGeom prst="rect">
            <a:avLst/>
          </a:prstGeom>
          <a:solidFill>
            <a:srgbClr val="78909C">
              <a:alpha val="84313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700">
              <a:latin typeface="Times New Roman"/>
              <a:cs typeface="Times New Roman"/>
            </a:endParaRPr>
          </a:p>
          <a:p>
            <a:pPr marL="1270" algn="ctr">
              <a:lnSpc>
                <a:spcPts val="780"/>
              </a:lnSpc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Социальное</a:t>
            </a:r>
            <a:r>
              <a:rPr sz="1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избегание,</a:t>
            </a:r>
            <a:endParaRPr sz="1000">
              <a:latin typeface="Arial"/>
              <a:cs typeface="Arial"/>
            </a:endParaRPr>
          </a:p>
          <a:p>
            <a:pPr marL="103505" marR="92710" algn="ctr">
              <a:lnSpc>
                <a:spcPct val="86500"/>
              </a:lnSpc>
              <a:spcBef>
                <a:spcPts val="55"/>
              </a:spcBef>
            </a:pP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дистанцирование</a:t>
            </a:r>
            <a:r>
              <a:rPr sz="1000" b="1" spc="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отчуждение</a:t>
            </a:r>
            <a:r>
              <a:rPr sz="1000" b="1" spc="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FFFFFF"/>
                </a:solidFill>
                <a:latin typeface="Arial"/>
                <a:cs typeface="Arial"/>
              </a:rPr>
              <a:t>от</a:t>
            </a:r>
            <a:r>
              <a:rPr sz="10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других,</a:t>
            </a:r>
            <a:r>
              <a:rPr sz="10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включая</a:t>
            </a:r>
            <a:r>
              <a:rPr sz="1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близких</a:t>
            </a:r>
            <a:r>
              <a:rPr sz="10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членов</a:t>
            </a:r>
            <a:r>
              <a:rPr sz="10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FFFFFF"/>
                </a:solidFill>
                <a:latin typeface="Arial"/>
                <a:cs typeface="Arial"/>
              </a:rPr>
              <a:t>семьи</a:t>
            </a:r>
            <a:endParaRPr sz="1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31888" y="1112354"/>
            <a:ext cx="1743075" cy="966931"/>
          </a:xfrm>
          <a:prstGeom prst="rect">
            <a:avLst/>
          </a:prstGeom>
          <a:solidFill>
            <a:srgbClr val="78909C">
              <a:alpha val="78430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 marL="61594" marR="24765" indent="-27940">
              <a:lnSpc>
                <a:spcPct val="86400"/>
              </a:lnSpc>
            </a:pPr>
            <a:r>
              <a:rPr sz="1000" b="1" smtClean="0">
                <a:solidFill>
                  <a:srgbClr val="C00000"/>
                </a:solidFill>
                <a:latin typeface="Arial"/>
                <a:cs typeface="Arial"/>
              </a:rPr>
              <a:t>Изменения</a:t>
            </a:r>
            <a:r>
              <a:rPr sz="1000" b="1" spc="-4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поведения,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эксплозивные</a:t>
            </a:r>
            <a:r>
              <a:rPr sz="10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вспышки,</a:t>
            </a:r>
            <a:r>
              <a:rPr sz="10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раздражительность</a:t>
            </a:r>
            <a:r>
              <a:rPr sz="1000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0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склонность к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физическому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насилию</a:t>
            </a:r>
            <a:endParaRPr sz="1000">
              <a:latin typeface="Arial"/>
              <a:cs typeface="Arial"/>
            </a:endParaRPr>
          </a:p>
          <a:p>
            <a:pPr marL="400050">
              <a:lnSpc>
                <a:spcPts val="72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над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другими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людьми</a:t>
            </a:r>
            <a:endParaRPr sz="10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98011" y="2332189"/>
            <a:ext cx="1743075" cy="1034129"/>
          </a:xfrm>
          <a:prstGeom prst="rect">
            <a:avLst/>
          </a:prstGeom>
          <a:solidFill>
            <a:srgbClr val="78909C">
              <a:alpha val="72940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 marL="28575" marR="22225" indent="-635" algn="ctr">
              <a:lnSpc>
                <a:spcPct val="86200"/>
              </a:lnSpc>
            </a:pPr>
            <a:r>
              <a:rPr sz="1000" b="1" spc="-10" smtClean="0">
                <a:solidFill>
                  <a:srgbClr val="C00000"/>
                </a:solidFill>
                <a:latin typeface="Arial"/>
                <a:cs typeface="Arial"/>
              </a:rPr>
              <a:t>Злоупотребление</a:t>
            </a:r>
            <a:r>
              <a:rPr sz="1000" b="1" spc="5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алкоголем</a:t>
            </a:r>
            <a:r>
              <a:rPr sz="10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0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наркотиками,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особенно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«снятия</a:t>
            </a:r>
            <a:r>
              <a:rPr sz="10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остроты»</a:t>
            </a:r>
            <a:r>
              <a:rPr sz="10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болезненных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переживаний,</a:t>
            </a:r>
            <a:r>
              <a:rPr sz="10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воспоминаний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чувств</a:t>
            </a:r>
            <a:endParaRPr sz="1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14950" y="2332189"/>
            <a:ext cx="1743075" cy="1072088"/>
          </a:xfrm>
          <a:prstGeom prst="rect">
            <a:avLst/>
          </a:prstGeom>
          <a:solidFill>
            <a:srgbClr val="78909C">
              <a:alpha val="67057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700">
              <a:latin typeface="Times New Roman"/>
              <a:cs typeface="Times New Roman"/>
            </a:endParaRPr>
          </a:p>
          <a:p>
            <a:pPr marL="274320" marR="144145" indent="-121920" algn="ctr">
              <a:spcBef>
                <a:spcPts val="5"/>
              </a:spcBef>
            </a:pP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Антисоциальное</a:t>
            </a:r>
            <a:r>
              <a:rPr sz="1000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поведение</a:t>
            </a:r>
            <a:r>
              <a:rPr sz="10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0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противоправные</a:t>
            </a:r>
            <a:r>
              <a:rPr sz="1000" b="1" spc="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действия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31888" y="2332189"/>
            <a:ext cx="1743075" cy="1072088"/>
          </a:xfrm>
          <a:prstGeom prst="rect">
            <a:avLst/>
          </a:prstGeom>
          <a:solidFill>
            <a:srgbClr val="78909C">
              <a:alpha val="61567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700">
              <a:latin typeface="Times New Roman"/>
              <a:cs typeface="Times New Roman"/>
            </a:endParaRPr>
          </a:p>
          <a:p>
            <a:pPr marL="227329" marR="109220" indent="-111760" algn="ctr">
              <a:spcBef>
                <a:spcPts val="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Депрессия,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суицидальные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мысли</a:t>
            </a:r>
            <a:r>
              <a:rPr sz="10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попытки</a:t>
            </a:r>
            <a:r>
              <a:rPr sz="10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самоубийству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56480" y="3552126"/>
            <a:ext cx="1743075" cy="1074653"/>
          </a:xfrm>
          <a:prstGeom prst="rect">
            <a:avLst/>
          </a:prstGeom>
          <a:solidFill>
            <a:srgbClr val="78909C">
              <a:alpha val="55685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 algn="ctr">
              <a:spcBef>
                <a:spcPts val="5"/>
              </a:spcBef>
            </a:pPr>
            <a:r>
              <a:rPr sz="1100" b="1" smtClean="0">
                <a:solidFill>
                  <a:srgbClr val="C00000"/>
                </a:solidFill>
                <a:latin typeface="Arial"/>
                <a:cs typeface="Arial"/>
              </a:rPr>
              <a:t>Высокие</a:t>
            </a:r>
            <a:r>
              <a:rPr sz="1100" b="1" spc="-3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уровни</a:t>
            </a:r>
            <a:r>
              <a:rPr sz="11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тревожной</a:t>
            </a:r>
            <a:endParaRPr sz="1100">
              <a:latin typeface="Arial"/>
              <a:cs typeface="Arial"/>
            </a:endParaRPr>
          </a:p>
          <a:p>
            <a:pPr marL="40005" marR="33020" algn="ctr">
              <a:spcBef>
                <a:spcPts val="55"/>
              </a:spcBef>
            </a:pP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напряженности</a:t>
            </a:r>
            <a:r>
              <a:rPr sz="1100" b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1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1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неустойчивости</a:t>
            </a:r>
            <a:endParaRPr sz="11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6273419" y="3552126"/>
            <a:ext cx="2641981" cy="997389"/>
          </a:xfrm>
          <a:prstGeom prst="rect">
            <a:avLst/>
          </a:prstGeom>
          <a:solidFill>
            <a:srgbClr val="78909C">
              <a:alpha val="50195"/>
            </a:srgbClr>
          </a:solidFill>
        </p:spPr>
        <p:txBody>
          <a:bodyPr vert="horz" wrap="square" lIns="0" tIns="62230" rIns="0" bIns="0" rtlCol="0">
            <a:spAutoFit/>
          </a:bodyPr>
          <a:lstStyle/>
          <a:p>
            <a:pPr marL="76200" marR="67310" indent="-1270" algn="ctr">
              <a:lnSpc>
                <a:spcPct val="86500"/>
              </a:lnSpc>
              <a:spcBef>
                <a:spcPts val="490"/>
              </a:spcBef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Неспецифические</a:t>
            </a:r>
            <a:r>
              <a:rPr sz="9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соматические</a:t>
            </a:r>
            <a:r>
              <a:rPr sz="9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жалобы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часто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обнаруживаются</a:t>
            </a:r>
            <a:r>
              <a:rPr sz="9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соматические</a:t>
            </a:r>
            <a:r>
              <a:rPr sz="9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психосоматические</a:t>
            </a:r>
            <a:r>
              <a:rPr sz="9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расстройства</a:t>
            </a:r>
            <a:r>
              <a:rPr sz="9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виде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хронического</a:t>
            </a:r>
            <a:r>
              <a:rPr sz="9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мышечного</a:t>
            </a:r>
            <a:r>
              <a:rPr sz="9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напряжения,</a:t>
            </a:r>
            <a:endParaRPr sz="900">
              <a:latin typeface="Arial"/>
              <a:cs typeface="Arial"/>
            </a:endParaRPr>
          </a:p>
          <a:p>
            <a:pPr marL="169545" marR="161290" indent="635" algn="ctr">
              <a:lnSpc>
                <a:spcPts val="720"/>
              </a:lnSpc>
              <a:spcBef>
                <a:spcPts val="5"/>
              </a:spcBef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повышенной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утомляемости,</a:t>
            </a:r>
            <a:r>
              <a:rPr sz="9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мышечно-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суставной,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головной,</a:t>
            </a:r>
            <a:endParaRPr sz="900">
              <a:latin typeface="Arial"/>
              <a:cs typeface="Arial"/>
            </a:endParaRPr>
          </a:p>
          <a:p>
            <a:pPr marL="108585" marR="99695" indent="-2540" algn="ctr">
              <a:lnSpc>
                <a:spcPts val="720"/>
              </a:lnSpc>
              <a:spcBef>
                <a:spcPts val="10"/>
              </a:spcBef>
            </a:pP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артритоподобной</a:t>
            </a:r>
            <a:r>
              <a:rPr sz="900" b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болей,</a:t>
            </a:r>
            <a:r>
              <a:rPr sz="9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язвы</a:t>
            </a:r>
            <a:r>
              <a:rPr sz="9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желудка,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боли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области</a:t>
            </a:r>
            <a:r>
              <a:rPr sz="9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сердца,</a:t>
            </a:r>
            <a:r>
              <a:rPr sz="9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респираторного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симптома,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колита</a:t>
            </a:r>
            <a:endParaRPr sz="9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297177" y="971551"/>
            <a:ext cx="1997710" cy="2405146"/>
          </a:xfrm>
          <a:prstGeom prst="rect">
            <a:avLst/>
          </a:prstGeom>
          <a:ln w="25400">
            <a:solidFill>
              <a:srgbClr val="6C828D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54305" marR="147955" algn="ctr">
              <a:lnSpc>
                <a:spcPct val="86300"/>
              </a:lnSpc>
            </a:pPr>
            <a:endParaRPr lang="ru-RU" sz="1100" b="1" dirty="0" smtClean="0">
              <a:latin typeface="Arial"/>
              <a:cs typeface="Arial"/>
            </a:endParaRPr>
          </a:p>
          <a:p>
            <a:pPr marL="154305" marR="147955" algn="ctr">
              <a:lnSpc>
                <a:spcPct val="86300"/>
              </a:lnSpc>
            </a:pPr>
            <a:r>
              <a:rPr sz="1100" b="1" smtClean="0">
                <a:latin typeface="Arial"/>
                <a:cs typeface="Arial"/>
              </a:rPr>
              <a:t>К</a:t>
            </a:r>
            <a:r>
              <a:rPr sz="1100" b="1" spc="-30" smtClean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важным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факторам</a:t>
            </a:r>
            <a:r>
              <a:rPr sz="1100" b="1" spc="2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риска </a:t>
            </a:r>
            <a:r>
              <a:rPr sz="1100" b="1" dirty="0">
                <a:latin typeface="Arial"/>
                <a:cs typeface="Arial"/>
              </a:rPr>
              <a:t>развития</a:t>
            </a:r>
            <a:r>
              <a:rPr sz="1100" b="1" spc="-3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ПТСР</a:t>
            </a:r>
            <a:r>
              <a:rPr sz="1100" b="1" spc="-5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относятся характерологические </a:t>
            </a:r>
            <a:r>
              <a:rPr sz="1100" b="1" dirty="0">
                <a:latin typeface="Arial"/>
                <a:cs typeface="Arial"/>
              </a:rPr>
              <a:t>особенности</a:t>
            </a:r>
            <a:r>
              <a:rPr sz="1100" b="1" spc="-2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личности, </a:t>
            </a:r>
            <a:r>
              <a:rPr sz="1100" b="1" dirty="0">
                <a:latin typeface="Arial"/>
                <a:cs typeface="Arial"/>
              </a:rPr>
              <a:t>включая</a:t>
            </a:r>
            <a:r>
              <a:rPr sz="1100" b="1" spc="-3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черты</a:t>
            </a:r>
            <a:endParaRPr sz="1100">
              <a:latin typeface="Arial"/>
              <a:cs typeface="Arial"/>
            </a:endParaRPr>
          </a:p>
          <a:p>
            <a:pPr marL="455930" marR="38100" indent="-410209">
              <a:lnSpc>
                <a:spcPts val="1030"/>
              </a:lnSpc>
              <a:spcBef>
                <a:spcPts val="10"/>
              </a:spcBef>
            </a:pPr>
            <a:r>
              <a:rPr sz="1100" b="1" dirty="0">
                <a:latin typeface="Arial"/>
                <a:cs typeface="Arial"/>
              </a:rPr>
              <a:t>социопатического</a:t>
            </a:r>
            <a:r>
              <a:rPr sz="1100" b="1" spc="-5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поведения, </a:t>
            </a:r>
            <a:r>
              <a:rPr sz="1100" b="1" dirty="0">
                <a:latin typeface="Arial"/>
                <a:cs typeface="Arial"/>
              </a:rPr>
              <a:t>а</a:t>
            </a:r>
            <a:r>
              <a:rPr sz="1100" b="1" spc="-20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также</a:t>
            </a:r>
            <a:r>
              <a:rPr sz="1100" b="1" spc="-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развитие алкогольной</a:t>
            </a:r>
            <a:r>
              <a:rPr sz="1100" b="1" spc="40" dirty="0">
                <a:latin typeface="Arial"/>
                <a:cs typeface="Arial"/>
              </a:rPr>
              <a:t> </a:t>
            </a:r>
            <a:r>
              <a:rPr sz="1100" b="1" spc="-25" dirty="0">
                <a:latin typeface="Arial"/>
                <a:cs typeface="Arial"/>
              </a:rPr>
              <a:t>или</a:t>
            </a:r>
            <a:endParaRPr sz="1100">
              <a:latin typeface="Arial"/>
              <a:cs typeface="Arial"/>
            </a:endParaRPr>
          </a:p>
          <a:p>
            <a:pPr marL="85725" marR="79375" algn="ctr">
              <a:lnSpc>
                <a:spcPct val="86300"/>
              </a:lnSpc>
              <a:spcBef>
                <a:spcPts val="5"/>
              </a:spcBef>
            </a:pPr>
            <a:r>
              <a:rPr sz="1100" b="1" dirty="0">
                <a:latin typeface="Arial"/>
                <a:cs typeface="Arial"/>
              </a:rPr>
              <a:t>наркотической</a:t>
            </a:r>
            <a:r>
              <a:rPr sz="1100" b="1" spc="-50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зависимости. </a:t>
            </a:r>
            <a:r>
              <a:rPr sz="1100" b="1" dirty="0">
                <a:latin typeface="Arial"/>
                <a:cs typeface="Arial"/>
              </a:rPr>
              <a:t>Это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dirty="0">
                <a:latin typeface="Arial"/>
                <a:cs typeface="Arial"/>
              </a:rPr>
              <a:t>снижает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способность </a:t>
            </a:r>
            <a:r>
              <a:rPr sz="1100" b="1" dirty="0">
                <a:latin typeface="Arial"/>
                <a:cs typeface="Arial"/>
              </a:rPr>
              <a:t>личности к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преодолению </a:t>
            </a:r>
            <a:r>
              <a:rPr sz="1100" b="1" dirty="0">
                <a:latin typeface="Arial"/>
                <a:cs typeface="Arial"/>
              </a:rPr>
              <a:t>травматических</a:t>
            </a:r>
            <a:r>
              <a:rPr sz="1100" b="1" spc="-15" dirty="0">
                <a:latin typeface="Arial"/>
                <a:cs typeface="Arial"/>
              </a:rPr>
              <a:t> </a:t>
            </a:r>
            <a:r>
              <a:rPr sz="1100" b="1" spc="-10" dirty="0">
                <a:latin typeface="Arial"/>
                <a:cs typeface="Arial"/>
              </a:rPr>
              <a:t>стрессовых переживаний</a:t>
            </a:r>
            <a:endParaRPr sz="1100">
              <a:latin typeface="Arial"/>
              <a:cs typeface="Arial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00520" y="1736661"/>
            <a:ext cx="920115" cy="929005"/>
            <a:chOff x="300520" y="1736661"/>
            <a:chExt cx="920115" cy="929005"/>
          </a:xfrm>
        </p:grpSpPr>
        <p:pic>
          <p:nvPicPr>
            <p:cNvPr id="15" name="object 1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3220" y="1749361"/>
              <a:ext cx="894499" cy="903541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313220" y="1749361"/>
              <a:ext cx="894715" cy="903605"/>
            </a:xfrm>
            <a:custGeom>
              <a:avLst/>
              <a:gdLst/>
              <a:ahLst/>
              <a:cxnLst/>
              <a:rect l="l" t="t" r="r" b="b"/>
              <a:pathLst>
                <a:path w="894715" h="903605">
                  <a:moveTo>
                    <a:pt x="0" y="903541"/>
                  </a:moveTo>
                  <a:lnTo>
                    <a:pt x="894499" y="903541"/>
                  </a:lnTo>
                  <a:lnTo>
                    <a:pt x="894499" y="0"/>
                  </a:lnTo>
                  <a:lnTo>
                    <a:pt x="0" y="0"/>
                  </a:lnTo>
                  <a:lnTo>
                    <a:pt x="0" y="903541"/>
                  </a:lnTo>
                  <a:close/>
                </a:path>
              </a:pathLst>
            </a:custGeom>
            <a:ln w="25400">
              <a:solidFill>
                <a:srgbClr val="6C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13220" y="3500613"/>
            <a:ext cx="1997710" cy="1526540"/>
          </a:xfrm>
          <a:prstGeom prst="rect">
            <a:avLst/>
          </a:prstGeom>
          <a:ln w="25400">
            <a:solidFill>
              <a:srgbClr val="6C828D"/>
            </a:solidFill>
          </a:ln>
        </p:spPr>
        <p:txBody>
          <a:bodyPr vert="horz" wrap="square" lIns="0" tIns="273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15"/>
              </a:spcBef>
            </a:pPr>
            <a:endParaRPr sz="1000">
              <a:latin typeface="Times New Roman"/>
              <a:cs typeface="Times New Roman"/>
            </a:endParaRPr>
          </a:p>
          <a:p>
            <a:pPr marL="246379" marR="238760" indent="34925" algn="ctr">
              <a:lnSpc>
                <a:spcPts val="1030"/>
              </a:lnSpc>
            </a:pPr>
            <a:r>
              <a:rPr sz="1000" b="1" dirty="0">
                <a:latin typeface="Arial"/>
                <a:cs typeface="Arial"/>
              </a:rPr>
              <a:t>Наличие в</a:t>
            </a:r>
            <a:r>
              <a:rPr sz="1000" b="1" spc="-10" dirty="0">
                <a:latin typeface="Arial"/>
                <a:cs typeface="Arial"/>
              </a:rPr>
              <a:t> анамнезе </a:t>
            </a:r>
            <a:r>
              <a:rPr sz="1000" b="1" dirty="0">
                <a:latin typeface="Arial"/>
                <a:cs typeface="Arial"/>
              </a:rPr>
              <a:t>психологических</a:t>
            </a:r>
            <a:r>
              <a:rPr sz="1000" b="1" spc="-70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травм </a:t>
            </a:r>
            <a:r>
              <a:rPr sz="1000" b="1" dirty="0">
                <a:latin typeface="Arial"/>
                <a:cs typeface="Arial"/>
              </a:rPr>
              <a:t>(например,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физическое </a:t>
            </a:r>
            <a:r>
              <a:rPr sz="1000" b="1" dirty="0">
                <a:latin typeface="Arial"/>
                <a:cs typeface="Arial"/>
              </a:rPr>
              <a:t>насилие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в</a:t>
            </a:r>
            <a:r>
              <a:rPr sz="1000" b="1" spc="-2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детстве,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960"/>
              </a:lnSpc>
            </a:pPr>
            <a:r>
              <a:rPr sz="1000" b="1" dirty="0">
                <a:latin typeface="Arial"/>
                <a:cs typeface="Arial"/>
              </a:rPr>
              <a:t>несчастные</a:t>
            </a:r>
            <a:r>
              <a:rPr sz="1000" b="1" spc="-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случаи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50" dirty="0">
                <a:latin typeface="Arial"/>
                <a:cs typeface="Arial"/>
              </a:rPr>
              <a:t>в</a:t>
            </a:r>
            <a:endParaRPr sz="1000">
              <a:latin typeface="Arial"/>
              <a:cs typeface="Arial"/>
            </a:endParaRPr>
          </a:p>
          <a:p>
            <a:pPr marL="43815" marR="36830" algn="ctr">
              <a:lnSpc>
                <a:spcPts val="1030"/>
              </a:lnSpc>
              <a:spcBef>
                <a:spcPts val="90"/>
              </a:spcBef>
            </a:pPr>
            <a:r>
              <a:rPr sz="1000" b="1" dirty="0">
                <a:latin typeface="Arial"/>
                <a:cs typeface="Arial"/>
              </a:rPr>
              <a:t>прошлом)</a:t>
            </a:r>
            <a:r>
              <a:rPr sz="1000" b="1" spc="-3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может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увеличивать </a:t>
            </a:r>
            <a:r>
              <a:rPr sz="1000" b="1" dirty="0">
                <a:latin typeface="Arial"/>
                <a:cs typeface="Arial"/>
              </a:rPr>
              <a:t>риск</a:t>
            </a:r>
            <a:r>
              <a:rPr sz="1000" b="1" spc="-20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того,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что</a:t>
            </a:r>
            <a:r>
              <a:rPr sz="1000" b="1" spc="-10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после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950"/>
              </a:lnSpc>
            </a:pPr>
            <a:r>
              <a:rPr sz="1000" b="1" dirty="0">
                <a:latin typeface="Arial"/>
                <a:cs typeface="Arial"/>
              </a:rPr>
              <a:t>очередного</a:t>
            </a:r>
            <a:r>
              <a:rPr sz="1000" b="1" spc="-45" dirty="0">
                <a:latin typeface="Arial"/>
                <a:cs typeface="Arial"/>
              </a:rPr>
              <a:t> </a:t>
            </a:r>
            <a:r>
              <a:rPr sz="1000" b="1" spc="-10" dirty="0">
                <a:latin typeface="Arial"/>
                <a:cs typeface="Arial"/>
              </a:rPr>
              <a:t>травматического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125"/>
              </a:lnSpc>
            </a:pPr>
            <a:r>
              <a:rPr sz="1000" b="1" dirty="0">
                <a:latin typeface="Arial"/>
                <a:cs typeface="Arial"/>
              </a:rPr>
              <a:t>события</a:t>
            </a:r>
            <a:r>
              <a:rPr sz="1000" b="1" spc="-35" dirty="0">
                <a:latin typeface="Arial"/>
                <a:cs typeface="Arial"/>
              </a:rPr>
              <a:t> </a:t>
            </a:r>
            <a:r>
              <a:rPr sz="1000" b="1" dirty="0">
                <a:latin typeface="Arial"/>
                <a:cs typeface="Arial"/>
              </a:rPr>
              <a:t>разовьется</a:t>
            </a:r>
            <a:r>
              <a:rPr sz="1000" b="1" spc="-35" dirty="0">
                <a:latin typeface="Arial"/>
                <a:cs typeface="Arial"/>
              </a:rPr>
              <a:t> </a:t>
            </a:r>
            <a:r>
              <a:rPr sz="1000" b="1" spc="-20" dirty="0">
                <a:latin typeface="Arial"/>
                <a:cs typeface="Arial"/>
              </a:rPr>
              <a:t>ПТСР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387726" y="3799243"/>
            <a:ext cx="920115" cy="929005"/>
            <a:chOff x="2387726" y="3799243"/>
            <a:chExt cx="920115" cy="929005"/>
          </a:xfrm>
        </p:grpSpPr>
        <p:pic>
          <p:nvPicPr>
            <p:cNvPr id="19" name="object 1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00426" y="3811943"/>
              <a:ext cx="894499" cy="903541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2400426" y="3811943"/>
              <a:ext cx="894715" cy="903605"/>
            </a:xfrm>
            <a:custGeom>
              <a:avLst/>
              <a:gdLst/>
              <a:ahLst/>
              <a:cxnLst/>
              <a:rect l="l" t="t" r="r" b="b"/>
              <a:pathLst>
                <a:path w="894714" h="903604">
                  <a:moveTo>
                    <a:pt x="0" y="903541"/>
                  </a:moveTo>
                  <a:lnTo>
                    <a:pt x="894499" y="903541"/>
                  </a:lnTo>
                  <a:lnTo>
                    <a:pt x="894499" y="0"/>
                  </a:lnTo>
                  <a:lnTo>
                    <a:pt x="0" y="0"/>
                  </a:lnTo>
                  <a:lnTo>
                    <a:pt x="0" y="903541"/>
                  </a:lnTo>
                  <a:close/>
                </a:path>
              </a:pathLst>
            </a:custGeom>
            <a:ln w="25400">
              <a:solidFill>
                <a:srgbClr val="6C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873490" y="4704079"/>
            <a:ext cx="15367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ACACAC"/>
                </a:solidFill>
                <a:latin typeface="Microsoft Sans Serif"/>
                <a:cs typeface="Microsoft Sans Serif"/>
              </a:rPr>
              <a:t>41</a:t>
            </a:r>
            <a:endParaRPr sz="900">
              <a:latin typeface="Microsoft Sans Serif"/>
              <a:cs typeface="Microsoft Sans Serif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51435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9144000" y="0"/>
                </a:moveTo>
                <a:lnTo>
                  <a:pt x="0" y="0"/>
                </a:lnTo>
                <a:lnTo>
                  <a:pt x="0" y="5143500"/>
                </a:lnTo>
                <a:lnTo>
                  <a:pt x="9144000" y="5143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2020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8873490" y="4704079"/>
            <a:ext cx="153670" cy="163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25" dirty="0">
                <a:solidFill>
                  <a:srgbClr val="ACACAC"/>
                </a:solidFill>
                <a:latin typeface="Microsoft Sans Serif"/>
                <a:cs typeface="Microsoft Sans Serif"/>
              </a:rPr>
              <a:t>42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143987" cy="5143499"/>
            <a:chOff x="159372" y="109601"/>
            <a:chExt cx="8984615" cy="48818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8912" y="109601"/>
              <a:ext cx="8888349" cy="37147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9372" y="481076"/>
              <a:ext cx="8984615" cy="451002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759" y="539241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21" y="254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9110" y="180594"/>
            <a:ext cx="66350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1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техники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оказания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поддержки</a:t>
            </a:r>
            <a:r>
              <a:rPr sz="14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семьям</a:t>
            </a:r>
            <a:r>
              <a:rPr sz="1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участников</a:t>
            </a:r>
            <a:r>
              <a:rPr sz="1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СВО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05409" y="638429"/>
          <a:ext cx="8606155" cy="40455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3585"/>
                <a:gridCol w="6592570"/>
              </a:tblGrid>
              <a:tr h="6172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1.Осознание</a:t>
                      </a:r>
                      <a:r>
                        <a:rPr sz="1400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чувств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2570" indent="-151130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rabicPeriod"/>
                        <a:tabLst>
                          <a:tab pos="24257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чувствую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?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(осознать,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понять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причины)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43840" indent="-152400">
                        <a:lnSpc>
                          <a:spcPct val="100000"/>
                        </a:lnSpc>
                        <a:buAutoNum type="arabicPeriod"/>
                        <a:tabLst>
                          <a:tab pos="24384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хочу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данной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ситуации?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43840" indent="-152400">
                        <a:lnSpc>
                          <a:spcPct val="100000"/>
                        </a:lnSpc>
                        <a:buAutoNum type="arabicPeriod"/>
                        <a:tabLst>
                          <a:tab pos="24384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могу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сделать?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316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2.</a:t>
                      </a:r>
                      <a:r>
                        <a:rPr sz="1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dirty="0">
                          <a:latin typeface="Times New Roman"/>
                          <a:cs typeface="Times New Roman"/>
                        </a:rPr>
                        <a:t>Остановка</a:t>
                      </a:r>
                      <a:r>
                        <a:rPr sz="14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мыслей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35"/>
                        </a:spcBef>
                        <a:tabLst>
                          <a:tab pos="434340" algn="l"/>
                        </a:tabLst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1.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Рубильник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(шлагбаум)</a:t>
                      </a:r>
                      <a:r>
                        <a:rPr sz="12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«Стоп»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4069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Не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можете</a:t>
                      </a: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отделаться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тягостной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мысли,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которая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сеет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вас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страх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4069" marR="116205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переживания?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Представьте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себе,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что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эта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одолевающая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вас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мысль -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большой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рубильник,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потянитесь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нему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резко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дерните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вниз.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Раз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spc="-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mtClean="0">
                          <a:latin typeface="Times New Roman"/>
                          <a:cs typeface="Times New Roman"/>
                        </a:rPr>
                        <a:t>вс</a:t>
                      </a:r>
                      <a:r>
                        <a:rPr lang="ru-RU" sz="1200" i="1" dirty="0" smtClean="0">
                          <a:latin typeface="Times New Roman"/>
                          <a:cs typeface="Times New Roman"/>
                        </a:rPr>
                        <a:t>ё</a:t>
                      </a:r>
                      <a:r>
                        <a:rPr sz="1200" i="1" smtClean="0">
                          <a:latin typeface="Times New Roman"/>
                          <a:cs typeface="Times New Roman"/>
                        </a:rPr>
                        <a:t>,</a:t>
                      </a:r>
                      <a:r>
                        <a:rPr sz="1200" i="1" spc="-1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тишина.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Вы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вырубили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эту</a:t>
                      </a:r>
                      <a:r>
                        <a:rPr sz="1200" i="1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мысль.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tabLst>
                          <a:tab pos="434340" algn="l"/>
                        </a:tabLst>
                      </a:pP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1.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Визуализация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4069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«Лист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 плывущий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течению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реки»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4069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«Облако»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89674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3.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Переключение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43840" indent="-152400" algn="just">
                        <a:lnSpc>
                          <a:spcPct val="100000"/>
                        </a:lnSpc>
                        <a:spcBef>
                          <a:spcPts val="240"/>
                        </a:spcBef>
                        <a:buAutoNum type="arabicPeriod"/>
                        <a:tabLst>
                          <a:tab pos="24384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настоящее:</a:t>
                      </a:r>
                      <a:r>
                        <a:rPr sz="12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живу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«здесь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сейчас»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39420" lvl="1" indent="-347980" algn="just">
                        <a:lnSpc>
                          <a:spcPct val="100000"/>
                        </a:lnSpc>
                        <a:buFont typeface="Microsoft Sans Serif"/>
                        <a:buChar char="•"/>
                        <a:tabLst>
                          <a:tab pos="43942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Техника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«5</a:t>
                      </a:r>
                      <a:r>
                        <a:rPr sz="1200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вижу-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200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слышу-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200" spc="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ощущаю»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14069" marR="127635" algn="just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Найди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вещей,</a:t>
                      </a:r>
                      <a:r>
                        <a:rPr sz="1200" i="1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можешь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видеть,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вещи,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которым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можешь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прикоснуться,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вещи,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которые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можешь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слышать,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вещи, запах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которых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можешь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почувствовать</a:t>
                      </a:r>
                      <a:r>
                        <a:rPr sz="1200" i="1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200" i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вещь,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которую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можешь</a:t>
                      </a:r>
                      <a:r>
                        <a:rPr sz="1200" i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попробовать.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39420" lvl="1" indent="-347980" algn="just">
                        <a:lnSpc>
                          <a:spcPct val="100000"/>
                        </a:lnSpc>
                        <a:buFont typeface="Microsoft Sans Serif"/>
                        <a:buChar char="•"/>
                        <a:tabLst>
                          <a:tab pos="43942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Техника</a:t>
                      </a:r>
                      <a:r>
                        <a:rPr sz="1200" spc="-6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«</a:t>
                      </a:r>
                      <a:r>
                        <a:rPr sz="1200">
                          <a:latin typeface="Times New Roman"/>
                          <a:cs typeface="Times New Roman"/>
                        </a:rPr>
                        <a:t>Назови</a:t>
                      </a:r>
                      <a:r>
                        <a:rPr sz="1200" spc="-1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lang="ru-RU" sz="1200" spc="-15" dirty="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mtClean="0">
                          <a:latin typeface="Times New Roman"/>
                          <a:cs typeface="Times New Roman"/>
                        </a:rPr>
                        <a:t>десять</a:t>
                      </a:r>
                      <a:r>
                        <a:rPr sz="1200" spc="-20" smtClean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круглых</a:t>
                      </a:r>
                      <a:r>
                        <a:rPr sz="12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(красных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др.)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предметов»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43840" indent="-152400" algn="just">
                        <a:lnSpc>
                          <a:spcPct val="100000"/>
                        </a:lnSpc>
                        <a:buAutoNum type="arabicPeriod" startAt="2"/>
                        <a:tabLst>
                          <a:tab pos="24384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прошлое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(приятные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воспоминания)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Times New Roman"/>
                        <a:buAutoNum type="arabicPeriod" startAt="2"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43840" indent="-152400" algn="just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 startAt="2"/>
                        <a:tabLst>
                          <a:tab pos="243840" algn="l"/>
                        </a:tabLst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Головоломки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(тренировка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гибкости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мышления)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759" y="539241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21" y="254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9110" y="180594"/>
            <a:ext cx="6177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1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техники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оказания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поддержки</a:t>
            </a:r>
            <a:r>
              <a:rPr sz="14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семьям</a:t>
            </a:r>
            <a:r>
              <a:rPr sz="1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участников</a:t>
            </a:r>
            <a:r>
              <a:rPr sz="1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СВО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05409" y="638429"/>
          <a:ext cx="8606155" cy="3680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3585"/>
                <a:gridCol w="6592570"/>
              </a:tblGrid>
              <a:tr h="13487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4.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 Дыхательные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техники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85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8770" indent="-227329">
                        <a:lnSpc>
                          <a:spcPct val="100000"/>
                        </a:lnSpc>
                        <a:spcBef>
                          <a:spcPts val="235"/>
                        </a:spcBef>
                        <a:buAutoNum type="arabicPeriod"/>
                        <a:tabLst>
                          <a:tab pos="31877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Выдох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страха,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вдох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смелости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Times New Roman"/>
                        <a:buAutoNum type="arabicPeriod"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0040" indent="-228600">
                        <a:lnSpc>
                          <a:spcPct val="100000"/>
                        </a:lnSpc>
                        <a:buAutoNum type="arabicPeriod"/>
                        <a:tabLst>
                          <a:tab pos="32004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чувствую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свой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вдох…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Я</a:t>
                      </a:r>
                      <a:r>
                        <a:rPr sz="1200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чувствую</a:t>
                      </a:r>
                      <a:r>
                        <a:rPr sz="1200" spc="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свой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выдох...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Times New Roman"/>
                        <a:buAutoNum type="arabicPeriod"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20040" indent="-228600">
                        <a:lnSpc>
                          <a:spcPct val="100000"/>
                        </a:lnSpc>
                        <a:buAutoNum type="arabicPeriod"/>
                        <a:tabLst>
                          <a:tab pos="320040" algn="l"/>
                        </a:tabLst>
                      </a:pPr>
                      <a:r>
                        <a:rPr sz="1200" spc="-20" dirty="0">
                          <a:latin typeface="Times New Roman"/>
                          <a:cs typeface="Times New Roman"/>
                        </a:rPr>
                        <a:t>Успокаивающее</a:t>
                      </a:r>
                      <a:r>
                        <a:rPr sz="12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дыхание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Times New Roman"/>
                        <a:buAutoNum type="arabicPeriod"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42570" indent="-151130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/>
                        <a:tabLst>
                          <a:tab pos="24257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Дыхание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квадрату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98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82980">
                <a:tc>
                  <a:txBody>
                    <a:bodyPr/>
                    <a:lstStyle/>
                    <a:p>
                      <a:pPr marL="91440" marR="836294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5.</a:t>
                      </a:r>
                      <a:r>
                        <a:rPr sz="14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Физическая активность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Спортивные</a:t>
                      </a:r>
                      <a:r>
                        <a:rPr sz="1200" spc="-6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упражнения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Прогулка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Синхрогимнастика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348105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29"/>
                        </a:spcBef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6.</a:t>
                      </a:r>
                      <a:r>
                        <a:rPr sz="1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Методы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нервно-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400" dirty="0">
                          <a:latin typeface="Times New Roman"/>
                          <a:cs typeface="Times New Roman"/>
                        </a:rPr>
                        <a:t>мышечной</a:t>
                      </a:r>
                      <a:r>
                        <a:rPr sz="1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spc="-10" dirty="0">
                          <a:latin typeface="Times New Roman"/>
                          <a:cs typeface="Times New Roman"/>
                        </a:rPr>
                        <a:t>релаксации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29209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20040" indent="-228600">
                        <a:lnSpc>
                          <a:spcPct val="100000"/>
                        </a:lnSpc>
                        <a:spcBef>
                          <a:spcPts val="240"/>
                        </a:spcBef>
                        <a:buAutoNum type="arabicPeriod"/>
                        <a:tabLst>
                          <a:tab pos="32004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Аутотренинг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Times New Roman"/>
                        <a:buAutoNum type="arabicPeriod"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43840" indent="-152400">
                        <a:lnSpc>
                          <a:spcPct val="100000"/>
                        </a:lnSpc>
                        <a:buAutoNum type="arabicPeriod"/>
                        <a:tabLst>
                          <a:tab pos="24384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Прогрессивная</a:t>
                      </a:r>
                      <a:r>
                        <a:rPr sz="12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мышечная</a:t>
                      </a:r>
                      <a:r>
                        <a:rPr sz="12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релаксация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Джекобсону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Times New Roman"/>
                        <a:buAutoNum type="arabicPeriod"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43840" indent="-152400">
                        <a:lnSpc>
                          <a:spcPct val="100000"/>
                        </a:lnSpc>
                        <a:buAutoNum type="arabicPeriod"/>
                        <a:tabLst>
                          <a:tab pos="243840" algn="l"/>
                        </a:tabLst>
                      </a:pPr>
                      <a:r>
                        <a:rPr sz="1200" dirty="0">
                          <a:latin typeface="Times New Roman"/>
                          <a:cs typeface="Times New Roman"/>
                        </a:rPr>
                        <a:t>Релаксация</a:t>
                      </a:r>
                      <a:r>
                        <a:rPr sz="12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spc="-5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dirty="0">
                          <a:latin typeface="Times New Roman"/>
                          <a:cs typeface="Times New Roman"/>
                        </a:rPr>
                        <a:t>элементами</a:t>
                      </a:r>
                      <a:r>
                        <a:rPr sz="12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визуализации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"/>
                        </a:spcBef>
                        <a:buFont typeface="Times New Roman"/>
                        <a:buAutoNum type="arabicPeriod"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243840" indent="-152400">
                        <a:lnSpc>
                          <a:spcPct val="100000"/>
                        </a:lnSpc>
                        <a:spcBef>
                          <a:spcPts val="5"/>
                        </a:spcBef>
                        <a:buAutoNum type="arabicPeriod"/>
                        <a:tabLst>
                          <a:tab pos="243840" algn="l"/>
                        </a:tabLst>
                      </a:pPr>
                      <a:r>
                        <a:rPr sz="1200" spc="-10" dirty="0">
                          <a:latin typeface="Times New Roman"/>
                          <a:cs typeface="Times New Roman"/>
                        </a:rPr>
                        <a:t>Медитация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759" y="539241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21" y="254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8600" y="613664"/>
            <a:ext cx="8777325" cy="435483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52069" indent="-50800">
              <a:lnSpc>
                <a:spcPct val="100000"/>
              </a:lnSpc>
              <a:spcBef>
                <a:spcPts val="700"/>
              </a:spcBef>
              <a:buSzPct val="83333"/>
              <a:buFont typeface="Times New Roman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Вот</a:t>
            </a:r>
            <a:r>
              <a:rPr sz="900" b="1" i="1" spc="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средняя</a:t>
            </a:r>
            <a:r>
              <a:rPr sz="900" b="1" i="1" spc="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продолжительность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жизни</a:t>
            </a:r>
            <a:r>
              <a:rPr sz="900" b="1" i="1" spc="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такая-то.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Какой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вы</a:t>
            </a:r>
            <a:r>
              <a:rPr sz="900" b="1" i="1" spc="23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себе</a:t>
            </a:r>
            <a:r>
              <a:rPr sz="900" b="1" i="1" spc="20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представляете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свою,</a:t>
            </a:r>
            <a:r>
              <a:rPr sz="900" b="1" i="1" spc="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поставьте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примерно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(смотрим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перспективы).</a:t>
            </a:r>
            <a:endParaRPr sz="900">
              <a:latin typeface="Times New Roman"/>
              <a:cs typeface="Times New Roman"/>
            </a:endParaRPr>
          </a:p>
          <a:p>
            <a:pPr marL="52069" indent="-50800">
              <a:lnSpc>
                <a:spcPct val="100000"/>
              </a:lnSpc>
              <a:spcBef>
                <a:spcPts val="600"/>
              </a:spcBef>
              <a:buSzPct val="83333"/>
              <a:buFont typeface="Times New Roman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Где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вы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сейчас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находитесь?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(Важная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точка</a:t>
            </a:r>
            <a:r>
              <a:rPr sz="900" b="1" i="1" spc="-3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для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начала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разговора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(25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летний</a:t>
            </a:r>
            <a:r>
              <a:rPr sz="900" b="1" i="1" spc="-3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ближе</a:t>
            </a:r>
            <a:r>
              <a:rPr sz="900" b="1" i="1" spc="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к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концу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ставит</a:t>
            </a:r>
            <a:r>
              <a:rPr sz="900" b="1" i="1" spc="190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-</a:t>
            </a:r>
            <a:r>
              <a:rPr sz="900" b="1" i="1" dirty="0">
                <a:latin typeface="Times New Roman"/>
                <a:cs typeface="Times New Roman"/>
              </a:rPr>
              <a:t>все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в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прошлом-</a:t>
            </a:r>
            <a:r>
              <a:rPr sz="900" b="1" i="1" dirty="0">
                <a:latin typeface="Times New Roman"/>
                <a:cs typeface="Times New Roman"/>
              </a:rPr>
              <a:t>синдром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укороченного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будущего).</a:t>
            </a:r>
            <a:endParaRPr sz="900">
              <a:latin typeface="Times New Roman"/>
              <a:cs typeface="Times New Roman"/>
            </a:endParaRPr>
          </a:p>
          <a:p>
            <a:pPr marL="12700" marR="5080" indent="-11430" algn="just">
              <a:lnSpc>
                <a:spcPct val="100000"/>
              </a:lnSpc>
              <a:spcBef>
                <a:spcPts val="600"/>
              </a:spcBef>
              <a:buSzPct val="83333"/>
              <a:buFont typeface="Times New Roman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	Разместите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события,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которые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были.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(Сейчас,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в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будущем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,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то,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что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имеет для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пациента</a:t>
            </a:r>
            <a:r>
              <a:rPr sz="900" b="1" i="1" spc="-3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максимальную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ценность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–внешние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или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внутренние,</a:t>
            </a:r>
            <a:r>
              <a:rPr sz="900" b="1" i="1" spc="-10" dirty="0">
                <a:latin typeface="Times New Roman"/>
                <a:cs typeface="Times New Roman"/>
              </a:rPr>
              <a:t> связанные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ближайшим </a:t>
            </a:r>
            <a:r>
              <a:rPr sz="900" b="1" i="1" dirty="0">
                <a:latin typeface="Times New Roman"/>
                <a:cs typeface="Times New Roman"/>
              </a:rPr>
              <a:t>окружением</a:t>
            </a:r>
            <a:r>
              <a:rPr sz="900" b="1" i="1" spc="114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или</a:t>
            </a:r>
            <a:r>
              <a:rPr sz="900" b="1" i="1" spc="1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общественными</a:t>
            </a:r>
            <a:r>
              <a:rPr sz="900" b="1" i="1" spc="1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событиями.</a:t>
            </a:r>
            <a:r>
              <a:rPr sz="900" b="1" i="1" spc="10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Пишем</a:t>
            </a:r>
            <a:r>
              <a:rPr sz="900" b="1" i="1" spc="114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ставя</a:t>
            </a:r>
            <a:r>
              <a:rPr sz="900" b="1" i="1" spc="114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годы.</a:t>
            </a:r>
            <a:r>
              <a:rPr sz="900" b="1" i="1" spc="1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Какие</a:t>
            </a:r>
            <a:r>
              <a:rPr sz="900" b="1" i="1" spc="10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точки</a:t>
            </a:r>
            <a:r>
              <a:rPr sz="900" b="1" i="1" spc="1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проставил</a:t>
            </a:r>
            <a:r>
              <a:rPr sz="900" b="1" i="1" spc="114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как</a:t>
            </a:r>
            <a:r>
              <a:rPr sz="900" b="1" i="1" spc="10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важные,</a:t>
            </a:r>
            <a:r>
              <a:rPr sz="900" b="1" i="1" spc="1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вокруг</a:t>
            </a:r>
            <a:r>
              <a:rPr sz="900" b="1" i="1" spc="114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них</a:t>
            </a:r>
            <a:r>
              <a:rPr sz="900" b="1" i="1" spc="1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строим</a:t>
            </a:r>
            <a:r>
              <a:rPr sz="900" b="1" i="1" spc="1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беседу</a:t>
            </a:r>
            <a:r>
              <a:rPr sz="900" b="1" i="1" spc="114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(женитьбу</a:t>
            </a:r>
            <a:r>
              <a:rPr sz="900" b="1" i="1" spc="114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поставил</a:t>
            </a:r>
            <a:r>
              <a:rPr sz="900" b="1" i="1" spc="10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–значит </a:t>
            </a:r>
            <a:r>
              <a:rPr sz="900" b="1" i="1" dirty="0">
                <a:latin typeface="Times New Roman"/>
                <a:cs typeface="Times New Roman"/>
              </a:rPr>
              <a:t>говорим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об</a:t>
            </a:r>
            <a:r>
              <a:rPr sz="900" b="1" i="1" spc="2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ответственности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за</a:t>
            </a:r>
            <a:r>
              <a:rPr sz="900" b="1" i="1" spc="3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семью).</a:t>
            </a:r>
            <a:endParaRPr sz="900">
              <a:latin typeface="Times New Roman"/>
              <a:cs typeface="Times New Roman"/>
            </a:endParaRPr>
          </a:p>
          <a:p>
            <a:pPr marL="52069" indent="-50800" algn="just">
              <a:lnSpc>
                <a:spcPct val="100000"/>
              </a:lnSpc>
              <a:spcBef>
                <a:spcPts val="600"/>
              </a:spcBef>
              <a:buSzPct val="83333"/>
              <a:buFont typeface="Times New Roman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А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потом</a:t>
            </a:r>
            <a:r>
              <a:rPr sz="900" b="1" i="1" spc="-4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уже даем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шкалу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оценок,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например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от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-</a:t>
            </a:r>
            <a:r>
              <a:rPr sz="900" b="1" i="1" dirty="0">
                <a:latin typeface="Times New Roman"/>
                <a:cs typeface="Times New Roman"/>
              </a:rPr>
              <a:t>5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до </a:t>
            </a:r>
            <a:r>
              <a:rPr sz="900" b="1" i="1" spc="-25" dirty="0">
                <a:latin typeface="Times New Roman"/>
                <a:cs typeface="Times New Roman"/>
              </a:rPr>
              <a:t>+5.</a:t>
            </a:r>
            <a:endParaRPr sz="900">
              <a:latin typeface="Times New Roman"/>
              <a:cs typeface="Times New Roman"/>
            </a:endParaRPr>
          </a:p>
          <a:p>
            <a:pPr marL="52069" indent="-50800" algn="just">
              <a:lnSpc>
                <a:spcPct val="100000"/>
              </a:lnSpc>
              <a:spcBef>
                <a:spcPts val="600"/>
              </a:spcBef>
              <a:buSzPct val="83333"/>
              <a:buFont typeface="Times New Roman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Может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он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согласится</a:t>
            </a:r>
            <a:r>
              <a:rPr sz="900" b="1" i="1" spc="-3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увеличить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линию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жизни..</a:t>
            </a:r>
            <a:endParaRPr sz="900">
              <a:latin typeface="Times New Roman"/>
              <a:cs typeface="Times New Roman"/>
            </a:endParaRPr>
          </a:p>
          <a:p>
            <a:pPr marL="52069" indent="-50800" algn="just">
              <a:lnSpc>
                <a:spcPct val="100000"/>
              </a:lnSpc>
              <a:spcBef>
                <a:spcPts val="600"/>
              </a:spcBef>
              <a:buSzPct val="83333"/>
              <a:buFont typeface="Times New Roman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Если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нет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прогресса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сомневается,</a:t>
            </a:r>
            <a:r>
              <a:rPr sz="900" b="1" i="1" spc="-4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то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следующая вариация</a:t>
            </a:r>
            <a:r>
              <a:rPr sz="900" b="1" i="1" spc="-4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методики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(примеры)</a:t>
            </a:r>
            <a:r>
              <a:rPr sz="900" b="1" i="1" spc="-3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линия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жизни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Маресьева,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Сергея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Бурлакова,</a:t>
            </a:r>
            <a:r>
              <a:rPr sz="900" b="1" i="1" spc="-4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Кутузова,</a:t>
            </a:r>
            <a:r>
              <a:rPr sz="900" b="1" i="1" spc="-4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паралимпийцев,</a:t>
            </a:r>
            <a:r>
              <a:rPr sz="900" b="1" i="1" spc="-60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моделей</a:t>
            </a:r>
            <a:endParaRPr sz="900">
              <a:latin typeface="Times New Roman"/>
              <a:cs typeface="Times New Roman"/>
            </a:endParaRPr>
          </a:p>
          <a:p>
            <a:pPr marL="859155" lvl="1" indent="-113664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859155" algn="l"/>
              </a:tabLst>
            </a:pPr>
            <a:r>
              <a:rPr sz="900" i="1" dirty="0">
                <a:latin typeface="Times New Roman"/>
                <a:cs typeface="Times New Roman"/>
              </a:rPr>
              <a:t>Почему</a:t>
            </a:r>
            <a:r>
              <a:rPr sz="900" i="1" spc="-2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ты не</a:t>
            </a:r>
            <a:r>
              <a:rPr sz="900" i="1" spc="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нарисовал</a:t>
            </a:r>
            <a:r>
              <a:rPr sz="900" i="1" spc="-40" dirty="0">
                <a:latin typeface="Times New Roman"/>
                <a:cs typeface="Times New Roman"/>
              </a:rPr>
              <a:t> </a:t>
            </a:r>
            <a:r>
              <a:rPr sz="900" i="1" spc="-10" dirty="0">
                <a:latin typeface="Times New Roman"/>
                <a:cs typeface="Times New Roman"/>
              </a:rPr>
              <a:t>будущее?</a:t>
            </a:r>
            <a:endParaRPr sz="900">
              <a:latin typeface="Times New Roman"/>
              <a:cs typeface="Times New Roman"/>
            </a:endParaRPr>
          </a:p>
          <a:p>
            <a:pPr marL="858519" lvl="1" indent="-113030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858519" algn="l"/>
              </a:tabLst>
            </a:pPr>
            <a:r>
              <a:rPr sz="900" i="1" dirty="0">
                <a:latin typeface="Times New Roman"/>
                <a:cs typeface="Times New Roman"/>
              </a:rPr>
              <a:t>Так</a:t>
            </a:r>
            <a:r>
              <a:rPr sz="900" i="1" spc="-2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ты сейчас</a:t>
            </a:r>
            <a:r>
              <a:rPr sz="900" i="1" spc="-2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где? В</a:t>
            </a:r>
            <a:r>
              <a:rPr sz="900" i="1" spc="-1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настоящем</a:t>
            </a:r>
            <a:r>
              <a:rPr sz="900" i="1" spc="-1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или</a:t>
            </a:r>
            <a:r>
              <a:rPr sz="900" i="1" spc="-20" dirty="0">
                <a:latin typeface="Times New Roman"/>
                <a:cs typeface="Times New Roman"/>
              </a:rPr>
              <a:t> </a:t>
            </a:r>
            <a:r>
              <a:rPr sz="900" i="1" spc="-10" dirty="0">
                <a:latin typeface="Times New Roman"/>
                <a:cs typeface="Times New Roman"/>
              </a:rPr>
              <a:t>прошлом?</a:t>
            </a:r>
            <a:endParaRPr sz="900">
              <a:latin typeface="Times New Roman"/>
              <a:cs typeface="Times New Roman"/>
            </a:endParaRPr>
          </a:p>
          <a:p>
            <a:pPr marL="859155" lvl="1" indent="-113664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859155" algn="l"/>
              </a:tabLst>
            </a:pPr>
            <a:r>
              <a:rPr sz="900" i="1" dirty="0">
                <a:latin typeface="Times New Roman"/>
                <a:cs typeface="Times New Roman"/>
              </a:rPr>
              <a:t>У</a:t>
            </a:r>
            <a:r>
              <a:rPr sz="900" i="1" spc="-1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тебя,</a:t>
            </a:r>
            <a:r>
              <a:rPr sz="900" i="1" spc="-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правда,</a:t>
            </a:r>
            <a:r>
              <a:rPr sz="900" i="1" spc="-3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не</a:t>
            </a:r>
            <a:r>
              <a:rPr sz="900" i="1" spc="-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было</a:t>
            </a:r>
            <a:r>
              <a:rPr sz="900" i="1" spc="-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в</a:t>
            </a:r>
            <a:r>
              <a:rPr sz="900" i="1" spc="-5" dirty="0">
                <a:latin typeface="Times New Roman"/>
                <a:cs typeface="Times New Roman"/>
              </a:rPr>
              <a:t> </a:t>
            </a:r>
            <a:r>
              <a:rPr sz="900" i="1" spc="-10" dirty="0">
                <a:latin typeface="Times New Roman"/>
                <a:cs typeface="Times New Roman"/>
              </a:rPr>
              <a:t>настоящем</a:t>
            </a:r>
            <a:r>
              <a:rPr sz="900" i="1" spc="-2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радостных</a:t>
            </a:r>
            <a:r>
              <a:rPr sz="900" i="1" spc="-10" dirty="0">
                <a:latin typeface="Times New Roman"/>
                <a:cs typeface="Times New Roman"/>
              </a:rPr>
              <a:t> событий?</a:t>
            </a:r>
            <a:endParaRPr sz="900">
              <a:latin typeface="Times New Roman"/>
              <a:cs typeface="Times New Roman"/>
            </a:endParaRPr>
          </a:p>
          <a:p>
            <a:pPr marL="859155" lvl="1" indent="-113664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859155" algn="l"/>
              </a:tabLst>
            </a:pPr>
            <a:r>
              <a:rPr sz="900" i="1" dirty="0">
                <a:latin typeface="Times New Roman"/>
                <a:cs typeface="Times New Roman"/>
              </a:rPr>
              <a:t>Сколько</a:t>
            </a:r>
            <a:r>
              <a:rPr sz="900" i="1" spc="-2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лет</a:t>
            </a:r>
            <a:r>
              <a:rPr sz="900" i="1" spc="-2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еще</a:t>
            </a:r>
            <a:r>
              <a:rPr sz="900" i="1" spc="-3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собираешься</a:t>
            </a:r>
            <a:r>
              <a:rPr sz="900" i="1" spc="-3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жить?</a:t>
            </a:r>
            <a:r>
              <a:rPr sz="900" i="1" spc="-2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В</a:t>
            </a:r>
            <a:r>
              <a:rPr sz="900" i="1" spc="-2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пустоте,</a:t>
            </a:r>
            <a:r>
              <a:rPr sz="900" i="1" spc="-1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без</a:t>
            </a:r>
            <a:r>
              <a:rPr sz="900" i="1" spc="-20" dirty="0">
                <a:latin typeface="Times New Roman"/>
                <a:cs typeface="Times New Roman"/>
              </a:rPr>
              <a:t> </a:t>
            </a:r>
            <a:r>
              <a:rPr sz="900" i="1" spc="-10" dirty="0">
                <a:latin typeface="Times New Roman"/>
                <a:cs typeface="Times New Roman"/>
              </a:rPr>
              <a:t>событий?</a:t>
            </a:r>
            <a:endParaRPr sz="900">
              <a:latin typeface="Times New Roman"/>
              <a:cs typeface="Times New Roman"/>
            </a:endParaRPr>
          </a:p>
          <a:p>
            <a:pPr marL="859155" lvl="1" indent="-113664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859155" algn="l"/>
              </a:tabLst>
            </a:pPr>
            <a:r>
              <a:rPr sz="900" i="1" dirty="0">
                <a:latin typeface="Times New Roman"/>
                <a:cs typeface="Times New Roman"/>
              </a:rPr>
              <a:t>Можно</a:t>
            </a:r>
            <a:r>
              <a:rPr sz="900" i="1" spc="-1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ли</a:t>
            </a:r>
            <a:r>
              <a:rPr sz="900" i="1" spc="-3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посвятить</a:t>
            </a:r>
            <a:r>
              <a:rPr sz="900" i="1" spc="-4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всю</a:t>
            </a:r>
            <a:r>
              <a:rPr sz="900" i="1" spc="-1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жизнь</a:t>
            </a:r>
            <a:r>
              <a:rPr sz="900" i="1" spc="-15" dirty="0">
                <a:latin typeface="Times New Roman"/>
                <a:cs typeface="Times New Roman"/>
              </a:rPr>
              <a:t> </a:t>
            </a:r>
            <a:r>
              <a:rPr sz="900" i="1" spc="-10" dirty="0">
                <a:latin typeface="Times New Roman"/>
                <a:cs typeface="Times New Roman"/>
              </a:rPr>
              <a:t>прошлому?</a:t>
            </a:r>
            <a:endParaRPr sz="900">
              <a:latin typeface="Times New Roman"/>
              <a:cs typeface="Times New Roman"/>
            </a:endParaRPr>
          </a:p>
          <a:p>
            <a:pPr marL="859155" lvl="1" indent="-113664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859155" algn="l"/>
              </a:tabLst>
            </a:pPr>
            <a:r>
              <a:rPr sz="900" i="1" dirty="0">
                <a:latin typeface="Times New Roman"/>
                <a:cs typeface="Times New Roman"/>
              </a:rPr>
              <a:t>Как</a:t>
            </a:r>
            <a:r>
              <a:rPr sz="900" i="1" spc="-2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ты</a:t>
            </a:r>
            <a:r>
              <a:rPr sz="900" i="1" spc="-1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считаешь,</a:t>
            </a:r>
            <a:r>
              <a:rPr sz="900" i="1" spc="-3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зачем</a:t>
            </a:r>
            <a:r>
              <a:rPr sz="900" i="1" spc="-2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ты</a:t>
            </a:r>
            <a:r>
              <a:rPr sz="900" i="1" spc="-1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живешь,</a:t>
            </a:r>
            <a:r>
              <a:rPr sz="900" i="1" spc="-3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какова</a:t>
            </a:r>
            <a:r>
              <a:rPr sz="900" i="1" spc="-30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твоя</a:t>
            </a:r>
            <a:r>
              <a:rPr sz="900" i="1" spc="-2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жизненная</a:t>
            </a:r>
            <a:r>
              <a:rPr sz="900" i="1" spc="-2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миссия</a:t>
            </a:r>
            <a:r>
              <a:rPr sz="900" i="1" spc="-25" dirty="0">
                <a:latin typeface="Times New Roman"/>
                <a:cs typeface="Times New Roman"/>
              </a:rPr>
              <a:t> </a:t>
            </a:r>
            <a:r>
              <a:rPr sz="900" i="1" dirty="0">
                <a:latin typeface="Times New Roman"/>
                <a:cs typeface="Times New Roman"/>
              </a:rPr>
              <a:t>и</a:t>
            </a:r>
            <a:r>
              <a:rPr sz="900" i="1" spc="-20" dirty="0">
                <a:latin typeface="Times New Roman"/>
                <a:cs typeface="Times New Roman"/>
              </a:rPr>
              <a:t> т.д.</a:t>
            </a:r>
            <a:endParaRPr sz="900">
              <a:latin typeface="Times New Roman"/>
              <a:cs typeface="Times New Roman"/>
            </a:endParaRPr>
          </a:p>
          <a:p>
            <a:pPr lvl="1">
              <a:lnSpc>
                <a:spcPct val="100000"/>
              </a:lnSpc>
              <a:buFont typeface="Times New Roman"/>
              <a:buAutoNum type="arabicPeriod"/>
            </a:pPr>
            <a:endParaRPr sz="900">
              <a:latin typeface="Times New Roman"/>
              <a:cs typeface="Times New Roman"/>
            </a:endParaRPr>
          </a:p>
          <a:p>
            <a:pPr marL="52069" indent="-50800" algn="just">
              <a:lnSpc>
                <a:spcPct val="100000"/>
              </a:lnSpc>
              <a:buSzPct val="83333"/>
              <a:buFont typeface="Times New Roman"/>
              <a:buChar char="•"/>
              <a:tabLst>
                <a:tab pos="52069" algn="l"/>
              </a:tabLst>
            </a:pPr>
            <a:r>
              <a:rPr sz="900" b="1" i="1" smtClean="0">
                <a:latin typeface="Times New Roman"/>
                <a:cs typeface="Times New Roman"/>
              </a:rPr>
              <a:t>Почему </a:t>
            </a:r>
            <a:r>
              <a:rPr sz="900" b="1" i="1" dirty="0">
                <a:latin typeface="Times New Roman"/>
                <a:cs typeface="Times New Roman"/>
              </a:rPr>
              <a:t>определил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такой</a:t>
            </a:r>
            <a:r>
              <a:rPr sz="900" b="1" i="1" spc="-4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срок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своей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жизни (выход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желание</a:t>
            </a:r>
            <a:r>
              <a:rPr sz="900" b="1" i="1" spc="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или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нежелание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жить,</a:t>
            </a:r>
            <a:r>
              <a:rPr sz="900" b="1" i="1" spc="-10" dirty="0">
                <a:latin typeface="Times New Roman"/>
                <a:cs typeface="Times New Roman"/>
              </a:rPr>
              <a:t> осмысленность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или</a:t>
            </a:r>
            <a:r>
              <a:rPr sz="900" b="1" i="1" spc="-10" dirty="0">
                <a:latin typeface="Times New Roman"/>
                <a:cs typeface="Times New Roman"/>
              </a:rPr>
              <a:t> бессмысленность</a:t>
            </a:r>
            <a:r>
              <a:rPr sz="900" b="1" i="1" spc="10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существования)</a:t>
            </a:r>
            <a:endParaRPr sz="900">
              <a:latin typeface="Times New Roman"/>
              <a:cs typeface="Times New Roman"/>
            </a:endParaRPr>
          </a:p>
          <a:p>
            <a:pPr marL="52069" indent="-50800" algn="just">
              <a:lnSpc>
                <a:spcPct val="100000"/>
              </a:lnSpc>
              <a:spcBef>
                <a:spcPts val="600"/>
              </a:spcBef>
              <a:buSzPct val="83333"/>
              <a:buFont typeface="Times New Roman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Почему</a:t>
            </a:r>
            <a:r>
              <a:rPr sz="900" b="1" i="1" spc="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выбрал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настоящее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 таком</a:t>
            </a:r>
            <a:r>
              <a:rPr sz="900" b="1" i="1" spc="-5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отрезке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жизни</a:t>
            </a:r>
            <a:r>
              <a:rPr sz="900" b="1" i="1" spc="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—выход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продолжительность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ценность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будущего.</a:t>
            </a:r>
            <a:endParaRPr sz="900">
              <a:latin typeface="Times New Roman"/>
              <a:cs typeface="Times New Roman"/>
            </a:endParaRPr>
          </a:p>
          <a:p>
            <a:pPr marL="52069" indent="-50800" algn="just">
              <a:lnSpc>
                <a:spcPct val="100000"/>
              </a:lnSpc>
              <a:spcBef>
                <a:spcPts val="600"/>
              </a:spcBef>
              <a:buSzPct val="83333"/>
              <a:buFont typeface="Times New Roman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Если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мало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«ценных»</a:t>
            </a:r>
            <a:r>
              <a:rPr sz="900" b="1" i="1" spc="-4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событий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в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прошлом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—выход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ценности.</a:t>
            </a:r>
            <a:endParaRPr sz="900">
              <a:latin typeface="Times New Roman"/>
              <a:cs typeface="Times New Roman"/>
            </a:endParaRPr>
          </a:p>
          <a:p>
            <a:pPr marL="52069" indent="-50800" algn="just">
              <a:lnSpc>
                <a:spcPct val="100000"/>
              </a:lnSpc>
              <a:spcBef>
                <a:spcPts val="600"/>
              </a:spcBef>
              <a:buSzPct val="83333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Если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беден</a:t>
            </a:r>
            <a:r>
              <a:rPr sz="900" b="1" i="1" spc="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событийный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выбор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—выход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ценность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семьи,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родных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близких,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товарищей,</a:t>
            </a:r>
            <a:r>
              <a:rPr sz="900" b="1" i="1" spc="-3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профессиональной</a:t>
            </a:r>
            <a:r>
              <a:rPr sz="900" b="1" i="1" spc="-3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деятельности,</a:t>
            </a:r>
            <a:r>
              <a:rPr sz="900" b="1" i="1" spc="-3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здоровья,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образования</a:t>
            </a:r>
            <a:r>
              <a:rPr sz="900" b="1" i="1" spc="-4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spc="-20" dirty="0">
                <a:latin typeface="Times New Roman"/>
                <a:cs typeface="Times New Roman"/>
              </a:rPr>
              <a:t>т.д.</a:t>
            </a:r>
            <a:endParaRPr sz="900">
              <a:latin typeface="Times New Roman"/>
              <a:cs typeface="Times New Roman"/>
            </a:endParaRPr>
          </a:p>
          <a:p>
            <a:pPr marL="52069" indent="-50800" algn="just">
              <a:lnSpc>
                <a:spcPct val="100000"/>
              </a:lnSpc>
              <a:spcBef>
                <a:spcPts val="605"/>
              </a:spcBef>
              <a:buSzPct val="83333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Почему</a:t>
            </a:r>
            <a:r>
              <a:rPr sz="900" b="1" i="1" spc="-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не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определил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события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будущее</a:t>
            </a:r>
            <a:r>
              <a:rPr sz="900" b="1" i="1" spc="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—</a:t>
            </a:r>
            <a:r>
              <a:rPr sz="900" b="1" i="1" dirty="0">
                <a:latin typeface="Times New Roman"/>
                <a:cs typeface="Times New Roman"/>
              </a:rPr>
              <a:t>выход</a:t>
            </a:r>
            <a:r>
              <a:rPr sz="900" b="1" i="1" spc="-2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на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смысл</a:t>
            </a:r>
            <a:r>
              <a:rPr sz="900" b="1" i="1" spc="-1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перспективы</a:t>
            </a:r>
            <a:r>
              <a:rPr sz="900" b="1" i="1" spc="-45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жизни.</a:t>
            </a:r>
            <a:endParaRPr sz="900">
              <a:latin typeface="Times New Roman"/>
              <a:cs typeface="Times New Roman"/>
            </a:endParaRPr>
          </a:p>
          <a:p>
            <a:pPr marL="52069" indent="-50800" algn="just">
              <a:lnSpc>
                <a:spcPct val="100000"/>
              </a:lnSpc>
              <a:spcBef>
                <a:spcPts val="600"/>
              </a:spcBef>
              <a:buSzPct val="83333"/>
              <a:buChar char="•"/>
              <a:tabLst>
                <a:tab pos="52069" algn="l"/>
              </a:tabLst>
            </a:pPr>
            <a:r>
              <a:rPr sz="900" b="1" i="1" dirty="0">
                <a:latin typeface="Times New Roman"/>
                <a:cs typeface="Times New Roman"/>
              </a:rPr>
              <a:t>Предложение</a:t>
            </a:r>
            <a:r>
              <a:rPr sz="900" b="1" i="1" spc="-1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—исправить</a:t>
            </a:r>
            <a:r>
              <a:rPr sz="900" b="1" i="1" spc="-45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прошлое</a:t>
            </a:r>
            <a:r>
              <a:rPr sz="900" b="1" i="1" spc="-2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и</a:t>
            </a:r>
            <a:r>
              <a:rPr sz="900" b="1" i="1" spc="-30" dirty="0">
                <a:latin typeface="Times New Roman"/>
                <a:cs typeface="Times New Roman"/>
              </a:rPr>
              <a:t> </a:t>
            </a:r>
            <a:r>
              <a:rPr sz="900" b="1" i="1" dirty="0">
                <a:latin typeface="Times New Roman"/>
                <a:cs typeface="Times New Roman"/>
              </a:rPr>
              <a:t>спроектировать</a:t>
            </a:r>
            <a:r>
              <a:rPr sz="900" b="1" i="1" spc="-50" dirty="0">
                <a:latin typeface="Times New Roman"/>
                <a:cs typeface="Times New Roman"/>
              </a:rPr>
              <a:t> </a:t>
            </a:r>
            <a:r>
              <a:rPr sz="900" b="1" i="1" spc="-10" dirty="0">
                <a:latin typeface="Times New Roman"/>
                <a:cs typeface="Times New Roman"/>
              </a:rPr>
              <a:t>будущее.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9110" y="180594"/>
            <a:ext cx="61016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1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техники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оказания</a:t>
            </a:r>
            <a:r>
              <a:rPr sz="14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поддержки</a:t>
            </a:r>
            <a:r>
              <a:rPr sz="14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dirty="0">
                <a:solidFill>
                  <a:srgbClr val="006FC0"/>
                </a:solidFill>
                <a:latin typeface="Times New Roman"/>
                <a:cs typeface="Times New Roman"/>
              </a:rPr>
              <a:t>семьям</a:t>
            </a:r>
            <a:r>
              <a:rPr sz="14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участников</a:t>
            </a:r>
            <a:r>
              <a:rPr sz="14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СВО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553200" y="133350"/>
            <a:ext cx="24384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C00000"/>
                </a:solidFill>
                <a:latin typeface="Times New Roman"/>
                <a:cs typeface="Times New Roman"/>
              </a:rPr>
              <a:t>«Линия</a:t>
            </a:r>
            <a:r>
              <a:rPr sz="1200" spc="-3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Times New Roman"/>
                <a:cs typeface="Times New Roman"/>
              </a:rPr>
              <a:t>жизни» </a:t>
            </a:r>
            <a:r>
              <a:rPr sz="1200" dirty="0">
                <a:solidFill>
                  <a:srgbClr val="C00000"/>
                </a:solidFill>
                <a:latin typeface="Times New Roman"/>
                <a:cs typeface="Times New Roman"/>
              </a:rPr>
              <a:t>Александра</a:t>
            </a:r>
            <a:r>
              <a:rPr sz="1200" spc="-50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dirty="0">
                <a:solidFill>
                  <a:srgbClr val="C00000"/>
                </a:solidFill>
                <a:latin typeface="Times New Roman"/>
                <a:cs typeface="Times New Roman"/>
              </a:rPr>
              <a:t>Кроника</a:t>
            </a:r>
            <a:r>
              <a:rPr sz="1200" spc="-6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spc="-50" dirty="0">
                <a:solidFill>
                  <a:srgbClr val="C00000"/>
                </a:solidFill>
                <a:latin typeface="Times New Roman"/>
                <a:cs typeface="Times New Roman"/>
              </a:rPr>
              <a:t>в </a:t>
            </a:r>
            <a:r>
              <a:rPr sz="1200" dirty="0">
                <a:solidFill>
                  <a:srgbClr val="C00000"/>
                </a:solidFill>
                <a:latin typeface="Times New Roman"/>
                <a:cs typeface="Times New Roman"/>
              </a:rPr>
              <a:t>интерпретации</a:t>
            </a:r>
            <a:r>
              <a:rPr sz="1200" spc="-55" dirty="0">
                <a:solidFill>
                  <a:srgbClr val="C00000"/>
                </a:solidFill>
                <a:latin typeface="Times New Roman"/>
                <a:cs typeface="Times New Roman"/>
              </a:rPr>
              <a:t> </a:t>
            </a:r>
            <a:r>
              <a:rPr sz="1200" spc="-10" dirty="0">
                <a:solidFill>
                  <a:srgbClr val="C00000"/>
                </a:solidFill>
                <a:latin typeface="Times New Roman"/>
                <a:cs typeface="Times New Roman"/>
              </a:rPr>
              <a:t>А.Караяни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6543802" y="220624"/>
            <a:ext cx="2054860" cy="1905000"/>
            <a:chOff x="6543802" y="220624"/>
            <a:chExt cx="2054860" cy="1905000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2" y="220624"/>
              <a:ext cx="1020965" cy="94536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543802" y="1079830"/>
              <a:ext cx="1743075" cy="1045844"/>
            </a:xfrm>
            <a:custGeom>
              <a:avLst/>
              <a:gdLst/>
              <a:ahLst/>
              <a:cxnLst/>
              <a:rect l="l" t="t" r="r" b="b"/>
              <a:pathLst>
                <a:path w="1743075" h="1045844">
                  <a:moveTo>
                    <a:pt x="1742694" y="0"/>
                  </a:moveTo>
                  <a:lnTo>
                    <a:pt x="0" y="0"/>
                  </a:lnTo>
                  <a:lnTo>
                    <a:pt x="0" y="1045641"/>
                  </a:lnTo>
                  <a:lnTo>
                    <a:pt x="1742694" y="1045641"/>
                  </a:lnTo>
                  <a:lnTo>
                    <a:pt x="17426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41477" y="1194942"/>
            <a:ext cx="16008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Помощь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страхе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09798" y="1079830"/>
            <a:ext cx="1743075" cy="1131079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14300" rIns="0" bIns="0" rtlCol="0">
            <a:spAutoFit/>
          </a:bodyPr>
          <a:lstStyle/>
          <a:p>
            <a:pPr marL="100330" marR="93980" algn="ctr">
              <a:spcBef>
                <a:spcPts val="5"/>
              </a:spcBef>
            </a:pPr>
            <a:r>
              <a:rPr sz="1100" b="1" smtClean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100" b="1" spc="-4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оставляйте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человека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одного.</a:t>
            </a:r>
            <a:r>
              <a:rPr sz="11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Страх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тяжело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переносить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60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endParaRPr sz="1100">
              <a:latin typeface="Arial"/>
              <a:cs typeface="Arial"/>
            </a:endParaRPr>
          </a:p>
          <a:p>
            <a:pPr algn="ctr"/>
            <a:r>
              <a:rPr lang="ru-RU" sz="1100" b="1" spc="-10" dirty="0" smtClean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100" b="1" spc="-10" smtClean="0">
                <a:solidFill>
                  <a:srgbClr val="C00000"/>
                </a:solidFill>
                <a:latin typeface="Arial"/>
                <a:cs typeface="Arial"/>
              </a:rPr>
              <a:t>диночестве</a:t>
            </a:r>
            <a:endParaRPr lang="ru-RU" sz="1100" b="1" spc="-1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algn="ctr"/>
            <a:endParaRPr sz="11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26736" y="1079830"/>
            <a:ext cx="1743075" cy="1087477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85"/>
              </a:spcBef>
            </a:pPr>
            <a:endParaRPr sz="1000">
              <a:latin typeface="Times New Roman"/>
              <a:cs typeface="Times New Roman"/>
            </a:endParaRPr>
          </a:p>
          <a:p>
            <a:pPr marL="378460" marR="203835" indent="-166370" algn="ctr"/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Говорите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том,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чего </a:t>
            </a:r>
            <a:r>
              <a:rPr sz="1100" b="1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r>
              <a:rPr sz="1100" b="1" spc="-25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smtClean="0">
                <a:solidFill>
                  <a:srgbClr val="C00000"/>
                </a:solidFill>
                <a:latin typeface="Arial"/>
                <a:cs typeface="Arial"/>
              </a:rPr>
              <a:t>боится</a:t>
            </a:r>
            <a:endParaRPr lang="ru-RU" sz="1100" b="1" spc="-1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378460" marR="203835" indent="-166370"/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543802" y="1079830"/>
            <a:ext cx="1743075" cy="1047723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69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70"/>
              </a:spcBef>
            </a:pPr>
            <a:endParaRPr sz="1000">
              <a:latin typeface="Times New Roman"/>
              <a:cs typeface="Times New Roman"/>
            </a:endParaRPr>
          </a:p>
          <a:p>
            <a:pPr marL="92075" marR="82550" indent="-1270" algn="ctr"/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пытайтесь</a:t>
            </a:r>
            <a:r>
              <a:rPr sz="11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отвлечь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11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фразами: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«Не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думай</a:t>
            </a:r>
            <a:r>
              <a:rPr sz="11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об</a:t>
            </a:r>
            <a:r>
              <a:rPr sz="11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этом»,</a:t>
            </a:r>
            <a:r>
              <a:rPr sz="11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«Это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ерунда»,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«Это</a:t>
            </a:r>
            <a:r>
              <a:rPr sz="11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глупости»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т.д.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09798" y="2299665"/>
            <a:ext cx="1743075" cy="1130437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13664" rIns="0" bIns="0" rtlCol="0">
            <a:spAutoFit/>
          </a:bodyPr>
          <a:lstStyle/>
          <a:p>
            <a:pPr marL="172085" marR="164465" algn="ctr"/>
            <a:r>
              <a:rPr sz="1100" b="1" smtClean="0">
                <a:solidFill>
                  <a:srgbClr val="C00000"/>
                </a:solidFill>
                <a:latin typeface="Arial"/>
                <a:cs typeface="Arial"/>
              </a:rPr>
              <a:t>Предложите</a:t>
            </a:r>
            <a:r>
              <a:rPr sz="1100" b="1" spc="-6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человеку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сделать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несколько дыхательных</a:t>
            </a:r>
            <a:endParaRPr sz="1100">
              <a:latin typeface="Arial"/>
              <a:cs typeface="Arial"/>
            </a:endParaRPr>
          </a:p>
          <a:p>
            <a:pPr marL="1905" algn="ctr"/>
            <a:r>
              <a:rPr lang="ru-RU" sz="1100" b="1" spc="-10" dirty="0" smtClean="0">
                <a:solidFill>
                  <a:srgbClr val="C00000"/>
                </a:solidFill>
                <a:latin typeface="Arial"/>
                <a:cs typeface="Arial"/>
              </a:rPr>
              <a:t>У</a:t>
            </a:r>
            <a:r>
              <a:rPr sz="1100" b="1" spc="-10" smtClean="0">
                <a:solidFill>
                  <a:srgbClr val="C00000"/>
                </a:solidFill>
                <a:latin typeface="Arial"/>
                <a:cs typeface="Arial"/>
              </a:rPr>
              <a:t>пражнений</a:t>
            </a:r>
            <a:endParaRPr lang="ru-RU" sz="1100" b="1" spc="-1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1905" algn="ctr"/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626736" y="2299665"/>
            <a:ext cx="1743075" cy="104584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2865" rIns="0" bIns="0" rtlCol="0">
            <a:spAutoFit/>
          </a:bodyPr>
          <a:lstStyle/>
          <a:p>
            <a:pPr marL="137795" marR="130810" indent="2540" algn="ctr">
              <a:lnSpc>
                <a:spcPct val="86100"/>
              </a:lnSpc>
              <a:spcBef>
                <a:spcPts val="49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боится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ребенок,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поговорите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ним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его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страхах,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после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этого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поиграть,</a:t>
            </a:r>
            <a:endParaRPr sz="1000">
              <a:latin typeface="Arial"/>
              <a:cs typeface="Arial"/>
            </a:endParaRPr>
          </a:p>
          <a:p>
            <a:pPr marL="110489" marR="100330" algn="ctr">
              <a:lnSpc>
                <a:spcPts val="1030"/>
              </a:lnSpc>
              <a:spcBef>
                <a:spcPts val="2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порисовать,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полепить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с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целью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выразить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свои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чувства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543802" y="2299665"/>
            <a:ext cx="1743075" cy="1023357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7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0" marR="116839" indent="-1905" algn="ctr">
              <a:spcBef>
                <a:spcPts val="5"/>
              </a:spcBef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Постарайтесь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занять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человека </a:t>
            </a:r>
            <a:r>
              <a:rPr sz="1100" b="1" spc="-10">
                <a:solidFill>
                  <a:srgbClr val="C00000"/>
                </a:solidFill>
                <a:latin typeface="Arial"/>
                <a:cs typeface="Arial"/>
              </a:rPr>
              <a:t>каким-нибудь </a:t>
            </a:r>
            <a:r>
              <a:rPr sz="1100" b="1" spc="-20" smtClean="0">
                <a:solidFill>
                  <a:srgbClr val="C00000"/>
                </a:solidFill>
                <a:latin typeface="Arial"/>
                <a:cs typeface="Arial"/>
              </a:rPr>
              <a:t>делом</a:t>
            </a:r>
            <a:endParaRPr lang="ru-RU" sz="1100" b="1" spc="-2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127000" marR="116839" indent="-1905" algn="ctr">
              <a:spcBef>
                <a:spcPts val="5"/>
              </a:spcBef>
            </a:pPr>
            <a:endParaRPr sz="11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41477" y="3624198"/>
            <a:ext cx="8180705" cy="1306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68910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181610" algn="l"/>
              </a:tabLst>
            </a:pPr>
            <a:r>
              <a:rPr sz="1200" dirty="0">
                <a:latin typeface="Microsoft Sans Serif"/>
                <a:cs typeface="Microsoft Sans Serif"/>
              </a:rPr>
              <a:t>Положите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руку</a:t>
            </a:r>
            <a:r>
              <a:rPr sz="1200" spc="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живот;</a:t>
            </a:r>
            <a:r>
              <a:rPr sz="1200" spc="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медленно</a:t>
            </a:r>
            <a:r>
              <a:rPr sz="1200" spc="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вдохните,</a:t>
            </a:r>
            <a:r>
              <a:rPr sz="1200" spc="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почувствуйте,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как</a:t>
            </a:r>
            <a:r>
              <a:rPr sz="1200" spc="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сначала</a:t>
            </a:r>
            <a:r>
              <a:rPr sz="1200" spc="9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воздухом</a:t>
            </a:r>
            <a:r>
              <a:rPr sz="1200" spc="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наполняется</a:t>
            </a:r>
            <a:r>
              <a:rPr sz="1200" spc="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грудь,</a:t>
            </a:r>
            <a:r>
              <a:rPr sz="1200" spc="9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потом </a:t>
            </a:r>
            <a:r>
              <a:rPr sz="1200" dirty="0">
                <a:latin typeface="Microsoft Sans Serif"/>
                <a:cs typeface="Microsoft Sans Serif"/>
              </a:rPr>
              <a:t>живот.</a:t>
            </a:r>
            <a:r>
              <a:rPr sz="1200" spc="2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Задержите</a:t>
            </a:r>
            <a:r>
              <a:rPr sz="1200" spc="2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дыхание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210" dirty="0">
                <a:latin typeface="Microsoft Sans Serif"/>
                <a:cs typeface="Microsoft Sans Serif"/>
              </a:rPr>
              <a:t> </a:t>
            </a:r>
            <a:r>
              <a:rPr sz="1200" spc="240" dirty="0">
                <a:latin typeface="Microsoft Sans Serif"/>
                <a:cs typeface="Microsoft Sans Serif"/>
              </a:rPr>
              <a:t>1—</a:t>
            </a:r>
            <a:r>
              <a:rPr sz="1200" dirty="0">
                <a:latin typeface="Microsoft Sans Serif"/>
                <a:cs typeface="Microsoft Sans Serif"/>
              </a:rPr>
              <a:t>2</a:t>
            </a:r>
            <a:r>
              <a:rPr sz="1200" spc="2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секунды.</a:t>
            </a:r>
            <a:r>
              <a:rPr sz="1200" spc="2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Выдохните.</a:t>
            </a:r>
            <a:r>
              <a:rPr sz="1200" spc="2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Сначала</a:t>
            </a:r>
            <a:r>
              <a:rPr sz="1200" spc="20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опускается</a:t>
            </a:r>
            <a:r>
              <a:rPr sz="1200" spc="2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живот,</a:t>
            </a:r>
            <a:r>
              <a:rPr sz="1200" spc="2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потом</a:t>
            </a:r>
            <a:r>
              <a:rPr sz="1200" spc="2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грудь.</a:t>
            </a:r>
            <a:r>
              <a:rPr sz="1200" spc="2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Медленно повторите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это </a:t>
            </a:r>
            <a:r>
              <a:rPr sz="1200" spc="-10" dirty="0">
                <a:latin typeface="Microsoft Sans Serif"/>
                <a:cs typeface="Microsoft Sans Serif"/>
              </a:rPr>
              <a:t>упражнение </a:t>
            </a:r>
            <a:r>
              <a:rPr sz="1200" spc="245" dirty="0">
                <a:latin typeface="Microsoft Sans Serif"/>
                <a:cs typeface="Microsoft Sans Serif"/>
              </a:rPr>
              <a:t>3—</a:t>
            </a:r>
            <a:r>
              <a:rPr sz="1200" dirty="0">
                <a:latin typeface="Microsoft Sans Serif"/>
                <a:cs typeface="Microsoft Sans Serif"/>
              </a:rPr>
              <a:t>4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раза;</a:t>
            </a:r>
            <a:endParaRPr sz="1200">
              <a:latin typeface="Microsoft Sans Serif"/>
              <a:cs typeface="Microsoft Sans Serif"/>
            </a:endParaRPr>
          </a:p>
          <a:p>
            <a:pPr marL="12700" marR="5080" indent="226060" algn="just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200" dirty="0">
                <a:latin typeface="Microsoft Sans Serif"/>
                <a:cs typeface="Microsoft Sans Serif"/>
              </a:rPr>
              <a:t>Глубоко</a:t>
            </a:r>
            <a:r>
              <a:rPr sz="1200" spc="3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вдохните.</a:t>
            </a:r>
            <a:r>
              <a:rPr sz="1200" spc="3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Задержите</a:t>
            </a:r>
            <a:r>
              <a:rPr sz="1200" spc="3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дыхание</a:t>
            </a:r>
            <a:r>
              <a:rPr sz="1200" spc="3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365" dirty="0">
                <a:latin typeface="Microsoft Sans Serif"/>
                <a:cs typeface="Microsoft Sans Serif"/>
              </a:rPr>
              <a:t> </a:t>
            </a:r>
            <a:r>
              <a:rPr sz="1200" spc="250" dirty="0">
                <a:latin typeface="Microsoft Sans Serif"/>
                <a:cs typeface="Microsoft Sans Serif"/>
              </a:rPr>
              <a:t>1—</a:t>
            </a:r>
            <a:r>
              <a:rPr sz="1200" dirty="0">
                <a:latin typeface="Microsoft Sans Serif"/>
                <a:cs typeface="Microsoft Sans Serif"/>
              </a:rPr>
              <a:t>2</a:t>
            </a:r>
            <a:r>
              <a:rPr sz="1200" spc="3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секунды.</a:t>
            </a:r>
            <a:r>
              <a:rPr sz="1200" spc="3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Начинайте</a:t>
            </a:r>
            <a:r>
              <a:rPr sz="1200" spc="3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выдыхать.</a:t>
            </a:r>
            <a:r>
              <a:rPr sz="1200" spc="3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Выдыхайте</a:t>
            </a:r>
            <a:r>
              <a:rPr sz="1200" spc="3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медленно</a:t>
            </a:r>
            <a:r>
              <a:rPr sz="1200" spc="375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и </a:t>
            </a:r>
            <a:r>
              <a:rPr sz="1200" dirty="0">
                <a:latin typeface="Microsoft Sans Serif"/>
                <a:cs typeface="Microsoft Sans Serif"/>
              </a:rPr>
              <a:t>примерно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середине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выдоха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сделайте</a:t>
            </a:r>
            <a:r>
              <a:rPr sz="1200" spc="1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паузу</a:t>
            </a:r>
            <a:r>
              <a:rPr sz="1200" spc="1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spc="240" dirty="0">
                <a:latin typeface="Microsoft Sans Serif"/>
                <a:cs typeface="Microsoft Sans Serif"/>
              </a:rPr>
              <a:t>1—</a:t>
            </a:r>
            <a:r>
              <a:rPr sz="1200" dirty="0">
                <a:latin typeface="Microsoft Sans Serif"/>
                <a:cs typeface="Microsoft Sans Serif"/>
              </a:rPr>
              <a:t>2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секунды.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Постарайтесь</a:t>
            </a:r>
            <a:r>
              <a:rPr sz="1200" spc="15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выдохнуть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как</a:t>
            </a:r>
            <a:r>
              <a:rPr sz="1200" spc="1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можно</a:t>
            </a:r>
            <a:r>
              <a:rPr sz="1200" spc="16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сильнее. </a:t>
            </a:r>
            <a:r>
              <a:rPr sz="1200" dirty="0">
                <a:latin typeface="Microsoft Sans Serif"/>
                <a:cs typeface="Microsoft Sans Serif"/>
              </a:rPr>
              <a:t>Медленно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повторите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это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упражнение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spc="245" dirty="0">
                <a:latin typeface="Microsoft Sans Serif"/>
                <a:cs typeface="Microsoft Sans Serif"/>
              </a:rPr>
              <a:t>3—</a:t>
            </a:r>
            <a:r>
              <a:rPr sz="1200" dirty="0">
                <a:latin typeface="Microsoft Sans Serif"/>
                <a:cs typeface="Microsoft Sans Serif"/>
              </a:rPr>
              <a:t>4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раза.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Если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человеку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трудно</a:t>
            </a:r>
            <a:r>
              <a:rPr sz="1200" spc="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дышать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таком</a:t>
            </a:r>
            <a:r>
              <a:rPr sz="1200" spc="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ритме,</a:t>
            </a:r>
            <a:r>
              <a:rPr sz="1200" spc="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присоединитесь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-50" dirty="0">
                <a:latin typeface="Microsoft Sans Serif"/>
                <a:cs typeface="Microsoft Sans Serif"/>
              </a:rPr>
              <a:t>к </a:t>
            </a:r>
            <a:r>
              <a:rPr sz="1200" dirty="0">
                <a:latin typeface="Microsoft Sans Serif"/>
                <a:cs typeface="Microsoft Sans Serif"/>
              </a:rPr>
              <a:t>нему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495" dirty="0">
                <a:latin typeface="Microsoft Sans Serif"/>
                <a:cs typeface="Microsoft Sans Serif"/>
              </a:rPr>
              <a:t>—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дышите</a:t>
            </a:r>
            <a:r>
              <a:rPr sz="1200" spc="-10" dirty="0">
                <a:latin typeface="Microsoft Sans Serif"/>
                <a:cs typeface="Microsoft Sans Serif"/>
              </a:rPr>
              <a:t> вместе.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Это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25" dirty="0">
                <a:latin typeface="Microsoft Sans Serif"/>
                <a:cs typeface="Microsoft Sans Serif"/>
              </a:rPr>
              <a:t>поможет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ему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успокоиться,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почувствовать, </a:t>
            </a:r>
            <a:r>
              <a:rPr sz="1200" dirty="0">
                <a:latin typeface="Microsoft Sans Serif"/>
                <a:cs typeface="Microsoft Sans Serif"/>
              </a:rPr>
              <a:t>что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рядом.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3312795" y="3354451"/>
            <a:ext cx="588010" cy="337820"/>
            <a:chOff x="3312795" y="3354451"/>
            <a:chExt cx="588010" cy="337820"/>
          </a:xfrm>
        </p:grpSpPr>
        <p:sp>
          <p:nvSpPr>
            <p:cNvPr id="22" name="object 22"/>
            <p:cNvSpPr/>
            <p:nvPr/>
          </p:nvSpPr>
          <p:spPr>
            <a:xfrm>
              <a:off x="3325495" y="3367151"/>
              <a:ext cx="562610" cy="312420"/>
            </a:xfrm>
            <a:custGeom>
              <a:avLst/>
              <a:gdLst/>
              <a:ahLst/>
              <a:cxnLst/>
              <a:rect l="l" t="t" r="r" b="b"/>
              <a:pathLst>
                <a:path w="562610" h="312420">
                  <a:moveTo>
                    <a:pt x="421513" y="0"/>
                  </a:moveTo>
                  <a:lnTo>
                    <a:pt x="140462" y="0"/>
                  </a:lnTo>
                  <a:lnTo>
                    <a:pt x="140462" y="155956"/>
                  </a:lnTo>
                  <a:lnTo>
                    <a:pt x="0" y="155956"/>
                  </a:lnTo>
                  <a:lnTo>
                    <a:pt x="281050" y="311912"/>
                  </a:lnTo>
                  <a:lnTo>
                    <a:pt x="562101" y="155956"/>
                  </a:lnTo>
                  <a:lnTo>
                    <a:pt x="421513" y="155956"/>
                  </a:lnTo>
                  <a:lnTo>
                    <a:pt x="42151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325495" y="3367151"/>
              <a:ext cx="562610" cy="312420"/>
            </a:xfrm>
            <a:custGeom>
              <a:avLst/>
              <a:gdLst/>
              <a:ahLst/>
              <a:cxnLst/>
              <a:rect l="l" t="t" r="r" b="b"/>
              <a:pathLst>
                <a:path w="562610" h="312420">
                  <a:moveTo>
                    <a:pt x="0" y="155956"/>
                  </a:moveTo>
                  <a:lnTo>
                    <a:pt x="140462" y="155956"/>
                  </a:lnTo>
                  <a:lnTo>
                    <a:pt x="140462" y="0"/>
                  </a:lnTo>
                  <a:lnTo>
                    <a:pt x="421513" y="0"/>
                  </a:lnTo>
                  <a:lnTo>
                    <a:pt x="421513" y="155956"/>
                  </a:lnTo>
                  <a:lnTo>
                    <a:pt x="562101" y="155956"/>
                  </a:lnTo>
                  <a:lnTo>
                    <a:pt x="281050" y="311912"/>
                  </a:lnTo>
                  <a:lnTo>
                    <a:pt x="0" y="155956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152400" y="133350"/>
            <a:ext cx="6629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759" y="539241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21" y="254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25272" y="761746"/>
            <a:ext cx="82664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dirty="0">
                <a:solidFill>
                  <a:srgbClr val="000000"/>
                </a:solidFill>
                <a:latin typeface="Arial"/>
                <a:cs typeface="Arial"/>
              </a:rPr>
              <a:t>Семья</a:t>
            </a:r>
            <a:r>
              <a:rPr sz="1600" i="1" spc="-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000000"/>
                </a:solidFill>
                <a:latin typeface="Arial"/>
                <a:cs typeface="Arial"/>
              </a:rPr>
              <a:t>находится</a:t>
            </a:r>
            <a:r>
              <a:rPr sz="1600" i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000000"/>
                </a:solidFill>
                <a:latin typeface="Arial"/>
                <a:cs typeface="Arial"/>
              </a:rPr>
              <a:t>в</a:t>
            </a:r>
            <a:r>
              <a:rPr sz="1600" i="1" spc="-5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000000"/>
                </a:solidFill>
                <a:latin typeface="Arial"/>
                <a:cs typeface="Arial"/>
              </a:rPr>
              <a:t>состоянии</a:t>
            </a:r>
            <a:r>
              <a:rPr sz="16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000000"/>
                </a:solidFill>
                <a:latin typeface="Arial"/>
                <a:cs typeface="Arial"/>
              </a:rPr>
              <a:t>дистресса</a:t>
            </a:r>
            <a:r>
              <a:rPr sz="1600" i="1" spc="-5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000000"/>
                </a:solidFill>
                <a:latin typeface="Arial"/>
                <a:cs typeface="Arial"/>
              </a:rPr>
              <a:t>(длительного</a:t>
            </a:r>
            <a:r>
              <a:rPr sz="1600" i="1" spc="-3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000000"/>
                </a:solidFill>
                <a:latin typeface="Arial"/>
                <a:cs typeface="Arial"/>
              </a:rPr>
              <a:t>стресса)</a:t>
            </a:r>
            <a:r>
              <a:rPr sz="1600" i="1" spc="-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1600" i="1" spc="-10" dirty="0">
                <a:solidFill>
                  <a:srgbClr val="000000"/>
                </a:solidFill>
                <a:latin typeface="Arial"/>
                <a:cs typeface="Arial"/>
              </a:rPr>
              <a:t>вызванного:</a:t>
            </a:r>
            <a:endParaRPr sz="16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4375" y="1228090"/>
            <a:ext cx="8707755" cy="30802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2425" indent="-192405">
              <a:lnSpc>
                <a:spcPct val="100000"/>
              </a:lnSpc>
              <a:spcBef>
                <a:spcPts val="95"/>
              </a:spcBef>
              <a:buAutoNum type="arabicParenR"/>
              <a:tabLst>
                <a:tab pos="352425" algn="l"/>
              </a:tabLst>
            </a:pPr>
            <a:r>
              <a:rPr sz="1600" i="1" spc="-10" dirty="0">
                <a:latin typeface="Arial"/>
                <a:cs typeface="Arial"/>
              </a:rPr>
              <a:t>Неопределенностью</a:t>
            </a:r>
            <a:r>
              <a:rPr sz="1600" i="1" spc="1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–</a:t>
            </a:r>
            <a:r>
              <a:rPr sz="1600" i="1" spc="-3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отсутствием</a:t>
            </a:r>
            <a:r>
              <a:rPr sz="1600" i="1" spc="1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информации</a:t>
            </a:r>
            <a:r>
              <a:rPr sz="1600" i="1" spc="-2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о</a:t>
            </a:r>
            <a:r>
              <a:rPr sz="1600" i="1" spc="-4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военнослужащем</a:t>
            </a:r>
            <a:r>
              <a:rPr sz="1600" i="1" spc="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(отце,</a:t>
            </a:r>
            <a:r>
              <a:rPr sz="1600" i="1" spc="-1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муже,</a:t>
            </a:r>
            <a:r>
              <a:rPr sz="1600" i="1" spc="-3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брате,</a:t>
            </a:r>
            <a:r>
              <a:rPr sz="1600" i="1" spc="-1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сыне,</a:t>
            </a:r>
            <a:r>
              <a:rPr sz="1600" i="1" spc="-2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внуке)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5"/>
              </a:spcBef>
              <a:buFont typeface="Arial"/>
              <a:buAutoNum type="arabicParenR"/>
            </a:pPr>
            <a:endParaRPr sz="1600">
              <a:latin typeface="Arial"/>
              <a:cs typeface="Arial"/>
            </a:endParaRPr>
          </a:p>
          <a:p>
            <a:pPr marL="353060" indent="-193040">
              <a:lnSpc>
                <a:spcPct val="100000"/>
              </a:lnSpc>
              <a:buAutoNum type="arabicParenR"/>
              <a:tabLst>
                <a:tab pos="353060" algn="l"/>
              </a:tabLst>
            </a:pPr>
            <a:r>
              <a:rPr sz="1600" i="1" spc="-10" dirty="0">
                <a:latin typeface="Arial"/>
                <a:cs typeface="Arial"/>
              </a:rPr>
              <a:t>Страхом</a:t>
            </a:r>
            <a:r>
              <a:rPr sz="1600" i="1" spc="-5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за</a:t>
            </a:r>
            <a:r>
              <a:rPr sz="1600" i="1" spc="-6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близкого</a:t>
            </a:r>
            <a:r>
              <a:rPr sz="1600" i="1" spc="-50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человека</a:t>
            </a:r>
            <a:r>
              <a:rPr sz="1600" i="1" spc="-4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(риск</a:t>
            </a:r>
            <a:r>
              <a:rPr sz="1600" i="1" spc="-5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потери</a:t>
            </a:r>
            <a:r>
              <a:rPr sz="1600" i="1" spc="-40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близкого</a:t>
            </a:r>
            <a:r>
              <a:rPr sz="1600" i="1" spc="-5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человека,</a:t>
            </a:r>
            <a:r>
              <a:rPr sz="1600" i="1" spc="-3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ранения,</a:t>
            </a:r>
            <a:r>
              <a:rPr sz="1600" i="1" spc="-4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увечья)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40"/>
              </a:spcBef>
              <a:buFont typeface="Arial"/>
              <a:buAutoNum type="arabicParenR"/>
            </a:pPr>
            <a:endParaRPr sz="1600">
              <a:latin typeface="Arial"/>
              <a:cs typeface="Arial"/>
            </a:endParaRPr>
          </a:p>
          <a:p>
            <a:pPr marL="12700" marR="5080" indent="376555" algn="just">
              <a:lnSpc>
                <a:spcPct val="105000"/>
              </a:lnSpc>
              <a:buAutoNum type="arabicParenR"/>
              <a:tabLst>
                <a:tab pos="389255" algn="l"/>
              </a:tabLst>
            </a:pPr>
            <a:r>
              <a:rPr sz="1600" i="1" dirty="0">
                <a:latin typeface="Arial"/>
                <a:cs typeface="Arial"/>
              </a:rPr>
              <a:t>Дефицитом</a:t>
            </a:r>
            <a:r>
              <a:rPr sz="1600" i="1" spc="22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личного</a:t>
            </a:r>
            <a:r>
              <a:rPr sz="1600" i="1" spc="229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общения</a:t>
            </a:r>
            <a:r>
              <a:rPr sz="1600" i="1" spc="22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для</a:t>
            </a:r>
            <a:r>
              <a:rPr sz="1600" i="1" spc="23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членов</a:t>
            </a:r>
            <a:r>
              <a:rPr sz="1600" i="1" spc="22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семьи</a:t>
            </a:r>
            <a:r>
              <a:rPr sz="1600" i="1" spc="229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–</a:t>
            </a:r>
            <a:r>
              <a:rPr sz="1600" i="1" spc="229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нарушена</a:t>
            </a:r>
            <a:r>
              <a:rPr sz="1600" i="1" spc="22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возможность</a:t>
            </a:r>
            <a:r>
              <a:rPr sz="1600" i="1" spc="24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личностного</a:t>
            </a:r>
            <a:r>
              <a:rPr sz="1600" i="1" spc="24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контакта</a:t>
            </a:r>
            <a:r>
              <a:rPr sz="1600" i="1" spc="229" dirty="0">
                <a:latin typeface="Arial"/>
                <a:cs typeface="Arial"/>
              </a:rPr>
              <a:t> </a:t>
            </a:r>
            <a:r>
              <a:rPr sz="1600" i="1" spc="-50" dirty="0">
                <a:latin typeface="Arial"/>
                <a:cs typeface="Arial"/>
              </a:rPr>
              <a:t>и </a:t>
            </a:r>
            <a:r>
              <a:rPr sz="1600" i="1" dirty="0">
                <a:latin typeface="Arial"/>
                <a:cs typeface="Arial"/>
              </a:rPr>
              <a:t>эмоциональной</a:t>
            </a:r>
            <a:r>
              <a:rPr sz="1600" i="1" spc="49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поддержки,</a:t>
            </a:r>
            <a:r>
              <a:rPr sz="1600" i="1" spc="49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нарушаются</a:t>
            </a:r>
            <a:r>
              <a:rPr sz="1600" i="1" spc="49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привычные</a:t>
            </a:r>
            <a:r>
              <a:rPr sz="1600" i="1" spc="49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способы</a:t>
            </a:r>
            <a:r>
              <a:rPr sz="1600" i="1" spc="49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взаимодействия</a:t>
            </a:r>
            <a:r>
              <a:rPr sz="1600" i="1" spc="49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в</a:t>
            </a:r>
            <a:r>
              <a:rPr sz="1600" i="1" spc="49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семье</a:t>
            </a:r>
            <a:r>
              <a:rPr sz="1600" i="1" spc="49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и</a:t>
            </a:r>
            <a:r>
              <a:rPr sz="1600" i="1" spc="65" dirty="0">
                <a:latin typeface="Arial"/>
                <a:cs typeface="Arial"/>
              </a:rPr>
              <a:t>  </a:t>
            </a:r>
            <a:r>
              <a:rPr sz="1600" i="1" spc="-10" dirty="0">
                <a:latin typeface="Arial"/>
                <a:cs typeface="Arial"/>
              </a:rPr>
              <a:t>повседневное ролевое</a:t>
            </a:r>
            <a:r>
              <a:rPr sz="1600" i="1" spc="-40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взаимодействие,</a:t>
            </a:r>
            <a:r>
              <a:rPr sz="1600" i="1" spc="-2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бытовые</a:t>
            </a:r>
            <a:r>
              <a:rPr sz="1600" i="1" spc="-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рутинные</a:t>
            </a:r>
            <a:r>
              <a:rPr sz="1600" i="1" spc="-1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нагрузки</a:t>
            </a:r>
            <a:r>
              <a:rPr sz="1600" i="1" spc="-3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возрастают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5"/>
              </a:spcBef>
              <a:buFont typeface="Arial"/>
              <a:buAutoNum type="arabicParenR"/>
            </a:pPr>
            <a:endParaRPr sz="1600">
              <a:latin typeface="Arial"/>
              <a:cs typeface="Arial"/>
            </a:endParaRPr>
          </a:p>
          <a:p>
            <a:pPr marL="352425" indent="-192405">
              <a:lnSpc>
                <a:spcPct val="100000"/>
              </a:lnSpc>
              <a:buAutoNum type="arabicParenR"/>
              <a:tabLst>
                <a:tab pos="352425" algn="l"/>
              </a:tabLst>
            </a:pPr>
            <a:r>
              <a:rPr sz="1600" i="1" spc="-10" dirty="0">
                <a:latin typeface="Arial"/>
                <a:cs typeface="Arial"/>
              </a:rPr>
              <a:t>Возможно</a:t>
            </a:r>
            <a:r>
              <a:rPr sz="1600" i="1" spc="-6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обострение</a:t>
            </a:r>
            <a:r>
              <a:rPr sz="1600" i="1" spc="-30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ситуативных</a:t>
            </a:r>
            <a:r>
              <a:rPr sz="1600" i="1" spc="-2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личностных</a:t>
            </a:r>
            <a:r>
              <a:rPr sz="1600" i="1" spc="-20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психологических</a:t>
            </a:r>
            <a:r>
              <a:rPr sz="1600" i="1" spc="-50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проблем</a:t>
            </a:r>
            <a:r>
              <a:rPr sz="1600" i="1" spc="-5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и</a:t>
            </a:r>
            <a:r>
              <a:rPr sz="1600" i="1" spc="-65" dirty="0">
                <a:latin typeface="Arial"/>
                <a:cs typeface="Arial"/>
              </a:rPr>
              <a:t> </a:t>
            </a:r>
            <a:r>
              <a:rPr sz="1600" i="1" dirty="0">
                <a:latin typeface="Arial"/>
                <a:cs typeface="Arial"/>
              </a:rPr>
              <a:t>латентных</a:t>
            </a:r>
            <a:r>
              <a:rPr sz="1600" i="1" spc="-25" dirty="0">
                <a:latin typeface="Arial"/>
                <a:cs typeface="Arial"/>
              </a:rPr>
              <a:t> </a:t>
            </a:r>
            <a:r>
              <a:rPr sz="1600" i="1" spc="-10" dirty="0">
                <a:latin typeface="Arial"/>
                <a:cs typeface="Arial"/>
              </a:rPr>
              <a:t>расстройств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9110" y="180594"/>
            <a:ext cx="815909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Психологические</a:t>
            </a:r>
            <a:r>
              <a:rPr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техники</a:t>
            </a:r>
            <a:r>
              <a:rPr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оказания</a:t>
            </a:r>
            <a:r>
              <a:rPr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поддержки</a:t>
            </a:r>
            <a:r>
              <a:rPr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dirty="0">
                <a:solidFill>
                  <a:srgbClr val="006FC0"/>
                </a:solidFill>
                <a:latin typeface="Times New Roman"/>
                <a:cs typeface="Times New Roman"/>
              </a:rPr>
              <a:t>семьям</a:t>
            </a:r>
            <a:r>
              <a:rPr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участников</a:t>
            </a:r>
            <a:r>
              <a:rPr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СВО</a:t>
            </a:r>
            <a:endParaRPr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7" y="293319"/>
            <a:ext cx="377825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39494" algn="l"/>
                <a:tab pos="2248535" algn="l"/>
              </a:tabLst>
            </a:pPr>
            <a:r>
              <a:rPr sz="1400" spc="-10" dirty="0">
                <a:solidFill>
                  <a:srgbClr val="000000"/>
                </a:solidFill>
              </a:rPr>
              <a:t>Оказание</a:t>
            </a:r>
            <a:r>
              <a:rPr sz="1400" dirty="0">
                <a:solidFill>
                  <a:srgbClr val="000000"/>
                </a:solidFill>
              </a:rPr>
              <a:t>	</a:t>
            </a:r>
            <a:r>
              <a:rPr sz="1400" spc="-10" dirty="0">
                <a:solidFill>
                  <a:srgbClr val="000000"/>
                </a:solidFill>
              </a:rPr>
              <a:t>экстренной</a:t>
            </a:r>
            <a:r>
              <a:rPr sz="1400" dirty="0">
                <a:solidFill>
                  <a:srgbClr val="000000"/>
                </a:solidFill>
              </a:rPr>
              <a:t>	</a:t>
            </a:r>
            <a:r>
              <a:rPr sz="1400" spc="-10" dirty="0">
                <a:solidFill>
                  <a:srgbClr val="000000"/>
                </a:solidFill>
              </a:rPr>
              <a:t>психологической</a:t>
            </a:r>
            <a:endParaRPr sz="1400"/>
          </a:p>
        </p:txBody>
      </p:sp>
      <p:sp>
        <p:nvSpPr>
          <p:cNvPr id="3" name="object 3"/>
          <p:cNvSpPr txBox="1"/>
          <p:nvPr/>
        </p:nvSpPr>
        <p:spPr>
          <a:xfrm>
            <a:off x="4294123" y="293319"/>
            <a:ext cx="78422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помощи,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2720" y="293319"/>
            <a:ext cx="154178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психологической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41477" y="506983"/>
            <a:ext cx="130619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83005" algn="l"/>
              </a:tabLst>
            </a:pPr>
            <a:r>
              <a:rPr sz="1400" b="1" spc="-10" dirty="0">
                <a:latin typeface="Arial"/>
                <a:cs typeface="Arial"/>
              </a:rPr>
              <a:t>коррекции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50" dirty="0">
                <a:latin typeface="Arial"/>
                <a:cs typeface="Arial"/>
              </a:rPr>
              <a:t>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847338" y="506983"/>
            <a:ext cx="2946400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174115" algn="l"/>
                <a:tab pos="2542540" algn="l"/>
              </a:tabLst>
            </a:pP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10" dirty="0">
                <a:latin typeface="Arial"/>
                <a:cs typeface="Arial"/>
              </a:rPr>
              <a:t>(участников)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25" dirty="0">
                <a:latin typeface="Arial"/>
                <a:cs typeface="Arial"/>
              </a:rPr>
              <a:t>СВО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1477" y="720344"/>
            <a:ext cx="1518285" cy="239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84175" algn="l"/>
                <a:tab pos="1296035" algn="l"/>
              </a:tabLst>
            </a:pPr>
            <a:r>
              <a:rPr sz="1400" b="1" spc="-50" dirty="0">
                <a:latin typeface="Arial"/>
                <a:cs typeface="Arial"/>
              </a:rPr>
              <a:t>и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10" dirty="0">
                <a:latin typeface="Arial"/>
                <a:cs typeface="Arial"/>
              </a:rPr>
              <a:t>членам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25" dirty="0">
                <a:latin typeface="Arial"/>
                <a:cs typeface="Arial"/>
              </a:rPr>
              <a:t>их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62708" y="506983"/>
            <a:ext cx="116268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3840" marR="5080" indent="-231775">
              <a:lnSpc>
                <a:spcPct val="100000"/>
              </a:lnSpc>
              <a:spcBef>
                <a:spcPts val="105"/>
              </a:spcBef>
              <a:tabLst>
                <a:tab pos="1040130" algn="l"/>
              </a:tabLst>
            </a:pPr>
            <a:r>
              <a:rPr sz="1400" b="1" spc="-10" dirty="0">
                <a:latin typeface="Arial"/>
                <a:cs typeface="Arial"/>
              </a:rPr>
              <a:t>поддержки семей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50" dirty="0">
                <a:latin typeface="Arial"/>
                <a:cs typeface="Arial"/>
              </a:rPr>
              <a:t>в</a:t>
            </a:r>
            <a:endParaRPr sz="14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73145" y="506983"/>
            <a:ext cx="372173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детям</a:t>
            </a:r>
            <a:endParaRPr sz="1400">
              <a:latin typeface="Arial"/>
              <a:cs typeface="Arial"/>
            </a:endParaRPr>
          </a:p>
          <a:p>
            <a:pPr marL="201295">
              <a:lnSpc>
                <a:spcPct val="100000"/>
              </a:lnSpc>
              <a:tabLst>
                <a:tab pos="1014094" algn="l"/>
                <a:tab pos="1385570" algn="l"/>
                <a:tab pos="3039745" algn="l"/>
              </a:tabLst>
            </a:pPr>
            <a:r>
              <a:rPr sz="1400" b="1" spc="-10" dirty="0">
                <a:latin typeface="Arial"/>
                <a:cs typeface="Arial"/>
              </a:rPr>
              <a:t>очном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50" dirty="0">
                <a:latin typeface="Arial"/>
                <a:cs typeface="Arial"/>
              </a:rPr>
              <a:t>и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10" dirty="0">
                <a:latin typeface="Arial"/>
                <a:cs typeface="Arial"/>
              </a:rPr>
              <a:t>дистанционном</a:t>
            </a:r>
            <a:r>
              <a:rPr sz="1400" b="1" dirty="0">
                <a:latin typeface="Arial"/>
                <a:cs typeface="Arial"/>
              </a:rPr>
              <a:t>	</a:t>
            </a:r>
            <a:r>
              <a:rPr sz="1400" b="1" spc="-10" dirty="0">
                <a:latin typeface="Arial"/>
                <a:cs typeface="Arial"/>
              </a:rPr>
              <a:t>режиме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6752335" y="220624"/>
            <a:ext cx="1957705" cy="2034539"/>
            <a:chOff x="6752335" y="220624"/>
            <a:chExt cx="1957705" cy="2034539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1" y="220624"/>
              <a:ext cx="1020965" cy="94536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752335" y="1080185"/>
              <a:ext cx="1957705" cy="1174750"/>
            </a:xfrm>
            <a:custGeom>
              <a:avLst/>
              <a:gdLst/>
              <a:ahLst/>
              <a:cxnLst/>
              <a:rect l="l" t="t" r="r" b="b"/>
              <a:pathLst>
                <a:path w="1957704" h="1174750">
                  <a:moveTo>
                    <a:pt x="1957451" y="0"/>
                  </a:moveTo>
                  <a:lnTo>
                    <a:pt x="0" y="0"/>
                  </a:lnTo>
                  <a:lnTo>
                    <a:pt x="0" y="1174445"/>
                  </a:lnTo>
                  <a:lnTo>
                    <a:pt x="1957451" y="1174445"/>
                  </a:lnTo>
                  <a:lnTo>
                    <a:pt x="19574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62762" y="1194942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46020" y="1080185"/>
            <a:ext cx="1957705" cy="11747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28270" rIns="0" bIns="0" rtlCol="0">
            <a:spAutoFit/>
          </a:bodyPr>
          <a:lstStyle/>
          <a:p>
            <a:pPr algn="ctr">
              <a:lnSpc>
                <a:spcPts val="1230"/>
              </a:lnSpc>
              <a:spcBef>
                <a:spcPts val="1010"/>
              </a:spcBef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Страх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чувство,</a:t>
            </a:r>
            <a:endParaRPr sz="1100">
              <a:latin typeface="Arial"/>
              <a:cs typeface="Arial"/>
            </a:endParaRPr>
          </a:p>
          <a:p>
            <a:pPr marL="52705" marR="45085" indent="1905" algn="ctr">
              <a:lnSpc>
                <a:spcPts val="1140"/>
              </a:lnSpc>
              <a:spcBef>
                <a:spcPts val="100"/>
              </a:spcBef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которое</a:t>
            </a:r>
            <a:r>
              <a:rPr sz="11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оберегает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нас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от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рискованных,</a:t>
            </a:r>
            <a:r>
              <a:rPr sz="11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опасных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поступков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лишает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нас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способности</a:t>
            </a:r>
            <a:r>
              <a:rPr sz="11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думать,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130"/>
              </a:lnSpc>
            </a:pP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действовать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99178" y="1080185"/>
            <a:ext cx="1957705" cy="11747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00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15"/>
              </a:spcBef>
            </a:pPr>
            <a:endParaRPr sz="1100">
              <a:latin typeface="Times New Roman"/>
              <a:cs typeface="Times New Roman"/>
            </a:endParaRPr>
          </a:p>
          <a:p>
            <a:pPr marL="1270" algn="ctr">
              <a:lnSpc>
                <a:spcPts val="1230"/>
              </a:lnSpc>
            </a:pP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Попытаться</a:t>
            </a:r>
            <a:endParaRPr sz="1100">
              <a:latin typeface="Arial"/>
              <a:cs typeface="Arial"/>
            </a:endParaRPr>
          </a:p>
          <a:p>
            <a:pPr marL="223520" marR="215265" algn="ctr">
              <a:lnSpc>
                <a:spcPts val="1140"/>
              </a:lnSpc>
              <a:spcBef>
                <a:spcPts val="95"/>
              </a:spcBef>
            </a:pP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сформулировать</a:t>
            </a:r>
            <a:r>
              <a:rPr sz="11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про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себя,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1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потом</a:t>
            </a:r>
            <a:endParaRPr sz="1100">
              <a:latin typeface="Arial"/>
              <a:cs typeface="Arial"/>
            </a:endParaRPr>
          </a:p>
          <a:p>
            <a:pPr marL="635" algn="ctr">
              <a:lnSpc>
                <a:spcPts val="1045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проговорить</a:t>
            </a:r>
            <a:r>
              <a:rPr sz="11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вслух,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endParaRPr sz="1100">
              <a:latin typeface="Arial"/>
              <a:cs typeface="Arial"/>
            </a:endParaRPr>
          </a:p>
          <a:p>
            <a:pPr marL="1270" algn="ctr">
              <a:lnSpc>
                <a:spcPts val="123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вызывает</a:t>
            </a:r>
            <a:r>
              <a:rPr sz="11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страх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52335" y="1080185"/>
            <a:ext cx="1957705" cy="11747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52400" rIns="0" bIns="0" rtlCol="0">
            <a:spAutoFit/>
          </a:bodyPr>
          <a:lstStyle/>
          <a:p>
            <a:pPr marL="286385" marR="116839" indent="-160020">
              <a:lnSpc>
                <a:spcPts val="1140"/>
              </a:lnSpc>
              <a:spcBef>
                <a:spcPts val="1200"/>
              </a:spcBef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есть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возможность,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поделитесь</a:t>
            </a:r>
            <a:r>
              <a:rPr sz="11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своими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переживаниями</a:t>
            </a:r>
            <a:r>
              <a:rPr sz="11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50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endParaRPr sz="1100">
              <a:latin typeface="Arial"/>
              <a:cs typeface="Arial"/>
            </a:endParaRPr>
          </a:p>
          <a:p>
            <a:pPr marL="149225">
              <a:lnSpc>
                <a:spcPts val="104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окружающими</a:t>
            </a:r>
            <a:r>
              <a:rPr sz="11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людьми.</a:t>
            </a:r>
            <a:endParaRPr sz="1100">
              <a:latin typeface="Arial"/>
              <a:cs typeface="Arial"/>
            </a:endParaRPr>
          </a:p>
          <a:p>
            <a:pPr marL="289560" marR="272415" indent="-6350">
              <a:lnSpc>
                <a:spcPts val="1140"/>
              </a:lnSpc>
              <a:spcBef>
                <a:spcPts val="95"/>
              </a:spcBef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Высказанный</a:t>
            </a:r>
            <a:r>
              <a:rPr sz="11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страх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становится</a:t>
            </a:r>
            <a:r>
              <a:rPr sz="11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меньше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599178" y="2450388"/>
            <a:ext cx="1957705" cy="11747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80"/>
              </a:spcBef>
            </a:pPr>
            <a:endParaRPr sz="1100">
              <a:latin typeface="Times New Roman"/>
              <a:cs typeface="Times New Roman"/>
            </a:endParaRPr>
          </a:p>
          <a:p>
            <a:pPr marL="158115" marR="147955" indent="-1905" algn="ctr">
              <a:lnSpc>
                <a:spcPts val="114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 приближении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приступа</a:t>
            </a:r>
            <a:r>
              <a:rPr sz="11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страха</a:t>
            </a:r>
            <a:r>
              <a:rPr sz="11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можно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дышать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1477" y="3655009"/>
            <a:ext cx="858710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200" spc="-20" dirty="0">
                <a:latin typeface="Microsoft Sans Serif"/>
                <a:cs typeface="Microsoft Sans Serif"/>
              </a:rPr>
              <a:t>Дышать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нужно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неглубоко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медленно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495" dirty="0">
                <a:latin typeface="Microsoft Sans Serif"/>
                <a:cs typeface="Microsoft Sans Serif"/>
              </a:rPr>
              <a:t>—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вдыхать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через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40" dirty="0">
                <a:latin typeface="Microsoft Sans Serif"/>
                <a:cs typeface="Microsoft Sans Serif"/>
              </a:rPr>
              <a:t>рот,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выдыхать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через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нос.</a:t>
            </a:r>
            <a:endParaRPr sz="12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80"/>
              </a:spcBef>
            </a:pPr>
            <a:endParaRPr sz="12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</a:pPr>
            <a:r>
              <a:rPr sz="1200" dirty="0">
                <a:latin typeface="Microsoft Sans Serif"/>
                <a:cs typeface="Microsoft Sans Serif"/>
              </a:rPr>
              <a:t>Сделайте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глубокий</a:t>
            </a:r>
            <a:r>
              <a:rPr sz="1200" spc="2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вдох,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задержите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дыхание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spc="240" dirty="0">
                <a:latin typeface="Microsoft Sans Serif"/>
                <a:cs typeface="Microsoft Sans Serif"/>
              </a:rPr>
              <a:t>1—</a:t>
            </a:r>
            <a:r>
              <a:rPr sz="1200" dirty="0">
                <a:latin typeface="Microsoft Sans Serif"/>
                <a:cs typeface="Microsoft Sans Serif"/>
              </a:rPr>
              <a:t>2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секунды,</a:t>
            </a:r>
            <a:r>
              <a:rPr sz="1200" spc="2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выдохните.</a:t>
            </a:r>
            <a:r>
              <a:rPr sz="1200" spc="2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Повторите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упражнение</a:t>
            </a:r>
            <a:r>
              <a:rPr sz="1200" spc="2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2</a:t>
            </a:r>
            <a:r>
              <a:rPr sz="1200" spc="2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раза.</a:t>
            </a:r>
            <a:r>
              <a:rPr sz="1200" spc="27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Потом </a:t>
            </a:r>
            <a:r>
              <a:rPr sz="1200" dirty="0">
                <a:latin typeface="Microsoft Sans Serif"/>
                <a:cs typeface="Microsoft Sans Serif"/>
              </a:rPr>
              <a:t>сделайте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2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нормальных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(неглубоких)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медленных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вдоха-</a:t>
            </a:r>
            <a:r>
              <a:rPr sz="1200" dirty="0">
                <a:latin typeface="Microsoft Sans Serif"/>
                <a:cs typeface="Microsoft Sans Serif"/>
              </a:rPr>
              <a:t>выдоха.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Чередуйте</a:t>
            </a:r>
            <a:r>
              <a:rPr sz="1200" spc="-10" dirty="0">
                <a:latin typeface="Microsoft Sans Serif"/>
                <a:cs typeface="Microsoft Sans Serif"/>
              </a:rPr>
              <a:t> глубокое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нормальное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дыхание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до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тех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пор, </a:t>
            </a:r>
            <a:r>
              <a:rPr sz="1200" dirty="0">
                <a:latin typeface="Microsoft Sans Serif"/>
                <a:cs typeface="Microsoft Sans Serif"/>
              </a:rPr>
              <a:t>пока</a:t>
            </a:r>
            <a:r>
              <a:rPr sz="1200" spc="-2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-20" dirty="0">
                <a:latin typeface="Microsoft Sans Serif"/>
                <a:cs typeface="Microsoft Sans Serif"/>
              </a:rPr>
              <a:t> почувствуете </a:t>
            </a:r>
            <a:r>
              <a:rPr sz="1200" dirty="0">
                <a:latin typeface="Microsoft Sans Serif"/>
                <a:cs typeface="Microsoft Sans Serif"/>
              </a:rPr>
              <a:t>себя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лучше.</a:t>
            </a:r>
            <a:endParaRPr sz="12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341477" y="1194942"/>
            <a:ext cx="16922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Помощь</a:t>
            </a:r>
            <a:r>
              <a:rPr sz="12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dirty="0">
                <a:solidFill>
                  <a:srgbClr val="FF0000"/>
                </a:solidFill>
                <a:latin typeface="Arial"/>
                <a:cs typeface="Arial"/>
              </a:rPr>
              <a:t>при</a:t>
            </a:r>
            <a:r>
              <a:rPr sz="12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тревоге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54202" y="1376299"/>
            <a:ext cx="1667510" cy="15240"/>
          </a:xfrm>
          <a:custGeom>
            <a:avLst/>
            <a:gdLst/>
            <a:ahLst/>
            <a:cxnLst/>
            <a:rect l="l" t="t" r="r" b="b"/>
            <a:pathLst>
              <a:path w="1667510" h="15240">
                <a:moveTo>
                  <a:pt x="1667255" y="0"/>
                </a:moveTo>
                <a:lnTo>
                  <a:pt x="0" y="0"/>
                </a:lnTo>
                <a:lnTo>
                  <a:pt x="0" y="15239"/>
                </a:lnTo>
                <a:lnTo>
                  <a:pt x="1667255" y="15239"/>
                </a:lnTo>
                <a:lnTo>
                  <a:pt x="1667255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1992122" y="1589786"/>
            <a:ext cx="2191385" cy="131508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60"/>
              </a:spcBef>
            </a:pPr>
            <a:endParaRPr sz="1100">
              <a:latin typeface="Times New Roman"/>
              <a:cs typeface="Times New Roman"/>
            </a:endParaRPr>
          </a:p>
          <a:p>
            <a:pPr marL="185420" marR="171450" algn="ctr">
              <a:lnSpc>
                <a:spcPts val="114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Очень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важно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постараться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разговорить</a:t>
            </a:r>
            <a:r>
              <a:rPr sz="11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50" dirty="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понять,</a:t>
            </a:r>
            <a:r>
              <a:rPr sz="11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1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именно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его</a:t>
            </a:r>
            <a:endParaRPr sz="1100">
              <a:latin typeface="Arial"/>
              <a:cs typeface="Arial"/>
            </a:endParaRPr>
          </a:p>
          <a:p>
            <a:pPr marL="1270" algn="ctr">
              <a:lnSpc>
                <a:spcPts val="1130"/>
              </a:lnSpc>
            </a:pP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тревожит</a:t>
            </a:r>
            <a:endParaRPr sz="1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02454" y="1589786"/>
            <a:ext cx="2191385" cy="131508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3975" rIns="0" bIns="0" rtlCol="0">
            <a:spAutoFit/>
          </a:bodyPr>
          <a:lstStyle/>
          <a:p>
            <a:pPr marL="141605">
              <a:lnSpc>
                <a:spcPts val="1230"/>
              </a:lnSpc>
              <a:spcBef>
                <a:spcPts val="425"/>
              </a:spcBef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Часто</a:t>
            </a:r>
            <a:r>
              <a:rPr sz="11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r>
              <a:rPr sz="11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тревожится,</a:t>
            </a:r>
            <a:endParaRPr sz="1100">
              <a:latin typeface="Arial"/>
              <a:cs typeface="Arial"/>
            </a:endParaRPr>
          </a:p>
          <a:p>
            <a:pPr marL="45720" marR="36195" indent="241935">
              <a:lnSpc>
                <a:spcPts val="1140"/>
              </a:lnSpc>
              <a:spcBef>
                <a:spcPts val="100"/>
              </a:spcBef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когда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у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него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хватает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информации</a:t>
            </a:r>
            <a:r>
              <a:rPr sz="11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происходящих</a:t>
            </a:r>
            <a:endParaRPr sz="1100">
              <a:latin typeface="Arial"/>
              <a:cs typeface="Arial"/>
            </a:endParaRPr>
          </a:p>
          <a:p>
            <a:pPr marL="220979">
              <a:lnSpc>
                <a:spcPts val="104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событиях.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этом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 случае</a:t>
            </a:r>
            <a:endParaRPr sz="1100">
              <a:latin typeface="Arial"/>
              <a:cs typeface="Arial"/>
            </a:endParaRPr>
          </a:p>
          <a:p>
            <a:pPr marL="53340" marR="45720" algn="ctr">
              <a:lnSpc>
                <a:spcPts val="1140"/>
              </a:lnSpc>
              <a:spcBef>
                <a:spcPts val="95"/>
              </a:spcBef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попытаться</a:t>
            </a:r>
            <a:r>
              <a:rPr sz="11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составить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план,</a:t>
            </a:r>
            <a:r>
              <a:rPr sz="11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когда,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где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какую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информацию</a:t>
            </a:r>
            <a:r>
              <a:rPr sz="11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endParaRPr sz="1100">
              <a:latin typeface="Arial"/>
              <a:cs typeface="Arial"/>
            </a:endParaRPr>
          </a:p>
          <a:p>
            <a:pPr marL="1270" algn="ctr">
              <a:lnSpc>
                <a:spcPts val="1130"/>
              </a:lnSpc>
            </a:pP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получить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12915" y="1589786"/>
            <a:ext cx="2191385" cy="131508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30"/>
              </a:spcBef>
            </a:pPr>
            <a:endParaRPr sz="1100">
              <a:latin typeface="Times New Roman"/>
              <a:cs typeface="Times New Roman"/>
            </a:endParaRPr>
          </a:p>
          <a:p>
            <a:pPr marL="312420" marR="303530" indent="635" algn="ctr">
              <a:lnSpc>
                <a:spcPts val="114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Попытайтесь</a:t>
            </a:r>
            <a:r>
              <a:rPr sz="11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занять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11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умственным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13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трудом: считать,</a:t>
            </a:r>
            <a:r>
              <a:rPr sz="11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писать</a:t>
            </a:r>
            <a:r>
              <a:rPr sz="11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т.д.</a:t>
            </a:r>
            <a:endParaRPr sz="11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197351" y="3123615"/>
            <a:ext cx="2191385" cy="131508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1100">
              <a:latin typeface="Times New Roman"/>
              <a:cs typeface="Times New Roman"/>
            </a:endParaRPr>
          </a:p>
          <a:p>
            <a:pPr algn="ctr">
              <a:lnSpc>
                <a:spcPts val="123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Физический</a:t>
            </a:r>
            <a:r>
              <a:rPr sz="11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труд,</a:t>
            </a:r>
            <a:r>
              <a:rPr sz="11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домашние</a:t>
            </a:r>
            <a:endParaRPr sz="1100">
              <a:latin typeface="Arial"/>
              <a:cs typeface="Arial"/>
            </a:endParaRPr>
          </a:p>
          <a:p>
            <a:pPr algn="ctr">
              <a:lnSpc>
                <a:spcPts val="114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хлопоты</a:t>
            </a:r>
            <a:r>
              <a:rPr sz="11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тоже</a:t>
            </a:r>
            <a:r>
              <a:rPr sz="11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могут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быть</a:t>
            </a:r>
            <a:endParaRPr sz="1100">
              <a:latin typeface="Arial"/>
              <a:cs typeface="Arial"/>
            </a:endParaRPr>
          </a:p>
          <a:p>
            <a:pPr marL="412750" marR="405130" algn="ctr">
              <a:lnSpc>
                <a:spcPts val="1140"/>
              </a:lnSpc>
              <a:spcBef>
                <a:spcPts val="100"/>
              </a:spcBef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хорошим</a:t>
            </a:r>
            <a:r>
              <a:rPr sz="11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способом успокоиться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07684" y="3123615"/>
            <a:ext cx="2191385" cy="131508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35"/>
              </a:spcBef>
            </a:pPr>
            <a:endParaRPr sz="1100">
              <a:latin typeface="Times New Roman"/>
              <a:cs typeface="Times New Roman"/>
            </a:endParaRPr>
          </a:p>
          <a:p>
            <a:pPr marL="120650" marR="113030" indent="121920">
              <a:lnSpc>
                <a:spcPts val="114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есть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возможность,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сделать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зарядку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endParaRPr sz="1100">
              <a:latin typeface="Arial"/>
              <a:cs typeface="Arial"/>
            </a:endParaRPr>
          </a:p>
          <a:p>
            <a:pPr marL="359410">
              <a:lnSpc>
                <a:spcPts val="1130"/>
              </a:lnSpc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совершить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пробежку</a:t>
            </a:r>
            <a:endParaRPr sz="1100">
              <a:latin typeface="Arial"/>
              <a:cs typeface="Arial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52400" y="133350"/>
            <a:ext cx="7162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62762" y="1194942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51507" y="1459738"/>
            <a:ext cx="2185670" cy="1367041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sz="1100" b="1" smtClean="0">
                <a:solidFill>
                  <a:srgbClr val="C00000"/>
                </a:solidFill>
                <a:latin typeface="Arial"/>
                <a:cs typeface="Arial"/>
              </a:rPr>
              <a:t>Тревога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: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часто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говорят,</a:t>
            </a:r>
            <a:r>
              <a:rPr sz="11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что,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испытывая</a:t>
            </a:r>
            <a:endParaRPr sz="1100">
              <a:latin typeface="Arial"/>
              <a:cs typeface="Arial"/>
            </a:endParaRPr>
          </a:p>
          <a:p>
            <a:pPr marL="1270" algn="ctr"/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страх,</a:t>
            </a:r>
            <a:r>
              <a:rPr sz="11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боится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чего-</a:t>
            </a:r>
            <a:r>
              <a:rPr sz="1100" b="1" spc="-25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endParaRPr sz="1100">
              <a:latin typeface="Arial"/>
              <a:cs typeface="Arial"/>
            </a:endParaRPr>
          </a:p>
          <a:p>
            <a:pPr marL="64135" marR="55880" indent="-635" algn="ctr">
              <a:spcBef>
                <a:spcPts val="70"/>
              </a:spcBef>
            </a:pP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конкретного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(поездок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1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метро,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болезни ребенка,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аварии</a:t>
            </a:r>
            <a:r>
              <a:rPr sz="11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и т.д.),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а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испытывая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чувство</a:t>
            </a:r>
            <a:r>
              <a:rPr sz="11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тревоги,</a:t>
            </a:r>
            <a:r>
              <a:rPr sz="11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чело</a:t>
            </a:r>
            <a:r>
              <a:rPr sz="11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век</a:t>
            </a:r>
            <a:r>
              <a:rPr sz="11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1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100" b="1" dirty="0">
                <a:solidFill>
                  <a:srgbClr val="C00000"/>
                </a:solidFill>
                <a:latin typeface="Arial"/>
                <a:cs typeface="Arial"/>
              </a:rPr>
              <a:t>знает,</a:t>
            </a:r>
            <a:r>
              <a:rPr sz="1100" b="1" spc="-20" dirty="0">
                <a:solidFill>
                  <a:srgbClr val="C00000"/>
                </a:solidFill>
                <a:latin typeface="Arial"/>
                <a:cs typeface="Arial"/>
              </a:rPr>
              <a:t> чего </a:t>
            </a:r>
            <a:r>
              <a:rPr sz="1100" b="1" spc="-10" dirty="0">
                <a:solidFill>
                  <a:srgbClr val="C00000"/>
                </a:solidFill>
                <a:latin typeface="Arial"/>
                <a:cs typeface="Arial"/>
              </a:rPr>
              <a:t>боится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55235" y="1459738"/>
            <a:ext cx="2185670" cy="1354217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648335" marR="253365" indent="-386080"/>
            <a:r>
              <a:rPr sz="1200" b="1" smtClean="0">
                <a:solidFill>
                  <a:srgbClr val="C00000"/>
                </a:solidFill>
                <a:latin typeface="Arial"/>
                <a:cs typeface="Arial"/>
              </a:rPr>
              <a:t>Состояние</a:t>
            </a:r>
            <a:r>
              <a:rPr sz="1200" b="1" spc="-3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тревоги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тяжелее,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чем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>
                <a:solidFill>
                  <a:srgbClr val="C00000"/>
                </a:solidFill>
                <a:latin typeface="Arial"/>
                <a:cs typeface="Arial"/>
              </a:rPr>
              <a:t>состояние</a:t>
            </a:r>
            <a:r>
              <a:rPr sz="1200" b="1" spc="-4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smtClean="0">
                <a:solidFill>
                  <a:srgbClr val="C00000"/>
                </a:solidFill>
                <a:latin typeface="Arial"/>
                <a:cs typeface="Arial"/>
              </a:rPr>
              <a:t>страха</a:t>
            </a:r>
            <a:endParaRPr lang="ru-RU" sz="1200" b="1" spc="-1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648335" marR="253365" indent="-386080"/>
            <a:endParaRPr lang="ru-RU" sz="1200" b="1" spc="-1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648335" marR="253365" indent="-386080"/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58838" y="1459738"/>
            <a:ext cx="2185670" cy="138499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5730" marR="117475" indent="635" algn="ctr"/>
            <a:endParaRPr lang="ru-RU" sz="1000" b="1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125730" marR="117475" indent="635" algn="ctr"/>
            <a:r>
              <a:rPr sz="1000" b="1" smtClean="0">
                <a:solidFill>
                  <a:srgbClr val="C00000"/>
                </a:solidFill>
                <a:latin typeface="Arial"/>
                <a:cs typeface="Arial"/>
              </a:rPr>
              <a:t>Первый</a:t>
            </a:r>
            <a:r>
              <a:rPr sz="1000" b="1" spc="-4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шаг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превратить тревогу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 страх.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Нужно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постараться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понять,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 именно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тревожит.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>
                <a:solidFill>
                  <a:srgbClr val="C00000"/>
                </a:solidFill>
                <a:latin typeface="Arial"/>
                <a:cs typeface="Arial"/>
              </a:rPr>
              <a:t>Иногда</a:t>
            </a:r>
            <a:r>
              <a:rPr sz="1000" b="1" spc="-45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smtClean="0">
                <a:solidFill>
                  <a:srgbClr val="C00000"/>
                </a:solidFill>
                <a:latin typeface="Arial"/>
                <a:cs typeface="Arial"/>
              </a:rPr>
              <a:t>этого</a:t>
            </a:r>
            <a:r>
              <a:rPr lang="ru-RU" sz="1000" b="1" spc="-20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mtClean="0">
                <a:solidFill>
                  <a:srgbClr val="C00000"/>
                </a:solidFill>
                <a:latin typeface="Arial"/>
                <a:cs typeface="Arial"/>
              </a:rPr>
              <a:t>достаточно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,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чтобы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напряжение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снизилось,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переживания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стали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не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 такими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мучительными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53308" y="2989300"/>
            <a:ext cx="2185670" cy="1589538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5405" rIns="0" bIns="0" rtlCol="0">
            <a:spAutoFit/>
          </a:bodyPr>
          <a:lstStyle/>
          <a:p>
            <a:pPr marL="123825" marR="114300" indent="-2540" algn="ctr"/>
            <a:r>
              <a:rPr sz="900" b="1" smtClean="0">
                <a:solidFill>
                  <a:srgbClr val="C00000"/>
                </a:solidFill>
                <a:latin typeface="Arial"/>
                <a:cs typeface="Arial"/>
              </a:rPr>
              <a:t>Самое</a:t>
            </a:r>
            <a:r>
              <a:rPr sz="900" b="1" spc="-3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мучительное</a:t>
            </a:r>
            <a:r>
              <a:rPr sz="9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переживание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тревоге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невозможность расслабиться.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Напряжены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мышцы,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0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голове</a:t>
            </a:r>
            <a:r>
              <a:rPr sz="9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крутятся</a:t>
            </a:r>
            <a:r>
              <a:rPr sz="9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одни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те же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мысли: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поэтому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полезно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бывает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сделать несколько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активных</a:t>
            </a:r>
            <a:r>
              <a:rPr sz="9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движений,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физических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упражнений,</a:t>
            </a:r>
            <a:r>
              <a:rPr sz="9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чтобы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снять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напряжение.</a:t>
            </a:r>
            <a:r>
              <a:rPr sz="9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Особенно</a:t>
            </a:r>
            <a:r>
              <a:rPr sz="9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полезны</a:t>
            </a:r>
            <a:endParaRPr sz="900">
              <a:latin typeface="Arial"/>
              <a:cs typeface="Arial"/>
            </a:endParaRPr>
          </a:p>
          <a:p>
            <a:pPr algn="ctr"/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упражнения</a:t>
            </a:r>
            <a:r>
              <a:rPr sz="9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>
                <a:solidFill>
                  <a:srgbClr val="C00000"/>
                </a:solidFill>
                <a:latin typeface="Arial"/>
                <a:cs typeface="Arial"/>
              </a:rPr>
              <a:t>растяжку</a:t>
            </a:r>
            <a:r>
              <a:rPr sz="900" b="1" spc="-15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0" smtClean="0">
                <a:solidFill>
                  <a:srgbClr val="C00000"/>
                </a:solidFill>
                <a:latin typeface="Arial"/>
                <a:cs typeface="Arial"/>
              </a:rPr>
              <a:t>мышц</a:t>
            </a:r>
            <a:endParaRPr lang="ru-RU" sz="900" b="1" spc="-2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algn="ctr"/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57036" y="2989300"/>
            <a:ext cx="2185670" cy="1589538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5405" rIns="0" bIns="0" rtlCol="0">
            <a:spAutoFit/>
          </a:bodyPr>
          <a:lstStyle/>
          <a:p>
            <a:pPr marL="86360" marR="77470" indent="1270" algn="ctr"/>
            <a:r>
              <a:rPr sz="900" b="1" smtClean="0">
                <a:solidFill>
                  <a:srgbClr val="C00000"/>
                </a:solidFill>
                <a:latin typeface="Arial"/>
                <a:cs typeface="Arial"/>
              </a:rPr>
              <a:t>Сложные</a:t>
            </a:r>
            <a:r>
              <a:rPr sz="900" b="1" spc="-3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умственные</a:t>
            </a:r>
            <a:r>
              <a:rPr sz="9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операции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тоже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помогают</a:t>
            </a:r>
            <a:r>
              <a:rPr sz="9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снизить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уровень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тревоги.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Попробуйте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считать.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Например, поочередно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уме</a:t>
            </a:r>
            <a:r>
              <a:rPr sz="9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отнимать</a:t>
            </a:r>
            <a:r>
              <a:rPr sz="9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100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то 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6,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то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7,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перемножать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двузначные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числа,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посчитать,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какое</a:t>
            </a:r>
            <a:r>
              <a:rPr sz="9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число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приходился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второй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понедельник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прошлого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месяца.</a:t>
            </a:r>
            <a:endParaRPr sz="900">
              <a:latin typeface="Arial"/>
              <a:cs typeface="Arial"/>
            </a:endParaRPr>
          </a:p>
          <a:p>
            <a:pPr marL="72390" marR="62865" algn="ctr">
              <a:spcBef>
                <a:spcPts val="5"/>
              </a:spcBef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вспоминать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сочинять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стихи, придумывать</a:t>
            </a:r>
            <a:r>
              <a:rPr sz="9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рифмы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т.д.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04800" y="133350"/>
            <a:ext cx="7239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643117" y="220624"/>
            <a:ext cx="2955925" cy="2600325"/>
            <a:chOff x="5643117" y="220624"/>
            <a:chExt cx="2955925" cy="260032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2" y="220624"/>
              <a:ext cx="1020965" cy="94536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643117" y="1080515"/>
              <a:ext cx="2900045" cy="1740535"/>
            </a:xfrm>
            <a:custGeom>
              <a:avLst/>
              <a:gdLst/>
              <a:ahLst/>
              <a:cxnLst/>
              <a:rect l="l" t="t" r="r" b="b"/>
              <a:pathLst>
                <a:path w="2900045" h="1740535">
                  <a:moveTo>
                    <a:pt x="2900044" y="0"/>
                  </a:moveTo>
                  <a:lnTo>
                    <a:pt x="0" y="0"/>
                  </a:lnTo>
                  <a:lnTo>
                    <a:pt x="0" y="1740026"/>
                  </a:lnTo>
                  <a:lnTo>
                    <a:pt x="2900044" y="1740026"/>
                  </a:lnTo>
                  <a:lnTo>
                    <a:pt x="29000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341477" y="1194942"/>
            <a:ext cx="14744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Помощь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плаче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53132" y="1080516"/>
            <a:ext cx="2900045" cy="17405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150"/>
              </a:spcBef>
            </a:pPr>
            <a:endParaRPr sz="1300">
              <a:latin typeface="Times New Roman"/>
              <a:cs typeface="Times New Roman"/>
            </a:endParaRPr>
          </a:p>
          <a:p>
            <a:pPr marL="83185" marR="74295" algn="ctr">
              <a:lnSpc>
                <a:spcPct val="86500"/>
              </a:lnSpc>
            </a:pP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Слезы</a:t>
            </a:r>
            <a:r>
              <a:rPr sz="13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3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13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способ</a:t>
            </a:r>
            <a:r>
              <a:rPr sz="13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выплеснуть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свои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чувства,</a:t>
            </a:r>
            <a:r>
              <a:rPr sz="13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3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3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следует</a:t>
            </a:r>
            <a:r>
              <a:rPr sz="13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C00000"/>
                </a:solidFill>
                <a:latin typeface="Arial"/>
                <a:cs typeface="Arial"/>
              </a:rPr>
              <a:t>сразу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начинать</a:t>
            </a:r>
            <a:r>
              <a:rPr sz="13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успокаивать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человека,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3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плачет</a:t>
            </a:r>
            <a:endParaRPr sz="13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43117" y="1080516"/>
            <a:ext cx="2900045" cy="17405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3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30"/>
              </a:spcBef>
            </a:pPr>
            <a:endParaRPr sz="1300">
              <a:latin typeface="Times New Roman"/>
              <a:cs typeface="Times New Roman"/>
            </a:endParaRPr>
          </a:p>
          <a:p>
            <a:pPr marL="73025" marR="62865" indent="-1905" algn="ctr">
              <a:lnSpc>
                <a:spcPct val="86200"/>
              </a:lnSpc>
              <a:spcBef>
                <a:spcPts val="5"/>
              </a:spcBef>
            </a:pP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Находиться</a:t>
            </a:r>
            <a:r>
              <a:rPr sz="13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рядом</a:t>
            </a:r>
            <a:r>
              <a:rPr sz="13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3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плачущим человеком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3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пытаться</a:t>
            </a:r>
            <a:r>
              <a:rPr sz="13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помочь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ему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неправильно</a:t>
            </a:r>
            <a:endParaRPr sz="13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048125" y="3110572"/>
            <a:ext cx="2900045" cy="17405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01600" rIns="0" bIns="0" rtlCol="0">
            <a:spAutoFit/>
          </a:bodyPr>
          <a:lstStyle/>
          <a:p>
            <a:pPr marL="287655" marR="279400" indent="113030">
              <a:lnSpc>
                <a:spcPts val="1340"/>
              </a:lnSpc>
              <a:spcBef>
                <a:spcPts val="800"/>
              </a:spcBef>
            </a:pP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Выразить</a:t>
            </a:r>
            <a:r>
              <a:rPr sz="13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человеку</a:t>
            </a:r>
            <a:r>
              <a:rPr sz="13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C00000"/>
                </a:solidFill>
                <a:latin typeface="Arial"/>
                <a:cs typeface="Arial"/>
              </a:rPr>
              <a:t>свою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поддержку</a:t>
            </a:r>
            <a:r>
              <a:rPr sz="13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3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сочувствие.</a:t>
            </a:r>
            <a:r>
              <a:rPr sz="13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endParaRPr sz="1300">
              <a:latin typeface="Arial"/>
              <a:cs typeface="Arial"/>
            </a:endParaRPr>
          </a:p>
          <a:p>
            <a:pPr algn="ctr">
              <a:lnSpc>
                <a:spcPts val="1240"/>
              </a:lnSpc>
            </a:pP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обязательно</a:t>
            </a:r>
            <a:r>
              <a:rPr sz="13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делать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13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словами.</a:t>
            </a:r>
            <a:endParaRPr sz="1300">
              <a:latin typeface="Arial"/>
              <a:cs typeface="Arial"/>
            </a:endParaRPr>
          </a:p>
          <a:p>
            <a:pPr marL="69850" marR="61594" algn="ctr">
              <a:lnSpc>
                <a:spcPts val="1340"/>
              </a:lnSpc>
              <a:spcBef>
                <a:spcPts val="125"/>
              </a:spcBef>
            </a:pP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r>
              <a:rPr sz="1300" b="1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сесть</a:t>
            </a:r>
            <a:r>
              <a:rPr sz="13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рядом,</a:t>
            </a:r>
            <a:r>
              <a:rPr sz="13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приобнять человека,</a:t>
            </a:r>
            <a:r>
              <a:rPr sz="13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поглаживая</a:t>
            </a:r>
            <a:r>
              <a:rPr sz="13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по</a:t>
            </a:r>
            <a:r>
              <a:rPr sz="13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голове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спине,</a:t>
            </a:r>
            <a:r>
              <a:rPr sz="13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дать</a:t>
            </a:r>
            <a:r>
              <a:rPr sz="13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ему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20" dirty="0">
                <a:solidFill>
                  <a:srgbClr val="C00000"/>
                </a:solidFill>
                <a:latin typeface="Arial"/>
                <a:cs typeface="Arial"/>
              </a:rPr>
              <a:t>почувствовать,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3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13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рядом</a:t>
            </a:r>
            <a:r>
              <a:rPr sz="13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3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ним,</a:t>
            </a:r>
            <a:r>
              <a:rPr sz="13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3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25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endParaRPr sz="1300">
              <a:latin typeface="Arial"/>
              <a:cs typeface="Arial"/>
            </a:endParaRPr>
          </a:p>
          <a:p>
            <a:pPr marL="184150" marR="175895" algn="ctr">
              <a:lnSpc>
                <a:spcPts val="1340"/>
              </a:lnSpc>
              <a:spcBef>
                <a:spcPts val="15"/>
              </a:spcBef>
            </a:pPr>
            <a:r>
              <a:rPr sz="1300" b="1" spc="-20" dirty="0">
                <a:solidFill>
                  <a:srgbClr val="C00000"/>
                </a:solidFill>
                <a:latin typeface="Arial"/>
                <a:cs typeface="Arial"/>
              </a:rPr>
              <a:t>сочувствуете</a:t>
            </a:r>
            <a:r>
              <a:rPr sz="13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3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spc="-10" dirty="0">
                <a:solidFill>
                  <a:srgbClr val="C00000"/>
                </a:solidFill>
                <a:latin typeface="Arial"/>
                <a:cs typeface="Arial"/>
              </a:rPr>
              <a:t>сопереживаете </a:t>
            </a:r>
            <a:r>
              <a:rPr sz="1300" b="1" spc="-25" dirty="0">
                <a:solidFill>
                  <a:srgbClr val="C00000"/>
                </a:solidFill>
                <a:latin typeface="Arial"/>
                <a:cs typeface="Arial"/>
              </a:rPr>
              <a:t>ему</a:t>
            </a:r>
            <a:endParaRPr sz="1300">
              <a:latin typeface="Arial"/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52400" y="133350"/>
            <a:ext cx="7162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33400" y="1200150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10358" y="1557527"/>
            <a:ext cx="2148205" cy="12890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85"/>
              </a:spcBef>
            </a:pPr>
            <a:endParaRPr sz="1000">
              <a:latin typeface="Times New Roman"/>
              <a:cs typeface="Times New Roman"/>
            </a:endParaRPr>
          </a:p>
          <a:p>
            <a:pPr marL="306705" marR="233679" indent="-64135">
              <a:lnSpc>
                <a:spcPct val="8610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Плач: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слезы,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как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правило,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приносят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значительное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облегчение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позволяет</a:t>
            </a:r>
            <a:endParaRPr sz="1000">
              <a:latin typeface="Arial"/>
              <a:cs typeface="Arial"/>
            </a:endParaRPr>
          </a:p>
          <a:p>
            <a:pPr marL="527685" marR="221615" indent="-299085">
              <a:lnSpc>
                <a:spcPts val="104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выразить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переполняющие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эмоции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73321" y="1557527"/>
            <a:ext cx="2148205" cy="12890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047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25"/>
              </a:spcBef>
            </a:pPr>
            <a:endParaRPr sz="1000">
              <a:latin typeface="Times New Roman"/>
              <a:cs typeface="Times New Roman"/>
            </a:endParaRPr>
          </a:p>
          <a:p>
            <a:pPr marL="224790" marR="217170" algn="ctr">
              <a:lnSpc>
                <a:spcPts val="1030"/>
              </a:lnSpc>
              <a:spcBef>
                <a:spcPts val="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Нельзя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считать,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слезы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являются</a:t>
            </a:r>
            <a:r>
              <a:rPr sz="10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проявлением</a:t>
            </a:r>
            <a:endParaRPr sz="1000">
              <a:latin typeface="Arial"/>
              <a:cs typeface="Arial"/>
            </a:endParaRPr>
          </a:p>
          <a:p>
            <a:pPr marL="102870" marR="93345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слабости.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плачете,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то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свидетельствует</a:t>
            </a:r>
            <a:r>
              <a:rPr sz="10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том,</a:t>
            </a:r>
            <a:endParaRPr sz="1000">
              <a:latin typeface="Arial"/>
              <a:cs typeface="Arial"/>
            </a:endParaRPr>
          </a:p>
          <a:p>
            <a:pPr marL="62865" marR="54610" algn="ctr">
              <a:lnSpc>
                <a:spcPts val="1030"/>
              </a:lnSpc>
              <a:spcBef>
                <a:spcPts val="2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«нытик»;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вам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должно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быть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стыдно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свои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слезы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36409" y="1557527"/>
            <a:ext cx="2148205" cy="12890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18110" rIns="0" bIns="0" rtlCol="0">
            <a:spAutoFit/>
          </a:bodyPr>
          <a:lstStyle/>
          <a:p>
            <a:pPr marL="107314" marR="97790" algn="ctr">
              <a:lnSpc>
                <a:spcPct val="86100"/>
              </a:lnSpc>
              <a:spcBef>
                <a:spcPts val="93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Когда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сдерживает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слезы,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эмоциональной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разрядки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происходит.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Если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ситуация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затягивается,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endParaRPr sz="1000">
              <a:latin typeface="Arial"/>
              <a:cs typeface="Arial"/>
            </a:endParaRPr>
          </a:p>
          <a:p>
            <a:pPr marL="49530" marR="41275" indent="2540" algn="ctr">
              <a:lnSpc>
                <a:spcPts val="1030"/>
              </a:lnSpc>
              <a:spcBef>
                <a:spcPts val="2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психическому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физическому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здоровью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может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быть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нанесен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урон.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зря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говорят:</a:t>
            </a:r>
            <a:endParaRPr sz="1000">
              <a:latin typeface="Arial"/>
              <a:cs typeface="Arial"/>
            </a:endParaRPr>
          </a:p>
          <a:p>
            <a:pPr marL="1270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«сошел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ума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горя»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10358" y="3061284"/>
            <a:ext cx="2148205" cy="12890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15"/>
              </a:spcBef>
            </a:pPr>
            <a:endParaRPr sz="1000">
              <a:latin typeface="Times New Roman"/>
              <a:cs typeface="Times New Roman"/>
            </a:endParaRPr>
          </a:p>
          <a:p>
            <a:pPr marL="204470" marR="198120" indent="2540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нужно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сразу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стараться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успокоиться,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«взять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себя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руки».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Дайте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себе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время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возможность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выплакаться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473321" y="3061284"/>
            <a:ext cx="2148205" cy="12890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000">
              <a:latin typeface="Times New Roman"/>
              <a:cs typeface="Times New Roman"/>
            </a:endParaRPr>
          </a:p>
          <a:p>
            <a:pPr marL="262890" marR="253365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Выпить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стакан воды.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Это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известное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широко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используемое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средство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36409" y="3061284"/>
            <a:ext cx="2148205" cy="128905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000">
              <a:latin typeface="Times New Roman"/>
              <a:cs typeface="Times New Roman"/>
            </a:endParaRPr>
          </a:p>
          <a:p>
            <a:pPr marL="208279" marR="198120" indent="-1270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Медленно,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но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глубоко,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а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нормально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дышать,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концентрируясь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выдохе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04800" y="133350"/>
            <a:ext cx="6629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6803897" y="220624"/>
            <a:ext cx="1795145" cy="1833245"/>
            <a:chOff x="6803897" y="220624"/>
            <a:chExt cx="1795145" cy="1833245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1" y="220624"/>
              <a:ext cx="1020965" cy="94536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803897" y="1080350"/>
              <a:ext cx="1622425" cy="973455"/>
            </a:xfrm>
            <a:custGeom>
              <a:avLst/>
              <a:gdLst/>
              <a:ahLst/>
              <a:cxnLst/>
              <a:rect l="l" t="t" r="r" b="b"/>
              <a:pathLst>
                <a:path w="1622425" h="973455">
                  <a:moveTo>
                    <a:pt x="1622044" y="0"/>
                  </a:moveTo>
                  <a:lnTo>
                    <a:pt x="0" y="0"/>
                  </a:lnTo>
                  <a:lnTo>
                    <a:pt x="0" y="973239"/>
                  </a:lnTo>
                  <a:lnTo>
                    <a:pt x="1622044" y="973239"/>
                  </a:lnTo>
                  <a:lnTo>
                    <a:pt x="162204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41477" y="1194942"/>
            <a:ext cx="1780539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Помощь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истерике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235325" y="1080350"/>
            <a:ext cx="1622425" cy="10464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229235" marR="90805" indent="-131445">
              <a:spcBef>
                <a:spcPts val="5"/>
              </a:spcBef>
            </a:pPr>
            <a:r>
              <a:rPr sz="1000" b="1" smtClean="0">
                <a:solidFill>
                  <a:srgbClr val="C00000"/>
                </a:solidFill>
                <a:latin typeface="Arial"/>
                <a:cs typeface="Arial"/>
              </a:rPr>
              <a:t>Удалите</a:t>
            </a:r>
            <a:r>
              <a:rPr sz="1000" b="1" spc="-5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зрителей,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создайте </a:t>
            </a:r>
            <a:r>
              <a:rPr sz="1000" b="1" spc="-10">
                <a:solidFill>
                  <a:srgbClr val="C00000"/>
                </a:solidFill>
                <a:latin typeface="Arial"/>
                <a:cs typeface="Arial"/>
              </a:rPr>
              <a:t>спокойную</a:t>
            </a:r>
            <a:r>
              <a:rPr sz="1000" b="1" spc="25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smtClean="0">
                <a:solidFill>
                  <a:srgbClr val="C00000"/>
                </a:solidFill>
                <a:latin typeface="Arial"/>
                <a:cs typeface="Arial"/>
              </a:rPr>
              <a:t>обстановку</a:t>
            </a:r>
            <a:endParaRPr lang="ru-RU" sz="1000" b="1" spc="-1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229235" marR="90805" indent="-131445">
              <a:spcBef>
                <a:spcPts val="5"/>
              </a:spcBef>
            </a:pPr>
            <a:endParaRPr lang="ru-RU" sz="1000" b="1" spc="-10" dirty="0">
              <a:solidFill>
                <a:srgbClr val="C00000"/>
              </a:solidFill>
              <a:latin typeface="Arial"/>
              <a:cs typeface="Arial"/>
            </a:endParaRPr>
          </a:p>
          <a:p>
            <a:pPr marL="229235" marR="90805" indent="-131445">
              <a:spcBef>
                <a:spcPts val="5"/>
              </a:spcBef>
            </a:pPr>
            <a:endParaRPr lang="ru-RU" sz="1000" b="1" spc="-10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229235" marR="90805" indent="-131445">
              <a:spcBef>
                <a:spcPts val="5"/>
              </a:spcBef>
            </a:pP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019675" y="1080350"/>
            <a:ext cx="1622425" cy="10464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 marL="87630" marR="80010" indent="-1905" algn="ctr">
              <a:spcBef>
                <a:spcPts val="5"/>
              </a:spcBef>
            </a:pPr>
            <a:r>
              <a:rPr sz="1000" b="1" spc="-10" smtClean="0">
                <a:solidFill>
                  <a:srgbClr val="C00000"/>
                </a:solidFill>
                <a:latin typeface="Arial"/>
                <a:cs typeface="Arial"/>
              </a:rPr>
              <a:t>Останьтесь</a:t>
            </a:r>
            <a:r>
              <a:rPr sz="1000" b="1" spc="3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человеком наедине,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опасно </a:t>
            </a:r>
            <a:r>
              <a:rPr sz="1000" b="1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000" b="1" spc="-25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smtClean="0">
                <a:solidFill>
                  <a:srgbClr val="C00000"/>
                </a:solidFill>
                <a:latin typeface="Arial"/>
                <a:cs typeface="Arial"/>
              </a:rPr>
              <a:t>вас</a:t>
            </a:r>
            <a:endParaRPr lang="ru-RU" sz="1000" b="1" spc="-25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87630" marR="80010" indent="-1905" algn="ctr">
              <a:spcBef>
                <a:spcPts val="5"/>
              </a:spcBef>
            </a:pPr>
            <a:endParaRPr lang="ru-RU" sz="1000" b="1" spc="-25" dirty="0">
              <a:solidFill>
                <a:srgbClr val="C00000"/>
              </a:solidFill>
              <a:latin typeface="Arial"/>
              <a:cs typeface="Arial"/>
            </a:endParaRPr>
          </a:p>
          <a:p>
            <a:pPr marL="87630" marR="80010" indent="-1905" algn="ctr">
              <a:spcBef>
                <a:spcPts val="5"/>
              </a:spcBef>
            </a:pP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803897" y="1080350"/>
            <a:ext cx="1622425" cy="986809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800">
              <a:latin typeface="Times New Roman"/>
              <a:cs typeface="Times New Roman"/>
            </a:endParaRPr>
          </a:p>
          <a:p>
            <a:pPr marL="37465" marR="29845" algn="ctr"/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Неожиданно</a:t>
            </a:r>
            <a:r>
              <a:rPr sz="8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совершите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действие,</a:t>
            </a:r>
            <a:r>
              <a:rPr sz="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которое</a:t>
            </a:r>
            <a:r>
              <a:rPr sz="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C00000"/>
                </a:solidFill>
                <a:latin typeface="Arial"/>
                <a:cs typeface="Arial"/>
              </a:rPr>
              <a:t>может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сильно</a:t>
            </a:r>
            <a:r>
              <a:rPr sz="8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удивить</a:t>
            </a:r>
            <a:r>
              <a:rPr sz="8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(например,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r>
              <a:rPr sz="8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дать</a:t>
            </a:r>
            <a:r>
              <a:rPr sz="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пощечину,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 облить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водой,</a:t>
            </a:r>
            <a:r>
              <a:rPr sz="8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грохотом</a:t>
            </a:r>
            <a:r>
              <a:rPr sz="8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уронить</a:t>
            </a:r>
            <a:endParaRPr sz="800">
              <a:latin typeface="Arial"/>
              <a:cs typeface="Arial"/>
            </a:endParaRPr>
          </a:p>
          <a:p>
            <a:pPr algn="ctr"/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предмет,</a:t>
            </a:r>
            <a:r>
              <a:rPr sz="8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резко</a:t>
            </a:r>
            <a:r>
              <a:rPr sz="8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крикнуть</a:t>
            </a:r>
            <a:r>
              <a:rPr sz="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endParaRPr sz="800">
              <a:latin typeface="Arial"/>
              <a:cs typeface="Arial"/>
            </a:endParaRPr>
          </a:p>
          <a:p>
            <a:pPr marL="1905" algn="ctr"/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пострадавшего)</a:t>
            </a:r>
            <a:endParaRPr sz="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235325" y="2215857"/>
            <a:ext cx="1622425" cy="9734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800">
              <a:latin typeface="Times New Roman"/>
              <a:cs typeface="Times New Roman"/>
            </a:endParaRPr>
          </a:p>
          <a:p>
            <a:pPr marL="38735" marR="33020" indent="1270" algn="ctr">
              <a:lnSpc>
                <a:spcPct val="86300"/>
              </a:lnSpc>
            </a:pP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8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такое</a:t>
            </a:r>
            <a:r>
              <a:rPr sz="8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действие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совершить</a:t>
            </a:r>
            <a:r>
              <a:rPr sz="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8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удается,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 сидите рядом</a:t>
            </a:r>
            <a:r>
              <a:rPr sz="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8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человеком,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держите</a:t>
            </a:r>
            <a:r>
              <a:rPr sz="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его</a:t>
            </a:r>
            <a:r>
              <a:rPr sz="8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C00000"/>
                </a:solidFill>
                <a:latin typeface="Arial"/>
                <a:cs typeface="Arial"/>
              </a:rPr>
              <a:t>руку,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поглаживайте</a:t>
            </a:r>
            <a:r>
              <a:rPr sz="8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по</a:t>
            </a:r>
            <a:r>
              <a:rPr sz="8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спине,</a:t>
            </a:r>
            <a:r>
              <a:rPr sz="8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но</a:t>
            </a:r>
            <a:r>
              <a:rPr sz="8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 вступайте</a:t>
            </a:r>
            <a:r>
              <a:rPr sz="8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с ним</a:t>
            </a:r>
            <a:r>
              <a:rPr sz="8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беседу</a:t>
            </a:r>
            <a:r>
              <a:rPr sz="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C00000"/>
                </a:solidFill>
                <a:latin typeface="Arial"/>
                <a:cs typeface="Arial"/>
              </a:rPr>
              <a:t>или,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тем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более,</a:t>
            </a:r>
            <a:r>
              <a:rPr sz="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800" b="1" spc="-20" dirty="0">
                <a:solidFill>
                  <a:srgbClr val="C00000"/>
                </a:solidFill>
                <a:latin typeface="Arial"/>
                <a:cs typeface="Arial"/>
              </a:rPr>
              <a:t> спор</a:t>
            </a:r>
            <a:endParaRPr sz="8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019675" y="2215857"/>
            <a:ext cx="1622425" cy="9734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50"/>
              </a:spcBef>
            </a:pPr>
            <a:endParaRPr sz="800">
              <a:latin typeface="Times New Roman"/>
              <a:cs typeface="Times New Roman"/>
            </a:endParaRPr>
          </a:p>
          <a:p>
            <a:pPr marL="114935" marR="105410" indent="-2540" algn="ctr">
              <a:lnSpc>
                <a:spcPts val="830"/>
              </a:lnSpc>
            </a:pP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Любые</a:t>
            </a:r>
            <a:r>
              <a:rPr sz="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ваши</a:t>
            </a:r>
            <a:r>
              <a:rPr sz="8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слова</a:t>
            </a:r>
            <a:r>
              <a:rPr sz="8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C00000"/>
                </a:solidFill>
                <a:latin typeface="Arial"/>
                <a:cs typeface="Arial"/>
              </a:rPr>
              <a:t>этой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ситуации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только</a:t>
            </a:r>
            <a:r>
              <a:rPr sz="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подольют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масла</a:t>
            </a:r>
            <a:r>
              <a:rPr sz="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 огонь</a:t>
            </a:r>
            <a:endParaRPr sz="8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803897" y="2215857"/>
            <a:ext cx="1622425" cy="9734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39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25"/>
              </a:spcBef>
            </a:pPr>
            <a:endParaRPr sz="800">
              <a:latin typeface="Times New Roman"/>
              <a:cs typeface="Times New Roman"/>
            </a:endParaRPr>
          </a:p>
          <a:p>
            <a:pPr marL="133350" marR="125095" algn="ctr">
              <a:lnSpc>
                <a:spcPct val="86300"/>
              </a:lnSpc>
            </a:pP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После</a:t>
            </a:r>
            <a:r>
              <a:rPr sz="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того,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как</a:t>
            </a:r>
            <a:r>
              <a:rPr sz="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истерика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пошла</a:t>
            </a:r>
            <a:r>
              <a:rPr sz="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спад,</a:t>
            </a:r>
            <a:r>
              <a:rPr sz="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говорите</a:t>
            </a:r>
            <a:r>
              <a:rPr sz="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50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 пострадавшим</a:t>
            </a:r>
            <a:r>
              <a:rPr sz="800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короткими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фразами,</a:t>
            </a:r>
            <a:r>
              <a:rPr sz="8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уверенным,</a:t>
            </a:r>
            <a:r>
              <a:rPr sz="8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25" dirty="0">
                <a:solidFill>
                  <a:srgbClr val="C00000"/>
                </a:solidFill>
                <a:latin typeface="Arial"/>
                <a:cs typeface="Arial"/>
              </a:rPr>
              <a:t>но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 доброжелательным</a:t>
            </a:r>
            <a:r>
              <a:rPr sz="800" b="1" spc="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20" dirty="0">
                <a:solidFill>
                  <a:srgbClr val="C00000"/>
                </a:solidFill>
                <a:latin typeface="Arial"/>
                <a:cs typeface="Arial"/>
              </a:rPr>
              <a:t>тоном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(«выпей</a:t>
            </a:r>
            <a:r>
              <a:rPr sz="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воды»,</a:t>
            </a:r>
            <a:r>
              <a:rPr sz="8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«умойся»)</a:t>
            </a:r>
            <a:endParaRPr sz="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019675" y="3351288"/>
            <a:ext cx="1622425" cy="9734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55"/>
              </a:spcBef>
            </a:pPr>
            <a:endParaRPr sz="800">
              <a:latin typeface="Times New Roman"/>
              <a:cs typeface="Times New Roman"/>
            </a:endParaRPr>
          </a:p>
          <a:p>
            <a:pPr marL="104139" marR="92710" indent="-635" algn="ctr">
              <a:lnSpc>
                <a:spcPts val="830"/>
              </a:lnSpc>
            </a:pP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После</a:t>
            </a:r>
            <a:r>
              <a:rPr sz="8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истерики</a:t>
            </a:r>
            <a:r>
              <a:rPr sz="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наступает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упадок</a:t>
            </a:r>
            <a:r>
              <a:rPr sz="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сил.</a:t>
            </a:r>
            <a:r>
              <a:rPr sz="8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Дайте</a:t>
            </a:r>
            <a:r>
              <a:rPr sz="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человеку </a:t>
            </a:r>
            <a:r>
              <a:rPr sz="800" b="1" dirty="0">
                <a:solidFill>
                  <a:srgbClr val="C00000"/>
                </a:solidFill>
                <a:latin typeface="Arial"/>
                <a:cs typeface="Arial"/>
              </a:rPr>
              <a:t>возможность</a:t>
            </a:r>
            <a:r>
              <a:rPr sz="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800" b="1" spc="-10" dirty="0">
                <a:solidFill>
                  <a:srgbClr val="C00000"/>
                </a:solidFill>
                <a:latin typeface="Arial"/>
                <a:cs typeface="Arial"/>
              </a:rPr>
              <a:t>отдохнуть</a:t>
            </a:r>
            <a:endParaRPr sz="8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41477" y="4355083"/>
            <a:ext cx="81788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отличие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от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слез,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истерика</a:t>
            </a:r>
            <a:r>
              <a:rPr sz="1200" spc="20" dirty="0">
                <a:latin typeface="Microsoft Sans Serif"/>
                <a:cs typeface="Microsoft Sans Serif"/>
              </a:rPr>
              <a:t> </a:t>
            </a:r>
            <a:r>
              <a:rPr sz="1200" spc="495" dirty="0">
                <a:latin typeface="Microsoft Sans Serif"/>
                <a:cs typeface="Microsoft Sans Serif"/>
              </a:rPr>
              <a:t>—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это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то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состояние,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которое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необходимо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постараться</a:t>
            </a:r>
            <a:r>
              <a:rPr sz="1200" spc="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прекратить.</a:t>
            </a:r>
            <a:r>
              <a:rPr sz="1200" spc="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этом</a:t>
            </a:r>
            <a:r>
              <a:rPr sz="1200" spc="1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состоянии </a:t>
            </a:r>
            <a:r>
              <a:rPr sz="1200" dirty="0">
                <a:latin typeface="Microsoft Sans Serif"/>
                <a:cs typeface="Microsoft Sans Serif"/>
              </a:rPr>
              <a:t>человек</a:t>
            </a:r>
            <a:r>
              <a:rPr sz="1200" spc="3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теряет</a:t>
            </a:r>
            <a:r>
              <a:rPr sz="1200" spc="3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много</a:t>
            </a:r>
            <a:r>
              <a:rPr sz="1200" spc="38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физических</a:t>
            </a:r>
            <a:r>
              <a:rPr sz="1200" spc="3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3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психологических</a:t>
            </a:r>
            <a:r>
              <a:rPr sz="1200" spc="37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сил.</a:t>
            </a:r>
            <a:r>
              <a:rPr sz="1200" spc="38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Помочь</a:t>
            </a:r>
            <a:r>
              <a:rPr sz="1200" spc="37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человеку</a:t>
            </a:r>
            <a:r>
              <a:rPr sz="1200" spc="36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можно,</a:t>
            </a:r>
            <a:r>
              <a:rPr sz="1200" spc="39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совершив</a:t>
            </a:r>
            <a:r>
              <a:rPr sz="1200" spc="38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следующие действия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51941" y="1584833"/>
            <a:ext cx="588010" cy="2753360"/>
            <a:chOff x="851941" y="1584833"/>
            <a:chExt cx="588010" cy="2753360"/>
          </a:xfrm>
        </p:grpSpPr>
        <p:sp>
          <p:nvSpPr>
            <p:cNvPr id="23" name="object 23"/>
            <p:cNvSpPr/>
            <p:nvPr/>
          </p:nvSpPr>
          <p:spPr>
            <a:xfrm>
              <a:off x="864641" y="1597533"/>
              <a:ext cx="562610" cy="2727960"/>
            </a:xfrm>
            <a:custGeom>
              <a:avLst/>
              <a:gdLst/>
              <a:ahLst/>
              <a:cxnLst/>
              <a:rect l="l" t="t" r="r" b="b"/>
              <a:pathLst>
                <a:path w="562610" h="2727960">
                  <a:moveTo>
                    <a:pt x="421614" y="0"/>
                  </a:moveTo>
                  <a:lnTo>
                    <a:pt x="140525" y="0"/>
                  </a:lnTo>
                  <a:lnTo>
                    <a:pt x="140525" y="2446870"/>
                  </a:lnTo>
                  <a:lnTo>
                    <a:pt x="0" y="2446870"/>
                  </a:lnTo>
                  <a:lnTo>
                    <a:pt x="281051" y="2727909"/>
                  </a:lnTo>
                  <a:lnTo>
                    <a:pt x="562076" y="2446870"/>
                  </a:lnTo>
                  <a:lnTo>
                    <a:pt x="421614" y="2446870"/>
                  </a:lnTo>
                  <a:lnTo>
                    <a:pt x="421614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864641" y="1597533"/>
              <a:ext cx="562610" cy="2727960"/>
            </a:xfrm>
            <a:custGeom>
              <a:avLst/>
              <a:gdLst/>
              <a:ahLst/>
              <a:cxnLst/>
              <a:rect l="l" t="t" r="r" b="b"/>
              <a:pathLst>
                <a:path w="562610" h="2727960">
                  <a:moveTo>
                    <a:pt x="0" y="2446870"/>
                  </a:moveTo>
                  <a:lnTo>
                    <a:pt x="140525" y="2446870"/>
                  </a:lnTo>
                  <a:lnTo>
                    <a:pt x="140525" y="0"/>
                  </a:lnTo>
                  <a:lnTo>
                    <a:pt x="421614" y="0"/>
                  </a:lnTo>
                  <a:lnTo>
                    <a:pt x="421614" y="2446870"/>
                  </a:lnTo>
                  <a:lnTo>
                    <a:pt x="562076" y="2446870"/>
                  </a:lnTo>
                  <a:lnTo>
                    <a:pt x="281051" y="2727909"/>
                  </a:lnTo>
                  <a:lnTo>
                    <a:pt x="0" y="2446870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228600" y="133350"/>
            <a:ext cx="6934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28600" y="1809750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83764" y="1645792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0800" rIns="0" bIns="0" rtlCol="0">
            <a:spAutoFit/>
          </a:bodyPr>
          <a:lstStyle/>
          <a:p>
            <a:pPr marL="210185" marR="203200" algn="ctr">
              <a:lnSpc>
                <a:spcPts val="1030"/>
              </a:lnSpc>
              <a:spcBef>
                <a:spcPts val="40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Истерика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состояние,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когда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очень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трудно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чем-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endParaRPr sz="1000">
              <a:latin typeface="Arial"/>
              <a:cs typeface="Arial"/>
            </a:endParaRPr>
          </a:p>
          <a:p>
            <a:pPr marL="147955" marR="140335" algn="ctr">
              <a:lnSpc>
                <a:spcPts val="1030"/>
              </a:lnSpc>
              <a:spcBef>
                <a:spcPts val="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помочь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самому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себе,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потому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этот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момент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endParaRPr sz="1000">
              <a:latin typeface="Arial"/>
              <a:cs typeface="Arial"/>
            </a:endParaRPr>
          </a:p>
          <a:p>
            <a:pPr marL="1905" algn="ctr">
              <a:lnSpc>
                <a:spcPts val="96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находится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крайне</a:t>
            </a:r>
            <a:endParaRPr sz="1000">
              <a:latin typeface="Arial"/>
              <a:cs typeface="Arial"/>
            </a:endParaRPr>
          </a:p>
          <a:p>
            <a:pPr marL="91440" marR="85090" indent="1905" algn="ctr">
              <a:lnSpc>
                <a:spcPct val="86300"/>
              </a:lnSpc>
              <a:spcBef>
                <a:spcPts val="8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взвинченном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эмоциональном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состоянии и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плохо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понимает,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происходит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ним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вокруг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него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35678" y="1645792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1000">
              <a:latin typeface="Times New Roman"/>
              <a:cs typeface="Times New Roman"/>
            </a:endParaRPr>
          </a:p>
          <a:p>
            <a:pPr marL="134620" marR="126364" indent="-1270" algn="ctr">
              <a:lnSpc>
                <a:spcPct val="8620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возникает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мысль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том,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следует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прекратить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истерику,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уже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первый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шаг на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пути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ее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прекращения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87591" y="1645792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00">
              <a:latin typeface="Times New Roman"/>
              <a:cs typeface="Times New Roman"/>
            </a:endParaRPr>
          </a:p>
          <a:p>
            <a:pPr marL="50800" marR="36195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Уйти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«зрителей»,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свидетелей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происходящего,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остаться</a:t>
            </a:r>
            <a:endParaRPr sz="1000">
              <a:latin typeface="Arial"/>
              <a:cs typeface="Arial"/>
            </a:endParaRPr>
          </a:p>
          <a:p>
            <a:pPr marL="6350" algn="ctr">
              <a:lnSpc>
                <a:spcPts val="1030"/>
              </a:lnSpc>
            </a:pP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одному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59784" y="3142449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" algn="ctr">
              <a:lnSpc>
                <a:spcPts val="1115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Умыться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ледяной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водой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endParaRPr sz="1000">
              <a:latin typeface="Arial"/>
              <a:cs typeface="Arial"/>
            </a:endParaRPr>
          </a:p>
          <a:p>
            <a:pPr marL="1270" algn="ctr">
              <a:lnSpc>
                <a:spcPts val="1115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поможет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прийти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себя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11697" y="3142449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15570" rIns="0" bIns="0" rtlCol="0">
            <a:spAutoFit/>
          </a:bodyPr>
          <a:lstStyle/>
          <a:p>
            <a:pPr marL="133350" marR="124460" indent="214629">
              <a:lnSpc>
                <a:spcPct val="86100"/>
              </a:lnSpc>
              <a:spcBef>
                <a:spcPts val="91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Сделать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дыхательные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упражнения: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вдох,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задержка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дыхания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1—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2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секунды,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медленный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выдох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через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нос,</a:t>
            </a:r>
            <a:endParaRPr sz="1000">
              <a:latin typeface="Arial"/>
              <a:cs typeface="Arial"/>
            </a:endParaRPr>
          </a:p>
          <a:p>
            <a:pPr marL="43815" marR="36195" indent="3175" algn="ctr">
              <a:lnSpc>
                <a:spcPts val="1030"/>
              </a:lnSpc>
              <a:spcBef>
                <a:spcPts val="2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задержка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дыхания на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1—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2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секунды,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медленный вдох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т.д.</a:t>
            </a:r>
            <a:endParaRPr sz="1000">
              <a:latin typeface="Arial"/>
              <a:cs typeface="Arial"/>
            </a:endParaRPr>
          </a:p>
          <a:p>
            <a:pPr marL="212725" marR="205104" algn="ctr">
              <a:lnSpc>
                <a:spcPts val="1030"/>
              </a:lnSpc>
              <a:spcBef>
                <a:spcPts val="5"/>
              </a:spcBef>
            </a:pP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до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того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момента,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пока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не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удастся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успокоиться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52400" y="133350"/>
            <a:ext cx="7010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341477" y="1194942"/>
            <a:ext cx="16198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Помощь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апатии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992122" y="1310894"/>
            <a:ext cx="2191385" cy="131508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952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50"/>
              </a:spcBef>
            </a:pPr>
            <a:endParaRPr sz="1000">
              <a:latin typeface="Times New Roman"/>
              <a:cs typeface="Times New Roman"/>
            </a:endParaRPr>
          </a:p>
          <a:p>
            <a:pPr algn="ctr">
              <a:lnSpc>
                <a:spcPts val="1115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Поговорите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человеком.</a:t>
            </a:r>
            <a:endParaRPr sz="1000">
              <a:latin typeface="Arial"/>
              <a:cs typeface="Arial"/>
            </a:endParaRPr>
          </a:p>
          <a:p>
            <a:pPr marL="47625" marR="39370" indent="-2540" algn="ctr">
              <a:lnSpc>
                <a:spcPct val="86400"/>
              </a:lnSpc>
              <a:spcBef>
                <a:spcPts val="8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Задайте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ему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несколько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простых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вопросов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исходя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из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того,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знаком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вам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нет: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«Как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тебя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зовут?», «Как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ты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себя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чувствуешь?»,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«Хочешь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есть?»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2454" y="1310894"/>
            <a:ext cx="2191385" cy="131508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15"/>
              </a:spcBef>
            </a:pPr>
            <a:endParaRPr sz="1000">
              <a:latin typeface="Times New Roman"/>
              <a:cs typeface="Times New Roman"/>
            </a:endParaRPr>
          </a:p>
          <a:p>
            <a:pPr marL="78105" marR="64769" indent="117475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Проводите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пострадавшего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к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месту</a:t>
            </a:r>
            <a:r>
              <a:rPr sz="10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отдыха,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помогите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удобно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устроиться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(обязательно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нужно</a:t>
            </a:r>
            <a:endParaRPr sz="1000">
              <a:latin typeface="Arial"/>
              <a:cs typeface="Arial"/>
            </a:endParaRPr>
          </a:p>
          <a:p>
            <a:pPr marL="686435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снять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обувь)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12915" y="1310894"/>
            <a:ext cx="2191385" cy="131508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1000">
              <a:latin typeface="Times New Roman"/>
              <a:cs typeface="Times New Roman"/>
            </a:endParaRPr>
          </a:p>
          <a:p>
            <a:pPr marL="83185" marR="76200" indent="15240">
              <a:lnSpc>
                <a:spcPts val="1030"/>
              </a:lnSpc>
              <a:spcBef>
                <a:spcPts val="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Возьмите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руку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или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положите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свою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руку ему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лоб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197351" y="2844761"/>
            <a:ext cx="2191385" cy="131508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1000">
              <a:latin typeface="Times New Roman"/>
              <a:cs typeface="Times New Roman"/>
            </a:endParaRPr>
          </a:p>
          <a:p>
            <a:pPr marL="417830" marR="53975" indent="-356870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Дайте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ему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возможность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поспать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просто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полежать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607684" y="2844761"/>
            <a:ext cx="2191385" cy="131508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41910" marR="35560" indent="1270" algn="ctr">
              <a:lnSpc>
                <a:spcPts val="1030"/>
              </a:lnSpc>
              <a:spcBef>
                <a:spcPts val="53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нет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возможности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отдохнуть,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больше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говорите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с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пострадавшим,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вовлекайте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его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 в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любую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совместную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96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деятельность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(можно</a:t>
            </a:r>
            <a:endParaRPr sz="1000">
              <a:latin typeface="Arial"/>
              <a:cs typeface="Arial"/>
            </a:endParaRPr>
          </a:p>
          <a:p>
            <a:pPr marL="146685" marR="139700" algn="ctr">
              <a:lnSpc>
                <a:spcPts val="1030"/>
              </a:lnSpc>
              <a:spcBef>
                <a:spcPts val="90"/>
              </a:spcBef>
            </a:pP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прогуляться,</a:t>
            </a:r>
            <a:r>
              <a:rPr sz="10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сходить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выпить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чая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кофе,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помочь</a:t>
            </a:r>
            <a:endParaRPr sz="1000">
              <a:latin typeface="Arial"/>
              <a:cs typeface="Arial"/>
            </a:endParaRPr>
          </a:p>
          <a:p>
            <a:pPr marL="635" algn="ctr">
              <a:lnSpc>
                <a:spcPts val="95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окружающим,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нуждающимся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120"/>
              </a:lnSpc>
            </a:pP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помощи)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41477" y="4420616"/>
            <a:ext cx="8177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состоянии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апатии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помимо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упадка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сил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наваливается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безразличие,</a:t>
            </a:r>
            <a:r>
              <a:rPr sz="1200" spc="-10" dirty="0">
                <a:latin typeface="Microsoft Sans Serif"/>
                <a:cs typeface="Microsoft Sans Serif"/>
              </a:rPr>
              <a:t> появляется </a:t>
            </a:r>
            <a:r>
              <a:rPr sz="1200" dirty="0">
                <a:latin typeface="Microsoft Sans Serif"/>
                <a:cs typeface="Microsoft Sans Serif"/>
              </a:rPr>
              <a:t>ощущение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опустошенности.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Если </a:t>
            </a:r>
            <a:r>
              <a:rPr sz="1200" spc="-10" dirty="0">
                <a:latin typeface="Microsoft Sans Serif"/>
                <a:cs typeface="Microsoft Sans Serif"/>
              </a:rPr>
              <a:t>человека</a:t>
            </a:r>
            <a:r>
              <a:rPr sz="1200" spc="-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оставить</a:t>
            </a:r>
            <a:r>
              <a:rPr sz="1200" spc="-3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без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поддержки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внимания,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то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апатия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20" dirty="0">
                <a:latin typeface="Microsoft Sans Serif"/>
                <a:cs typeface="Microsoft Sans Serif"/>
              </a:rPr>
              <a:t>может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перерасти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депрессию.</a:t>
            </a:r>
            <a:endParaRPr sz="1200">
              <a:latin typeface="Microsoft Sans Serif"/>
              <a:cs typeface="Microsoft Sans Serif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752436" y="1536446"/>
            <a:ext cx="588010" cy="2867660"/>
            <a:chOff x="752436" y="1536446"/>
            <a:chExt cx="588010" cy="2867660"/>
          </a:xfrm>
        </p:grpSpPr>
        <p:sp>
          <p:nvSpPr>
            <p:cNvPr id="19" name="object 19"/>
            <p:cNvSpPr/>
            <p:nvPr/>
          </p:nvSpPr>
          <p:spPr>
            <a:xfrm>
              <a:off x="765136" y="1549146"/>
              <a:ext cx="562610" cy="2842260"/>
            </a:xfrm>
            <a:custGeom>
              <a:avLst/>
              <a:gdLst/>
              <a:ahLst/>
              <a:cxnLst/>
              <a:rect l="l" t="t" r="r" b="b"/>
              <a:pathLst>
                <a:path w="562610" h="2842260">
                  <a:moveTo>
                    <a:pt x="421563" y="0"/>
                  </a:moveTo>
                  <a:lnTo>
                    <a:pt x="140525" y="0"/>
                  </a:lnTo>
                  <a:lnTo>
                    <a:pt x="140525" y="2560599"/>
                  </a:lnTo>
                  <a:lnTo>
                    <a:pt x="0" y="2560599"/>
                  </a:lnTo>
                  <a:lnTo>
                    <a:pt x="281038" y="2841637"/>
                  </a:lnTo>
                  <a:lnTo>
                    <a:pt x="562140" y="2560599"/>
                  </a:lnTo>
                  <a:lnTo>
                    <a:pt x="421563" y="2560599"/>
                  </a:lnTo>
                  <a:lnTo>
                    <a:pt x="421563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65136" y="1549146"/>
              <a:ext cx="562610" cy="2842260"/>
            </a:xfrm>
            <a:custGeom>
              <a:avLst/>
              <a:gdLst/>
              <a:ahLst/>
              <a:cxnLst/>
              <a:rect l="l" t="t" r="r" b="b"/>
              <a:pathLst>
                <a:path w="562610" h="2842260">
                  <a:moveTo>
                    <a:pt x="0" y="2560599"/>
                  </a:moveTo>
                  <a:lnTo>
                    <a:pt x="140525" y="2560599"/>
                  </a:lnTo>
                  <a:lnTo>
                    <a:pt x="140525" y="0"/>
                  </a:lnTo>
                  <a:lnTo>
                    <a:pt x="421563" y="0"/>
                  </a:lnTo>
                  <a:lnTo>
                    <a:pt x="421563" y="2560599"/>
                  </a:lnTo>
                  <a:lnTo>
                    <a:pt x="562140" y="2560599"/>
                  </a:lnTo>
                  <a:lnTo>
                    <a:pt x="281038" y="2841637"/>
                  </a:lnTo>
                  <a:lnTo>
                    <a:pt x="0" y="2560599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228600" y="209550"/>
            <a:ext cx="7086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62762" y="1194942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85797" y="144529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7625" rIns="0" bIns="0" rtlCol="0">
            <a:spAutoFit/>
          </a:bodyPr>
          <a:lstStyle/>
          <a:p>
            <a:pPr algn="ctr">
              <a:lnSpc>
                <a:spcPts val="780"/>
              </a:lnSpc>
              <a:spcBef>
                <a:spcPts val="375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Апатия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является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реакцией,</a:t>
            </a:r>
            <a:endParaRPr sz="700">
              <a:latin typeface="Arial"/>
              <a:cs typeface="Arial"/>
            </a:endParaRPr>
          </a:p>
          <a:p>
            <a:pPr marL="36195" marR="27940" indent="2540" algn="ctr">
              <a:lnSpc>
                <a:spcPct val="86400"/>
              </a:lnSpc>
              <a:spcBef>
                <a:spcPts val="55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которая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направлена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7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защиту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психики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чувствуете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упадок сил,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вам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трудно</a:t>
            </a:r>
            <a:endParaRPr sz="700">
              <a:latin typeface="Arial"/>
              <a:cs typeface="Arial"/>
            </a:endParaRPr>
          </a:p>
          <a:p>
            <a:pPr marL="45085" marR="37465" algn="ctr">
              <a:lnSpc>
                <a:spcPct val="85800"/>
              </a:lnSpc>
              <a:spcBef>
                <a:spcPts val="10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собраться</a:t>
            </a:r>
            <a:r>
              <a:rPr sz="7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начать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что-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делать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и,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особенно,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понимаете,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способны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испытывать</a:t>
            </a:r>
            <a:endParaRPr sz="700">
              <a:latin typeface="Arial"/>
              <a:cs typeface="Arial"/>
            </a:endParaRPr>
          </a:p>
          <a:p>
            <a:pPr marL="57785" marR="52069" algn="ctr">
              <a:lnSpc>
                <a:spcPts val="720"/>
              </a:lnSpc>
              <a:spcBef>
                <a:spcPts val="15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эмоции,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дайте себе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возможность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отдохнуть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34967" y="144529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700" smtClean="0">
              <a:latin typeface="Times New Roman"/>
              <a:cs typeface="Times New Roman"/>
            </a:endParaRPr>
          </a:p>
          <a:p>
            <a:pPr marL="48260" marR="31115" indent="-12700">
              <a:lnSpc>
                <a:spcPts val="72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Снимите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обувь,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примите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удобную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позу,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постарайтесь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расслабиться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84265" y="144529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 smtClean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0"/>
              </a:spcBef>
            </a:pPr>
            <a:endParaRPr sz="700" smtClean="0">
              <a:latin typeface="Times New Roman"/>
              <a:cs typeface="Times New Roman"/>
            </a:endParaRPr>
          </a:p>
          <a:p>
            <a:pPr marL="152400" marR="72390" indent="-68580">
              <a:lnSpc>
                <a:spcPts val="72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7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злоупотребляйте</a:t>
            </a:r>
            <a:r>
              <a:rPr sz="700" b="1" spc="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напитками,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содержащими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кофеин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(кофе,</a:t>
            </a:r>
            <a:endParaRPr sz="700">
              <a:latin typeface="Arial"/>
              <a:cs typeface="Arial"/>
            </a:endParaRPr>
          </a:p>
          <a:p>
            <a:pPr marL="208915" marR="86995" indent="-108585">
              <a:lnSpc>
                <a:spcPts val="720"/>
              </a:lnSpc>
              <a:spcBef>
                <a:spcPts val="10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крепкий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чай),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может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только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усугубить ваше</a:t>
            </a:r>
            <a:r>
              <a:rPr sz="7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состояние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33436" y="144529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45"/>
              </a:spcBef>
            </a:pPr>
            <a:endParaRPr sz="700">
              <a:latin typeface="Times New Roman"/>
              <a:cs typeface="Times New Roman"/>
            </a:endParaRPr>
          </a:p>
          <a:p>
            <a:pPr marL="64135" marR="50800" algn="ctr">
              <a:lnSpc>
                <a:spcPct val="86400"/>
              </a:lnSpc>
              <a:spcBef>
                <a:spcPts val="5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Поместите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тепло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ноги,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следите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тем,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чтобы тело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было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напряжено.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85797" y="2558453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700">
              <a:latin typeface="Times New Roman"/>
              <a:cs typeface="Times New Roman"/>
            </a:endParaRPr>
          </a:p>
          <a:p>
            <a:pPr marL="520700" marR="157480" indent="-356870">
              <a:lnSpc>
                <a:spcPts val="720"/>
              </a:lnSpc>
            </a:pP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Отдохните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столько,</a:t>
            </a:r>
            <a:r>
              <a:rPr sz="7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сколько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потребуется</a:t>
            </a:r>
            <a:endParaRPr sz="7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34967" y="2558453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700">
              <a:latin typeface="Times New Roman"/>
              <a:cs typeface="Times New Roman"/>
            </a:endParaRPr>
          </a:p>
          <a:p>
            <a:pPr marL="57785" marR="45720" indent="-1905" algn="ctr">
              <a:lnSpc>
                <a:spcPct val="8620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ситуация</a:t>
            </a:r>
            <a:r>
              <a:rPr sz="7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требует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вас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действий,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дайте себе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короткий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отдых,</a:t>
            </a:r>
            <a:r>
              <a:rPr sz="7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расслабьтесь,</a:t>
            </a:r>
            <a:r>
              <a:rPr sz="7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хотя</a:t>
            </a:r>
            <a:r>
              <a:rPr sz="7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бы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15—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20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минут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84265" y="2558453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700">
              <a:latin typeface="Times New Roman"/>
              <a:cs typeface="Times New Roman"/>
            </a:endParaRPr>
          </a:p>
          <a:p>
            <a:pPr marL="74930" marR="65405" indent="-3175" algn="ctr">
              <a:lnSpc>
                <a:spcPct val="8620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Помассируйте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мочки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ушей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5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пальцы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рук —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места,</a:t>
            </a:r>
            <a:r>
              <a:rPr sz="7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где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находится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огромное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количество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биологически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активных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точек</a:t>
            </a:r>
            <a:endParaRPr sz="7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33436" y="2558453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20"/>
              </a:spcBef>
            </a:pPr>
            <a:endParaRPr sz="700">
              <a:latin typeface="Times New Roman"/>
              <a:cs typeface="Times New Roman"/>
            </a:endParaRPr>
          </a:p>
          <a:p>
            <a:pPr marL="506730" marR="182880" indent="-311150">
              <a:lnSpc>
                <a:spcPts val="72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Выпейте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чашку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некрепкого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сладкого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чая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85797" y="367160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700">
              <a:latin typeface="Times New Roman"/>
              <a:cs typeface="Times New Roman"/>
            </a:endParaRPr>
          </a:p>
          <a:p>
            <a:pPr marL="63500" marR="57150" algn="ctr">
              <a:lnSpc>
                <a:spcPct val="8640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Сделайте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несколько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физических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упражнений,</a:t>
            </a:r>
            <a:r>
              <a:rPr sz="7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но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быстром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темпе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34967" y="367160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700">
              <a:latin typeface="Times New Roman"/>
              <a:cs typeface="Times New Roman"/>
            </a:endParaRPr>
          </a:p>
          <a:p>
            <a:pPr marL="116839" marR="110489" indent="1270" algn="ctr">
              <a:lnSpc>
                <a:spcPct val="8640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После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этого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приступайте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50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выполнению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тех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дел,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которые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необходимо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сделать.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670"/>
              </a:lnSpc>
            </a:pP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Выполняйте</a:t>
            </a:r>
            <a:r>
              <a:rPr sz="7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работу</a:t>
            </a:r>
            <a:r>
              <a:rPr sz="7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среднем</a:t>
            </a:r>
            <a:endParaRPr sz="700">
              <a:latin typeface="Arial"/>
              <a:cs typeface="Arial"/>
            </a:endParaRPr>
          </a:p>
          <a:p>
            <a:pPr marL="54610" marR="46990" indent="-1270" algn="ctr">
              <a:lnSpc>
                <a:spcPts val="720"/>
              </a:lnSpc>
              <a:spcBef>
                <a:spcPts val="70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темпе,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старайтесь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сохранять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силы.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Например, если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вам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нужно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дойти до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какого-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r>
              <a:rPr sz="7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места,</a:t>
            </a:r>
            <a:r>
              <a:rPr sz="7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3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бегите</a:t>
            </a:r>
            <a:r>
              <a:rPr sz="7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передвигайтесь</a:t>
            </a:r>
            <a:r>
              <a:rPr sz="700" b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шагом.</a:t>
            </a:r>
            <a:endParaRPr sz="7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84265" y="367160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40"/>
              </a:spcBef>
            </a:pPr>
            <a:endParaRPr sz="700">
              <a:latin typeface="Times New Roman"/>
              <a:cs typeface="Times New Roman"/>
            </a:endParaRPr>
          </a:p>
          <a:p>
            <a:pPr marL="125095" marR="118110" algn="ctr">
              <a:lnSpc>
                <a:spcPts val="72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беритесь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несколько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дел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сразу,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7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таком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состоянии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67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внимание</a:t>
            </a:r>
            <a:r>
              <a:rPr sz="7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рассеяно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5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25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сконцентрироваться,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особенно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85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нескольких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делах,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трудно</a:t>
            </a:r>
            <a:endParaRPr sz="7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33436" y="367160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700">
              <a:latin typeface="Times New Roman"/>
              <a:cs typeface="Times New Roman"/>
            </a:endParaRPr>
          </a:p>
          <a:p>
            <a:pPr marL="153035" marR="138430" algn="ctr">
              <a:lnSpc>
                <a:spcPct val="8640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Постарайтесь</a:t>
            </a:r>
            <a:r>
              <a:rPr sz="7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первой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же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возможности дать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себе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полноценный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отдых</a:t>
            </a:r>
            <a:endParaRPr sz="700">
              <a:latin typeface="Arial"/>
              <a:cs typeface="Arial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8600" y="209550"/>
            <a:ext cx="7086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6724142" y="220624"/>
            <a:ext cx="1910714" cy="2007870"/>
            <a:chOff x="6724142" y="220624"/>
            <a:chExt cx="1910714" cy="200787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2" y="220624"/>
              <a:ext cx="1020965" cy="94536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724142" y="1081874"/>
              <a:ext cx="1910714" cy="1146810"/>
            </a:xfrm>
            <a:custGeom>
              <a:avLst/>
              <a:gdLst/>
              <a:ahLst/>
              <a:cxnLst/>
              <a:rect l="l" t="t" r="r" b="b"/>
              <a:pathLst>
                <a:path w="1910715" h="1146810">
                  <a:moveTo>
                    <a:pt x="1910588" y="0"/>
                  </a:moveTo>
                  <a:lnTo>
                    <a:pt x="0" y="0"/>
                  </a:lnTo>
                  <a:lnTo>
                    <a:pt x="0" y="1146340"/>
                  </a:lnTo>
                  <a:lnTo>
                    <a:pt x="1910588" y="1146340"/>
                  </a:lnTo>
                  <a:lnTo>
                    <a:pt x="19105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16458" y="1194942"/>
            <a:ext cx="16897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020" marR="5080" indent="-27432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Помощь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чувстве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вины</a:t>
            </a:r>
            <a:r>
              <a:rPr sz="1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и</a:t>
            </a:r>
            <a:r>
              <a:rPr sz="1200" b="1" i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стыда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520950" y="1081874"/>
            <a:ext cx="1910714" cy="11468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13664" rIns="0" bIns="0" rtlCol="0">
            <a:spAutoFit/>
          </a:bodyPr>
          <a:lstStyle/>
          <a:p>
            <a:pPr marL="56515" marR="48895" algn="ctr">
              <a:lnSpc>
                <a:spcPts val="1030"/>
              </a:lnSpc>
              <a:spcBef>
                <a:spcPts val="894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вами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рядом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человек,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который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мучается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стыда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чувства</a:t>
            </a:r>
            <a:r>
              <a:rPr sz="10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вины,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955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постарайтесь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убедить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его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04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обратиться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специалисту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endParaRPr sz="1000">
              <a:latin typeface="Arial"/>
              <a:cs typeface="Arial"/>
            </a:endParaRPr>
          </a:p>
          <a:p>
            <a:pPr marL="266700" marR="259079" indent="635" algn="ctr">
              <a:lnSpc>
                <a:spcPts val="1030"/>
              </a:lnSpc>
              <a:spcBef>
                <a:spcPts val="9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психолога</a:t>
            </a:r>
            <a:r>
              <a:rPr sz="10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или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врачапсихотерапевта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622546" y="1081874"/>
            <a:ext cx="1910714" cy="11468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05"/>
              </a:spcBef>
            </a:pPr>
            <a:endParaRPr sz="1000">
              <a:latin typeface="Times New Roman"/>
              <a:cs typeface="Times New Roman"/>
            </a:endParaRPr>
          </a:p>
          <a:p>
            <a:pPr marL="635" algn="ctr">
              <a:lnSpc>
                <a:spcPts val="1115"/>
              </a:lnSpc>
              <a:spcBef>
                <a:spcPts val="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Поговорите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человеком,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115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выслушайте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его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24142" y="1081874"/>
            <a:ext cx="1910714" cy="11468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0"/>
              </a:spcBef>
            </a:pPr>
            <a:endParaRPr sz="1000">
              <a:latin typeface="Times New Roman"/>
              <a:cs typeface="Times New Roman"/>
            </a:endParaRPr>
          </a:p>
          <a:p>
            <a:pPr marL="124460" marR="114935" indent="-1270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Дайте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понять,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вы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слушаете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понимаете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его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(кивайте,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поддакивайте,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говорите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«угу»,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«ага»)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520950" y="2419311"/>
            <a:ext cx="1910714" cy="11468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9842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75"/>
              </a:spcBef>
            </a:pPr>
            <a:endParaRPr sz="1000">
              <a:latin typeface="Times New Roman"/>
              <a:cs typeface="Times New Roman"/>
            </a:endParaRPr>
          </a:p>
          <a:p>
            <a:pPr marL="102235" marR="93980" algn="ctr">
              <a:lnSpc>
                <a:spcPct val="8610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осуждайте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человека,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не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старайтесь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оценивать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его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действия,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даже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вам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кажется,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045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поступил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неправильно.</a:t>
            </a:r>
            <a:endParaRPr sz="10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622546" y="2419311"/>
            <a:ext cx="1910714" cy="11468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endParaRPr sz="1000">
              <a:latin typeface="Times New Roman"/>
              <a:cs typeface="Times New Roman"/>
            </a:endParaRPr>
          </a:p>
          <a:p>
            <a:pPr marL="3810" algn="ctr">
              <a:lnSpc>
                <a:spcPts val="1115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Дайте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понять,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endParaRPr sz="1000">
              <a:latin typeface="Arial"/>
              <a:cs typeface="Arial"/>
            </a:endParaRPr>
          </a:p>
          <a:p>
            <a:pPr marL="48895" marR="34925" algn="ctr">
              <a:lnSpc>
                <a:spcPct val="86300"/>
              </a:lnSpc>
              <a:spcBef>
                <a:spcPts val="80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принимаете</a:t>
            </a:r>
            <a:r>
              <a:rPr sz="10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таким,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какой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есть.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пытайтесь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переубедить</a:t>
            </a:r>
            <a:r>
              <a:rPr sz="10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человека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(«Ты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 виноват»,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«Такое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endParaRPr sz="1000">
              <a:latin typeface="Arial"/>
              <a:cs typeface="Arial"/>
            </a:endParaRPr>
          </a:p>
          <a:p>
            <a:pPr marL="6350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каждым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может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случиться»)</a:t>
            </a:r>
            <a:endParaRPr sz="10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24142" y="2419311"/>
            <a:ext cx="1910714" cy="11468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40"/>
              </a:spcBef>
            </a:pPr>
            <a:endParaRPr sz="1000">
              <a:latin typeface="Times New Roman"/>
              <a:cs typeface="Times New Roman"/>
            </a:endParaRPr>
          </a:p>
          <a:p>
            <a:pPr marL="136525" marR="126364" algn="ctr">
              <a:lnSpc>
                <a:spcPct val="86100"/>
              </a:lnSpc>
              <a:spcBef>
                <a:spcPts val="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этом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этапе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важно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дать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человеку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выговориться,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рассказать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своих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чувствах.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622546" y="3756723"/>
            <a:ext cx="1910714" cy="114681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003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90"/>
              </a:spcBef>
            </a:pPr>
            <a:endParaRPr sz="1000">
              <a:latin typeface="Times New Roman"/>
              <a:cs typeface="Times New Roman"/>
            </a:endParaRPr>
          </a:p>
          <a:p>
            <a:pPr marL="209550" marR="195580" indent="1270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давайте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советов,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не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рассказывайте</a:t>
            </a:r>
            <a:r>
              <a:rPr sz="10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своем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опыте,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задавайте</a:t>
            </a:r>
            <a:endParaRPr sz="1000">
              <a:latin typeface="Arial"/>
              <a:cs typeface="Arial"/>
            </a:endParaRPr>
          </a:p>
          <a:p>
            <a:pPr marL="1905" algn="ctr">
              <a:lnSpc>
                <a:spcPts val="95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вопросов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просто</a:t>
            </a:r>
            <a:endParaRPr sz="1000">
              <a:latin typeface="Arial"/>
              <a:cs typeface="Arial"/>
            </a:endParaRPr>
          </a:p>
          <a:p>
            <a:pPr marL="3175" algn="ctr">
              <a:lnSpc>
                <a:spcPts val="1120"/>
              </a:lnSpc>
            </a:pP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слушайте</a:t>
            </a:r>
            <a:endParaRPr sz="1000">
              <a:latin typeface="Arial"/>
              <a:cs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8600" y="209550"/>
            <a:ext cx="7086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759" y="539241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21" y="254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9110" y="180594"/>
            <a:ext cx="724469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16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техники</a:t>
            </a:r>
            <a:r>
              <a:rPr sz="16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оказания</a:t>
            </a:r>
            <a:r>
              <a:rPr sz="16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поддержки</a:t>
            </a:r>
            <a:r>
              <a:rPr sz="16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6FC0"/>
                </a:solidFill>
                <a:latin typeface="Times New Roman"/>
                <a:cs typeface="Times New Roman"/>
              </a:rPr>
              <a:t>семьям</a:t>
            </a:r>
            <a:r>
              <a:rPr sz="16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участников</a:t>
            </a:r>
            <a:r>
              <a:rPr sz="16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СВО</a:t>
            </a:r>
            <a:endParaRPr sz="16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46050" y="619505"/>
          <a:ext cx="8832849" cy="44754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08020"/>
                <a:gridCol w="2910839"/>
                <a:gridCol w="2713990"/>
              </a:tblGrid>
              <a:tr h="518159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Навыки,</a:t>
                      </a:r>
                      <a:r>
                        <a:rPr sz="1400" b="1" spc="-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необходимые</a:t>
                      </a:r>
                      <a:r>
                        <a:rPr sz="1400" b="1" spc="-4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400" b="1" spc="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выживания.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marR="913765" algn="ctr">
                        <a:lnSpc>
                          <a:spcPct val="100000"/>
                        </a:lnSpc>
                      </a:pPr>
                      <a:r>
                        <a:rPr sz="1400" b="1" spc="-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Результаты </a:t>
                      </a:r>
                      <a:r>
                        <a:rPr sz="14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адаптации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44323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sz="14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Симптомы </a:t>
                      </a:r>
                      <a:r>
                        <a:rPr sz="1400" b="1" spc="-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ПТСР</a:t>
                      </a: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marL="17716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i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На</a:t>
                      </a:r>
                      <a:r>
                        <a:rPr sz="1200" b="1" i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территории</a:t>
                      </a:r>
                      <a:r>
                        <a:rPr sz="1200" b="1" i="1" spc="-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ведения</a:t>
                      </a:r>
                      <a:r>
                        <a:rPr sz="1200" b="1" i="1" spc="-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i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боевых</a:t>
                      </a:r>
                      <a:r>
                        <a:rPr sz="1200" b="1" i="1" spc="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i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действий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200" b="1" i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b="1" i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i="1" spc="-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тылу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400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2430">
                <a:tc>
                  <a:txBody>
                    <a:bodyPr/>
                    <a:lstStyle/>
                    <a:p>
                      <a:pPr marL="90805" marR="81915">
                        <a:lnSpc>
                          <a:spcPct val="100000"/>
                        </a:lnSpc>
                        <a:spcBef>
                          <a:spcPts val="325"/>
                        </a:spcBef>
                        <a:tabLst>
                          <a:tab pos="1071245" algn="l"/>
                          <a:tab pos="1649095" algn="l"/>
                          <a:tab pos="2804160" algn="l"/>
                        </a:tabLst>
                      </a:pP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Бдительность,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боевая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настороженность,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страх,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гиперактивации</a:t>
                      </a:r>
                      <a:r>
                        <a:rPr sz="900" b="1" spc="-6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внимания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8318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Бдительность,</a:t>
                      </a:r>
                      <a:r>
                        <a:rPr sz="900" b="1" spc="434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страх,</a:t>
                      </a:r>
                      <a:r>
                        <a:rPr sz="900" b="1" spc="43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гиперактивации</a:t>
                      </a:r>
                      <a:r>
                        <a:rPr sz="900" b="1" spc="434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внимания,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активация</a:t>
                      </a:r>
                      <a:r>
                        <a:rPr sz="900" b="1" spc="-5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ресурсов</a:t>
                      </a:r>
                      <a:r>
                        <a:rPr sz="900" b="1" spc="-2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(«наготове»)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Бессонница,</a:t>
                      </a:r>
                      <a:r>
                        <a:rPr sz="900" b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гипербдительность,</a:t>
                      </a:r>
                      <a:r>
                        <a:rPr sz="900" b="1" spc="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вздрагивание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90805" marR="83820" algn="just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003935" algn="l"/>
                          <a:tab pos="1390015" algn="l"/>
                          <a:tab pos="2534920" algn="l"/>
                        </a:tabLst>
                      </a:pP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Готовность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b="1" spc="-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импульсивному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(быстрому)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отреагированию</a:t>
                      </a:r>
                      <a:r>
                        <a:rPr sz="900" b="1" spc="3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b="1" spc="3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форме</a:t>
                      </a:r>
                      <a:r>
                        <a:rPr sz="900" b="1" spc="35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агрессии,</a:t>
                      </a:r>
                      <a:r>
                        <a:rPr sz="900" b="1" spc="3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уничтожения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источника</a:t>
                      </a:r>
                      <a:r>
                        <a:rPr sz="900" b="1" spc="-4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опасности,</a:t>
                      </a:r>
                      <a:r>
                        <a:rPr sz="900" b="1" spc="-4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бегства,</a:t>
                      </a:r>
                      <a:r>
                        <a:rPr sz="900" b="1" spc="-3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укрытия;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0805" marR="82550" algn="just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способность</a:t>
                      </a:r>
                      <a:r>
                        <a:rPr sz="900" b="1" spc="14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b="1" spc="13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моментальной</a:t>
                      </a:r>
                      <a:r>
                        <a:rPr sz="900" b="1" spc="13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полной</a:t>
                      </a:r>
                      <a:r>
                        <a:rPr sz="900" b="1" spc="13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мобилизации</a:t>
                      </a:r>
                      <a:r>
                        <a:rPr sz="900" b="1" spc="14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сил</a:t>
                      </a:r>
                      <a:r>
                        <a:rPr sz="900" b="1" spc="13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последующей</a:t>
                      </a:r>
                      <a:r>
                        <a:rPr sz="900" b="1" spc="-3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быстрой</a:t>
                      </a:r>
                      <a:r>
                        <a:rPr sz="900" b="1" spc="-3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релаксацией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8445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Готовность</a:t>
                      </a:r>
                      <a:r>
                        <a:rPr sz="900" b="1" spc="34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b="1" spc="34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импульсивному</a:t>
                      </a:r>
                      <a:r>
                        <a:rPr sz="900" b="1" spc="34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(быстрому)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реализации</a:t>
                      </a:r>
                      <a:r>
                        <a:rPr sz="900" b="1" spc="27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алгоритма\порядка</a:t>
                      </a:r>
                      <a:r>
                        <a:rPr sz="900" b="1" spc="27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действий,</a:t>
                      </a:r>
                      <a:r>
                        <a:rPr sz="900" b="1" spc="28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бегства, укрытия;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2075" marR="81280" algn="just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способность</a:t>
                      </a:r>
                      <a:r>
                        <a:rPr sz="900" b="1" spc="19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b="1" spc="19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моментальной</a:t>
                      </a:r>
                      <a:r>
                        <a:rPr sz="900" b="1" spc="19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полной</a:t>
                      </a:r>
                      <a:r>
                        <a:rPr sz="900" b="1" spc="19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мобилизации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сил</a:t>
                      </a:r>
                      <a:r>
                        <a:rPr sz="900" b="1" spc="-3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последующей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релаксацией;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2075" algn="just">
                        <a:lnSpc>
                          <a:spcPct val="100000"/>
                        </a:lnSpc>
                      </a:pP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ответственность</a:t>
                      </a:r>
                      <a:r>
                        <a:rPr sz="900" b="1" spc="5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900" b="1" spc="2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других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Гипермобилизованность,</a:t>
                      </a:r>
                      <a:r>
                        <a:rPr sz="900" b="1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агрессивность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28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Проигрывание</a:t>
                      </a:r>
                      <a:r>
                        <a:rPr sz="900" b="1" spc="21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b="1" spc="204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уме</a:t>
                      </a:r>
                      <a:r>
                        <a:rPr sz="900" b="1" spc="204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алгоритмов</a:t>
                      </a:r>
                      <a:r>
                        <a:rPr sz="900" b="1" spc="2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реагирования</a:t>
                      </a:r>
                      <a:r>
                        <a:rPr sz="900" b="1" spc="2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боевых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эпизодов,</a:t>
                      </a:r>
                      <a:r>
                        <a:rPr sz="900" b="1" spc="-4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собственных</a:t>
                      </a:r>
                      <a:r>
                        <a:rPr sz="900" b="1" spc="-3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действий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83185" algn="just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Проигрывание</a:t>
                      </a:r>
                      <a:r>
                        <a:rPr sz="900" b="1" spc="22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b="1" spc="22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уме</a:t>
                      </a:r>
                      <a:r>
                        <a:rPr sz="900" b="1" spc="22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алгоритмов</a:t>
                      </a:r>
                      <a:r>
                        <a:rPr sz="900" b="1" spc="229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реагирования</a:t>
                      </a:r>
                      <a:r>
                        <a:rPr sz="900" b="1" spc="229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5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кризисной</a:t>
                      </a:r>
                      <a:r>
                        <a:rPr sz="900" b="1" spc="35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ситуации,</a:t>
                      </a:r>
                      <a:r>
                        <a:rPr sz="900" b="1" spc="35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эпизодов,</a:t>
                      </a:r>
                      <a:r>
                        <a:rPr sz="900" b="1" spc="35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ситуаций,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собственных</a:t>
                      </a:r>
                      <a:r>
                        <a:rPr sz="900" b="1" spc="-4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действий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Повторяющиеся</a:t>
                      </a:r>
                      <a:r>
                        <a:rPr sz="900" b="1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latin typeface="Times New Roman"/>
                          <a:cs typeface="Times New Roman"/>
                        </a:rPr>
                        <a:t>воспоминания,</a:t>
                      </a:r>
                      <a:r>
                        <a:rPr sz="900" b="1" spc="11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latin typeface="Times New Roman"/>
                          <a:cs typeface="Times New Roman"/>
                        </a:rPr>
                        <a:t>образы,</a:t>
                      </a:r>
                      <a:r>
                        <a:rPr sz="900" b="1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20" dirty="0">
                          <a:latin typeface="Times New Roman"/>
                          <a:cs typeface="Times New Roman"/>
                        </a:rPr>
                        <a:t>мысли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b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событии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Избегание</a:t>
                      </a:r>
                      <a:r>
                        <a:rPr sz="900" b="1" spc="-1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мыслей</a:t>
                      </a:r>
                      <a:r>
                        <a:rPr sz="900" b="1" spc="-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b="1" spc="-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потерях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Избегание</a:t>
                      </a:r>
                      <a:r>
                        <a:rPr sz="900" b="1" spc="-1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мыслей</a:t>
                      </a:r>
                      <a:r>
                        <a:rPr sz="900" b="1" spc="-2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b="1" spc="-2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потерях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82550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Избегание</a:t>
                      </a:r>
                      <a:r>
                        <a:rPr sz="900" b="1" spc="8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latin typeface="Times New Roman"/>
                          <a:cs typeface="Times New Roman"/>
                        </a:rPr>
                        <a:t>символов,</a:t>
                      </a:r>
                      <a:r>
                        <a:rPr sz="900" b="1" spc="9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latin typeface="Times New Roman"/>
                          <a:cs typeface="Times New Roman"/>
                        </a:rPr>
                        <a:t>ассоциируемых</a:t>
                      </a:r>
                      <a:r>
                        <a:rPr sz="900" b="1" spc="1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событием, диссоциация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647189" algn="l"/>
                          <a:tab pos="2329180" algn="l"/>
                        </a:tabLst>
                      </a:pP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Сужение</a:t>
                      </a:r>
                      <a:r>
                        <a:rPr sz="900" b="1" spc="254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эмоционального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диапазона,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	стремление</a:t>
                      </a:r>
                      <a:r>
                        <a:rPr sz="900" b="1" spc="2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00" b="1" spc="-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«уходу»</a:t>
                      </a:r>
                      <a:r>
                        <a:rPr sz="900" b="1" spc="43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от</a:t>
                      </a:r>
                      <a:r>
                        <a:rPr sz="900" b="1" spc="41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реальности</a:t>
                      </a:r>
                      <a:r>
                        <a:rPr sz="900" b="1" spc="4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b="1" spc="409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оценки</a:t>
                      </a:r>
                      <a:r>
                        <a:rPr sz="900" b="1" spc="4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ряда</a:t>
                      </a:r>
                      <a:r>
                        <a:rPr sz="900" b="1" spc="41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нравственных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08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проблем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83820" algn="just">
                        <a:lnSpc>
                          <a:spcPct val="100000"/>
                        </a:lnSpc>
                        <a:spcBef>
                          <a:spcPts val="330"/>
                        </a:spcBef>
                        <a:tabLst>
                          <a:tab pos="1151255" algn="l"/>
                          <a:tab pos="2532380" algn="l"/>
                        </a:tabLst>
                      </a:pP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Снижение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эмоционального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b="1" spc="-2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фона,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гиперответственность</a:t>
                      </a:r>
                      <a:r>
                        <a:rPr sz="900" b="1" spc="7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900" b="1" spc="5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оценки</a:t>
                      </a:r>
                      <a:r>
                        <a:rPr sz="900" b="1" spc="6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ряда</a:t>
                      </a:r>
                      <a:r>
                        <a:rPr sz="900" b="1" spc="6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нравственных проблем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Оскуднение</a:t>
                      </a:r>
                      <a:r>
                        <a:rPr sz="9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чувств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284">
                <a:tc>
                  <a:txBody>
                    <a:bodyPr/>
                    <a:lstStyle/>
                    <a:p>
                      <a:pPr marL="90805" marR="8509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Горевание</a:t>
                      </a:r>
                      <a:r>
                        <a:rPr sz="900" b="1" spc="3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b="1" spc="3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недавно</a:t>
                      </a:r>
                      <a:r>
                        <a:rPr sz="900" b="1" spc="31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погибшем</a:t>
                      </a:r>
                      <a:r>
                        <a:rPr sz="900" b="1" spc="3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товарище;</a:t>
                      </a:r>
                      <a:r>
                        <a:rPr sz="900" b="1" spc="33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отношения ответственной</a:t>
                      </a:r>
                      <a:r>
                        <a:rPr sz="900" b="1" spc="7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зависимости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8128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Горевание</a:t>
                      </a:r>
                      <a:r>
                        <a:rPr sz="900" b="1" spc="24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900" b="1" spc="24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погибших</a:t>
                      </a:r>
                      <a:r>
                        <a:rPr sz="900" b="1" spc="26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родственниках,</a:t>
                      </a:r>
                      <a:r>
                        <a:rPr sz="900" b="1" spc="254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знакомых;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отношения</a:t>
                      </a:r>
                      <a:r>
                        <a:rPr sz="900" b="1" spc="2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ответственной</a:t>
                      </a:r>
                      <a:r>
                        <a:rPr sz="900" b="1" spc="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зависимости;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страх</a:t>
                      </a:r>
                      <a:r>
                        <a:rPr sz="900" b="1" spc="-1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(радость)</a:t>
                      </a:r>
                      <a:r>
                        <a:rPr sz="900" b="1" spc="-2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за</a:t>
                      </a:r>
                      <a:r>
                        <a:rPr sz="900" b="1" spc="-3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близкого</a:t>
                      </a:r>
                      <a:r>
                        <a:rPr sz="900" b="1" spc="-3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родственника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Чувство</a:t>
                      </a:r>
                      <a:r>
                        <a:rPr sz="9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latin typeface="Times New Roman"/>
                          <a:cs typeface="Times New Roman"/>
                        </a:rPr>
                        <a:t>вины</a:t>
                      </a:r>
                      <a:r>
                        <a:rPr sz="9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выжившего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marL="90805" marR="8318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Адаптация</a:t>
                      </a:r>
                      <a:r>
                        <a:rPr sz="900" b="1" spc="2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b="1" spc="2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ритму</a:t>
                      </a:r>
                      <a:r>
                        <a:rPr sz="900" b="1" spc="2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боевой</a:t>
                      </a:r>
                      <a:r>
                        <a:rPr sz="900" b="1" spc="229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жизни,</a:t>
                      </a:r>
                      <a:r>
                        <a:rPr sz="900" b="1" spc="22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принятию</a:t>
                      </a:r>
                      <a:r>
                        <a:rPr sz="900" b="1" spc="22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решений,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бесхитростному</a:t>
                      </a:r>
                      <a:r>
                        <a:rPr sz="900" b="1" spc="-4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общению,</a:t>
                      </a:r>
                      <a:r>
                        <a:rPr sz="900" b="1" spc="-35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коллективная</a:t>
                      </a:r>
                      <a:r>
                        <a:rPr sz="900" b="1" spc="-5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C00000"/>
                          </a:solidFill>
                          <a:latin typeface="Times New Roman"/>
                          <a:cs typeface="Times New Roman"/>
                        </a:rPr>
                        <a:t>индукция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83185" algn="just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Адаптация</a:t>
                      </a:r>
                      <a:r>
                        <a:rPr sz="900" b="1" spc="40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900" b="1" spc="39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ритму</a:t>
                      </a:r>
                      <a:r>
                        <a:rPr sz="900" b="1" spc="409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жизни,</a:t>
                      </a:r>
                      <a:r>
                        <a:rPr sz="900" b="1" spc="38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принятию</a:t>
                      </a:r>
                      <a:r>
                        <a:rPr sz="900" b="1" spc="39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решений,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изменившемуся</a:t>
                      </a:r>
                      <a:r>
                        <a:rPr sz="900" b="1" spc="15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общению,</a:t>
                      </a:r>
                      <a:r>
                        <a:rPr sz="900" b="1" spc="15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коллективная</a:t>
                      </a:r>
                      <a:r>
                        <a:rPr sz="900" b="1" spc="15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индукция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900" b="1" spc="-3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семьями</a:t>
                      </a:r>
                      <a:r>
                        <a:rPr sz="900" b="1" spc="-3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имеющих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такой</a:t>
                      </a:r>
                      <a:r>
                        <a:rPr sz="900" b="1" spc="-1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же</a:t>
                      </a:r>
                      <a:r>
                        <a:rPr sz="900" b="1" spc="-25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900" b="1" spc="-20" dirty="0">
                          <a:solidFill>
                            <a:srgbClr val="006FC0"/>
                          </a:solidFill>
                          <a:latin typeface="Times New Roman"/>
                          <a:cs typeface="Times New Roman"/>
                        </a:rPr>
                        <a:t>опыт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2075" marR="83820" algn="just">
                        <a:lnSpc>
                          <a:spcPct val="100000"/>
                        </a:lnSpc>
                        <a:spcBef>
                          <a:spcPts val="334"/>
                        </a:spcBef>
                        <a:tabLst>
                          <a:tab pos="1583055" algn="l"/>
                        </a:tabLst>
                      </a:pPr>
                      <a:r>
                        <a:rPr sz="900" b="1" dirty="0">
                          <a:latin typeface="Times New Roman"/>
                          <a:cs typeface="Times New Roman"/>
                        </a:rPr>
                        <a:t>Повышенное</a:t>
                      </a:r>
                      <a:r>
                        <a:rPr sz="900" b="1" spc="340" dirty="0"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900" b="1" dirty="0">
                          <a:latin typeface="Times New Roman"/>
                          <a:cs typeface="Times New Roman"/>
                        </a:rPr>
                        <a:t>чувство</a:t>
                      </a:r>
                      <a:r>
                        <a:rPr sz="900" b="1" spc="340" dirty="0">
                          <a:latin typeface="Times New Roman"/>
                          <a:cs typeface="Times New Roman"/>
                        </a:rPr>
                        <a:t>    </a:t>
                      </a: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справедливости, конфликтность,</a:t>
                      </a:r>
                      <a:r>
                        <a:rPr sz="900" b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900" b="1" spc="-10" dirty="0">
                          <a:latin typeface="Times New Roman"/>
                          <a:cs typeface="Times New Roman"/>
                        </a:rPr>
                        <a:t>раздражительность, дезадаптированность</a:t>
                      </a: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5755004" y="220624"/>
            <a:ext cx="3006725" cy="2665095"/>
            <a:chOff x="5755004" y="220624"/>
            <a:chExt cx="3006725" cy="2665095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1" y="220624"/>
              <a:ext cx="1020965" cy="945362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5755004" y="1081151"/>
              <a:ext cx="3006725" cy="1804035"/>
            </a:xfrm>
            <a:custGeom>
              <a:avLst/>
              <a:gdLst/>
              <a:ahLst/>
              <a:cxnLst/>
              <a:rect l="l" t="t" r="r" b="b"/>
              <a:pathLst>
                <a:path w="3006725" h="1804035">
                  <a:moveTo>
                    <a:pt x="3006725" y="0"/>
                  </a:moveTo>
                  <a:lnTo>
                    <a:pt x="0" y="0"/>
                  </a:lnTo>
                  <a:lnTo>
                    <a:pt x="0" y="1804035"/>
                  </a:lnTo>
                  <a:lnTo>
                    <a:pt x="3006725" y="1804035"/>
                  </a:lnTo>
                  <a:lnTo>
                    <a:pt x="30067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62762" y="1194942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rgbClr val="92D050"/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rgbClr val="92D050"/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447670" y="1081150"/>
            <a:ext cx="3006725" cy="18040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3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" algn="ctr">
              <a:lnSpc>
                <a:spcPts val="2014"/>
              </a:lnSpc>
              <a:spcBef>
                <a:spcPts val="5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Справиться</a:t>
            </a:r>
            <a:r>
              <a:rPr sz="18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8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этими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ts val="1864"/>
              </a:lnSpc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чувствами</a:t>
            </a:r>
            <a:endParaRPr sz="1800">
              <a:latin typeface="Arial"/>
              <a:cs typeface="Arial"/>
            </a:endParaRPr>
          </a:p>
          <a:p>
            <a:pPr marL="100965" marR="94615" algn="ctr">
              <a:lnSpc>
                <a:spcPts val="1860"/>
              </a:lnSpc>
              <a:spcBef>
                <a:spcPts val="160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самостоятельно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без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посторонней</a:t>
            </a:r>
            <a:r>
              <a:rPr sz="18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помощи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очень</a:t>
            </a:r>
            <a:r>
              <a:rPr sz="1800" b="1" spc="-114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трудно.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755004" y="1081150"/>
            <a:ext cx="3006725" cy="18040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88595" rIns="0" bIns="0" rtlCol="0">
            <a:spAutoFit/>
          </a:bodyPr>
          <a:lstStyle/>
          <a:p>
            <a:pPr marL="211454" marR="201930" indent="421640">
              <a:lnSpc>
                <a:spcPct val="86400"/>
              </a:lnSpc>
              <a:spcBef>
                <a:spcPts val="1485"/>
              </a:spcBef>
            </a:pP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Говоря</a:t>
            </a:r>
            <a:r>
              <a:rPr sz="18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своих чувствах,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используйте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вместо</a:t>
            </a:r>
            <a:r>
              <a:rPr sz="18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«мне</a:t>
            </a:r>
            <a:r>
              <a:rPr sz="1800" b="1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стыдно»</a:t>
            </a:r>
            <a:endParaRPr sz="1800">
              <a:latin typeface="Arial"/>
              <a:cs typeface="Arial"/>
            </a:endParaRPr>
          </a:p>
          <a:p>
            <a:pPr marL="418465" marR="410845" indent="635" algn="ctr">
              <a:lnSpc>
                <a:spcPts val="1860"/>
              </a:lnSpc>
              <a:spcBef>
                <a:spcPts val="1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«я</a:t>
            </a:r>
            <a:r>
              <a:rPr sz="18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виноват» 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словосочетание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«я</a:t>
            </a:r>
            <a:endParaRPr sz="1800">
              <a:latin typeface="Arial"/>
              <a:cs typeface="Arial"/>
            </a:endParaRPr>
          </a:p>
          <a:p>
            <a:pPr marL="635" algn="ctr">
              <a:lnSpc>
                <a:spcPts val="1860"/>
              </a:lnSpc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сожалею»,</a:t>
            </a:r>
            <a:r>
              <a:rPr sz="18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«мне</a:t>
            </a:r>
            <a:r>
              <a:rPr sz="18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жаль».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47670" y="3185833"/>
            <a:ext cx="3006725" cy="18040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51765" rIns="0" bIns="0" rtlCol="0">
            <a:spAutoFit/>
          </a:bodyPr>
          <a:lstStyle/>
          <a:p>
            <a:pPr marL="207645">
              <a:lnSpc>
                <a:spcPts val="2014"/>
              </a:lnSpc>
              <a:spcBef>
                <a:spcPts val="1195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Слова</a:t>
            </a:r>
            <a:r>
              <a:rPr sz="1800" b="1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имеют</a:t>
            </a:r>
            <a:r>
              <a:rPr sz="1800" b="1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большое</a:t>
            </a:r>
            <a:endParaRPr sz="1800">
              <a:latin typeface="Arial"/>
              <a:cs typeface="Arial"/>
            </a:endParaRPr>
          </a:p>
          <a:p>
            <a:pPr marL="269875" marR="257810" indent="243840">
              <a:lnSpc>
                <a:spcPct val="86200"/>
              </a:lnSpc>
              <a:spcBef>
                <a:spcPts val="155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значение,</a:t>
            </a:r>
            <a:r>
              <a:rPr sz="1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такая формулировка</a:t>
            </a:r>
            <a:r>
              <a:rPr sz="1800" b="1" spc="-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может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помочь</a:t>
            </a:r>
            <a:r>
              <a:rPr sz="1800" b="1" spc="-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вам</a:t>
            </a:r>
            <a:r>
              <a:rPr sz="18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оценить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свои</a:t>
            </a:r>
            <a:r>
              <a:rPr sz="18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переживания</a:t>
            </a:r>
            <a:r>
              <a:rPr sz="18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50" dirty="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справиться</a:t>
            </a:r>
            <a:r>
              <a:rPr sz="1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8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ними.</a:t>
            </a:r>
            <a:endParaRPr sz="18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755004" y="3185833"/>
            <a:ext cx="3006725" cy="18040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72390" rIns="0" bIns="0" rtlCol="0">
            <a:spAutoFit/>
          </a:bodyPr>
          <a:lstStyle/>
          <a:p>
            <a:pPr marL="266065" marR="256540" indent="-1905" algn="ctr">
              <a:lnSpc>
                <a:spcPts val="1870"/>
              </a:lnSpc>
              <a:spcBef>
                <a:spcPts val="57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Напишите</a:t>
            </a:r>
            <a:r>
              <a:rPr sz="1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своих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чувствах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письмо.</a:t>
            </a:r>
            <a:r>
              <a:rPr sz="1800" b="1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endParaRPr sz="1800">
              <a:latin typeface="Arial"/>
              <a:cs typeface="Arial"/>
            </a:endParaRPr>
          </a:p>
          <a:p>
            <a:pPr marL="80010" marR="71755" algn="ctr">
              <a:lnSpc>
                <a:spcPts val="1860"/>
              </a:lnSpc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может</a:t>
            </a:r>
            <a:r>
              <a:rPr sz="1800" b="1" spc="-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быть</a:t>
            </a:r>
            <a:r>
              <a:rPr sz="18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письмо</a:t>
            </a:r>
            <a:r>
              <a:rPr sz="1800" b="1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себе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человеку,</a:t>
            </a:r>
            <a:r>
              <a:rPr sz="1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которого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18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потеряли.</a:t>
            </a:r>
            <a:r>
              <a:rPr sz="18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18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часто</a:t>
            </a:r>
            <a:endParaRPr sz="1800">
              <a:latin typeface="Arial"/>
              <a:cs typeface="Arial"/>
            </a:endParaRPr>
          </a:p>
          <a:p>
            <a:pPr marL="92075" marR="85090" algn="ctr">
              <a:lnSpc>
                <a:spcPts val="1860"/>
              </a:lnSpc>
              <a:spcBef>
                <a:spcPts val="15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помогает</a:t>
            </a:r>
            <a:r>
              <a:rPr sz="1800" b="1" spc="-9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выразить</a:t>
            </a:r>
            <a:r>
              <a:rPr sz="18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C00000"/>
                </a:solidFill>
                <a:latin typeface="Arial"/>
                <a:cs typeface="Arial"/>
              </a:rPr>
              <a:t>свои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чувства</a:t>
            </a:r>
            <a:endParaRPr sz="1800"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8600" y="209550"/>
            <a:ext cx="7315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6862698" y="220624"/>
            <a:ext cx="2141855" cy="2209800"/>
            <a:chOff x="6862698" y="220624"/>
            <a:chExt cx="2141855" cy="220980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1" y="220624"/>
              <a:ext cx="1020965" cy="94536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862698" y="1145158"/>
              <a:ext cx="2141855" cy="1285240"/>
            </a:xfrm>
            <a:custGeom>
              <a:avLst/>
              <a:gdLst/>
              <a:ahLst/>
              <a:cxnLst/>
              <a:rect l="l" t="t" r="r" b="b"/>
              <a:pathLst>
                <a:path w="2141854" h="1285239">
                  <a:moveTo>
                    <a:pt x="2141474" y="0"/>
                  </a:moveTo>
                  <a:lnTo>
                    <a:pt x="0" y="0"/>
                  </a:lnTo>
                  <a:lnTo>
                    <a:pt x="0" y="1284858"/>
                  </a:lnTo>
                  <a:lnTo>
                    <a:pt x="2141474" y="1284858"/>
                  </a:lnTo>
                  <a:lnTo>
                    <a:pt x="214147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75538" y="1194942"/>
            <a:ext cx="1171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144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Помощь</a:t>
            </a:r>
            <a:r>
              <a:rPr sz="1200" b="1" i="1" u="sng" spc="-6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двигательном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возбуждении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51507" y="1145158"/>
            <a:ext cx="2141855" cy="12852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17475" rIns="0" bIns="0" rtlCol="0">
            <a:spAutoFit/>
          </a:bodyPr>
          <a:lstStyle/>
          <a:p>
            <a:pPr marL="111760" marR="104775" algn="ctr">
              <a:lnSpc>
                <a:spcPts val="1030"/>
              </a:lnSpc>
              <a:spcBef>
                <a:spcPts val="92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Задавайте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человеку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вопросы,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которые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привлекут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его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944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внимание,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поручите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дело,</a:t>
            </a:r>
            <a:endParaRPr sz="1000">
              <a:latin typeface="Arial"/>
              <a:cs typeface="Arial"/>
            </a:endParaRPr>
          </a:p>
          <a:p>
            <a:pPr marL="403860" marR="397510" algn="ctr">
              <a:lnSpc>
                <a:spcPts val="1040"/>
              </a:lnSpc>
              <a:spcBef>
                <a:spcPts val="8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которое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заставит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его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задуматься -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любая</a:t>
            </a:r>
            <a:endParaRPr sz="1000">
              <a:latin typeface="Arial"/>
              <a:cs typeface="Arial"/>
            </a:endParaRPr>
          </a:p>
          <a:p>
            <a:pPr marL="113030" marR="105410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интеллектуальная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активность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снизит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уровень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активности физической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07103" y="1145158"/>
            <a:ext cx="2141855" cy="12852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80"/>
              </a:spcBef>
            </a:pPr>
            <a:endParaRPr sz="1000">
              <a:latin typeface="Times New Roman"/>
              <a:cs typeface="Times New Roman"/>
            </a:endParaRPr>
          </a:p>
          <a:p>
            <a:pPr marL="67945" marR="59690" indent="-1270" algn="ctr">
              <a:lnSpc>
                <a:spcPct val="8620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Предложите</a:t>
            </a:r>
            <a:r>
              <a:rPr sz="10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прогуляться,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сделать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несколько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физических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упражнений,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выполнить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какую-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физическую</a:t>
            </a:r>
            <a:r>
              <a:rPr sz="10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работу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(что-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то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принести,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переставить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т.д.),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так,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чтобы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почувствовал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физическую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усталость</a:t>
            </a:r>
            <a:endParaRPr sz="10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62698" y="1145158"/>
            <a:ext cx="2141855" cy="12852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" algn="ctr">
              <a:lnSpc>
                <a:spcPts val="1115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Предложите</a:t>
            </a:r>
            <a:r>
              <a:rPr sz="10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совместно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сделать</a:t>
            </a:r>
            <a:endParaRPr sz="1000">
              <a:latin typeface="Arial"/>
              <a:cs typeface="Arial"/>
            </a:endParaRPr>
          </a:p>
          <a:p>
            <a:pPr marL="1905" algn="ctr">
              <a:lnSpc>
                <a:spcPts val="1115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дыхательную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гимнастику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892289" y="1799717"/>
            <a:ext cx="588010" cy="2391410"/>
            <a:chOff x="892289" y="1799717"/>
            <a:chExt cx="588010" cy="2391410"/>
          </a:xfrm>
        </p:grpSpPr>
        <p:sp>
          <p:nvSpPr>
            <p:cNvPr id="19" name="object 19"/>
            <p:cNvSpPr/>
            <p:nvPr/>
          </p:nvSpPr>
          <p:spPr>
            <a:xfrm>
              <a:off x="904989" y="1812417"/>
              <a:ext cx="562610" cy="2366010"/>
            </a:xfrm>
            <a:custGeom>
              <a:avLst/>
              <a:gdLst/>
              <a:ahLst/>
              <a:cxnLst/>
              <a:rect l="l" t="t" r="r" b="b"/>
              <a:pathLst>
                <a:path w="562610" h="2366010">
                  <a:moveTo>
                    <a:pt x="421525" y="0"/>
                  </a:moveTo>
                  <a:lnTo>
                    <a:pt x="140525" y="0"/>
                  </a:lnTo>
                  <a:lnTo>
                    <a:pt x="140525" y="2084832"/>
                  </a:lnTo>
                  <a:lnTo>
                    <a:pt x="0" y="2084832"/>
                  </a:lnTo>
                  <a:lnTo>
                    <a:pt x="281038" y="2365883"/>
                  </a:lnTo>
                  <a:lnTo>
                    <a:pt x="562114" y="2084832"/>
                  </a:lnTo>
                  <a:lnTo>
                    <a:pt x="421525" y="2084832"/>
                  </a:lnTo>
                  <a:lnTo>
                    <a:pt x="421525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904989" y="1812417"/>
              <a:ext cx="562610" cy="2366010"/>
            </a:xfrm>
            <a:custGeom>
              <a:avLst/>
              <a:gdLst/>
              <a:ahLst/>
              <a:cxnLst/>
              <a:rect l="l" t="t" r="r" b="b"/>
              <a:pathLst>
                <a:path w="562610" h="2366010">
                  <a:moveTo>
                    <a:pt x="0" y="2084832"/>
                  </a:moveTo>
                  <a:lnTo>
                    <a:pt x="140525" y="2084832"/>
                  </a:lnTo>
                  <a:lnTo>
                    <a:pt x="140525" y="0"/>
                  </a:lnTo>
                  <a:lnTo>
                    <a:pt x="421525" y="0"/>
                  </a:lnTo>
                  <a:lnTo>
                    <a:pt x="421525" y="2084832"/>
                  </a:lnTo>
                  <a:lnTo>
                    <a:pt x="562114" y="2084832"/>
                  </a:lnTo>
                  <a:lnTo>
                    <a:pt x="281038" y="2365883"/>
                  </a:lnTo>
                  <a:lnTo>
                    <a:pt x="0" y="2084832"/>
                  </a:lnTo>
                  <a:close/>
                </a:path>
              </a:pathLst>
            </a:custGeom>
            <a:ln w="25400">
              <a:solidFill>
                <a:srgbClr val="C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341477" y="2454655"/>
            <a:ext cx="8587105" cy="2510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91030" marR="5080" indent="136525" algn="just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2027555" algn="l"/>
              </a:tabLst>
            </a:pPr>
            <a:r>
              <a:rPr sz="900" b="1" i="1" dirty="0">
                <a:latin typeface="Arial"/>
                <a:cs typeface="Arial"/>
              </a:rPr>
              <a:t>Встаньте.</a:t>
            </a:r>
            <a:r>
              <a:rPr sz="900" b="1" i="1" spc="2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Сделайте</a:t>
            </a:r>
            <a:r>
              <a:rPr sz="900" b="1" i="1" spc="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медленный</a:t>
            </a:r>
            <a:r>
              <a:rPr sz="900" b="1" i="1" spc="3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вдох,</a:t>
            </a:r>
            <a:r>
              <a:rPr sz="900" b="1" i="1" spc="4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почувствуйте,</a:t>
            </a:r>
            <a:r>
              <a:rPr sz="900" b="1" i="1" spc="3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как</a:t>
            </a:r>
            <a:r>
              <a:rPr sz="900" b="1" i="1" spc="3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воздух</a:t>
            </a:r>
            <a:r>
              <a:rPr sz="900" b="1" i="1" spc="4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заполняет</a:t>
            </a:r>
            <a:r>
              <a:rPr sz="900" b="1" i="1" spc="4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сначала</a:t>
            </a:r>
            <a:r>
              <a:rPr sz="900" b="1" i="1" spc="3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грудную</a:t>
            </a:r>
            <a:r>
              <a:rPr sz="900" b="1" i="1" spc="3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клетку,</a:t>
            </a:r>
            <a:r>
              <a:rPr sz="900" b="1" i="1" spc="50" dirty="0">
                <a:latin typeface="Arial"/>
                <a:cs typeface="Arial"/>
              </a:rPr>
              <a:t> </a:t>
            </a:r>
            <a:r>
              <a:rPr sz="900" b="1" i="1" spc="-10" dirty="0">
                <a:latin typeface="Arial"/>
                <a:cs typeface="Arial"/>
              </a:rPr>
              <a:t>потом </a:t>
            </a:r>
            <a:r>
              <a:rPr sz="900" b="1" i="1" dirty="0">
                <a:latin typeface="Arial"/>
                <a:cs typeface="Arial"/>
              </a:rPr>
              <a:t>живот.</a:t>
            </a:r>
            <a:r>
              <a:rPr sz="900" b="1" i="1" spc="9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Выдыхайте</a:t>
            </a:r>
            <a:r>
              <a:rPr sz="900" b="1" i="1" spc="10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</a:t>
            </a:r>
            <a:r>
              <a:rPr sz="900" b="1" i="1" spc="8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обратном</a:t>
            </a:r>
            <a:r>
              <a:rPr sz="900" b="1" i="1" spc="8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порядке</a:t>
            </a:r>
            <a:r>
              <a:rPr sz="900" b="1" i="1" spc="7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—</a:t>
            </a:r>
            <a:r>
              <a:rPr sz="900" b="1" i="1" spc="11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сначала</a:t>
            </a:r>
            <a:r>
              <a:rPr sz="900" b="1" i="1" spc="10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нижние</a:t>
            </a:r>
            <a:r>
              <a:rPr sz="900" b="1" i="1" spc="9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отделы</a:t>
            </a:r>
            <a:r>
              <a:rPr sz="900" b="1" i="1" spc="9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легких,</a:t>
            </a:r>
            <a:r>
              <a:rPr sz="900" b="1" i="1" spc="9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потом</a:t>
            </a:r>
            <a:r>
              <a:rPr sz="900" b="1" i="1" spc="8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верхние.</a:t>
            </a:r>
            <a:r>
              <a:rPr sz="900" b="1" i="1" spc="9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Сделайте</a:t>
            </a:r>
            <a:r>
              <a:rPr sz="900" b="1" i="1" spc="10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паузу</a:t>
            </a:r>
            <a:r>
              <a:rPr sz="900" b="1" i="1" spc="85" dirty="0">
                <a:latin typeface="Arial"/>
                <a:cs typeface="Arial"/>
              </a:rPr>
              <a:t> </a:t>
            </a:r>
            <a:r>
              <a:rPr sz="900" b="1" i="1" spc="-50" dirty="0">
                <a:latin typeface="Arial"/>
                <a:cs typeface="Arial"/>
              </a:rPr>
              <a:t>в</a:t>
            </a:r>
            <a:r>
              <a:rPr sz="900" b="1" i="1" dirty="0">
                <a:latin typeface="Arial"/>
                <a:cs typeface="Arial"/>
              </a:rPr>
              <a:t> 1—2</a:t>
            </a:r>
            <a:r>
              <a:rPr sz="900" b="1" i="1" spc="3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сек.</a:t>
            </a:r>
            <a:r>
              <a:rPr sz="900" b="1" i="1" spc="3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Повторите</a:t>
            </a:r>
            <a:r>
              <a:rPr sz="900" b="1" i="1" spc="3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упражнение</a:t>
            </a:r>
            <a:r>
              <a:rPr sz="900" b="1" i="1" spc="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еще</a:t>
            </a:r>
            <a:r>
              <a:rPr sz="900" b="1" i="1" spc="4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1</a:t>
            </a:r>
            <a:r>
              <a:rPr sz="900" b="1" i="1" spc="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раз.</a:t>
            </a:r>
            <a:r>
              <a:rPr sz="900" b="1" i="1" spc="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Важно</a:t>
            </a:r>
            <a:r>
              <a:rPr sz="900" b="1" i="1" spc="2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дышать</a:t>
            </a:r>
            <a:r>
              <a:rPr sz="900" b="1" i="1" spc="5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медленно,</a:t>
            </a:r>
            <a:r>
              <a:rPr sz="900" b="1" i="1" spc="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иначе</a:t>
            </a:r>
            <a:r>
              <a:rPr sz="900" b="1" i="1" spc="3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от</a:t>
            </a:r>
            <a:r>
              <a:rPr sz="900" b="1" i="1" spc="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переизбытка</a:t>
            </a:r>
            <a:r>
              <a:rPr sz="900" b="1" i="1" spc="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кислорода</a:t>
            </a:r>
            <a:r>
              <a:rPr sz="900" b="1" i="1" spc="50" dirty="0">
                <a:latin typeface="Arial"/>
                <a:cs typeface="Arial"/>
              </a:rPr>
              <a:t> </a:t>
            </a:r>
            <a:r>
              <a:rPr sz="900" b="1" i="1" spc="-10" dirty="0">
                <a:latin typeface="Arial"/>
                <a:cs typeface="Arial"/>
              </a:rPr>
              <a:t>может </a:t>
            </a:r>
            <a:r>
              <a:rPr sz="900" b="1" i="1" dirty="0">
                <a:latin typeface="Arial"/>
                <a:cs typeface="Arial"/>
              </a:rPr>
              <a:t>закружиться</a:t>
            </a:r>
            <a:r>
              <a:rPr sz="900" b="1" i="1" spc="-50" dirty="0">
                <a:latin typeface="Arial"/>
                <a:cs typeface="Arial"/>
              </a:rPr>
              <a:t> </a:t>
            </a:r>
            <a:r>
              <a:rPr sz="900" b="1" i="1" spc="-10" dirty="0">
                <a:latin typeface="Arial"/>
                <a:cs typeface="Arial"/>
              </a:rPr>
              <a:t>голова.</a:t>
            </a:r>
            <a:endParaRPr sz="900">
              <a:latin typeface="Arial"/>
              <a:cs typeface="Arial"/>
            </a:endParaRPr>
          </a:p>
          <a:p>
            <a:pPr marL="1891030" marR="5715" indent="160655" algn="just">
              <a:lnSpc>
                <a:spcPct val="100000"/>
              </a:lnSpc>
              <a:buAutoNum type="arabicPeriod"/>
              <a:tabLst>
                <a:tab pos="2051685" algn="l"/>
              </a:tabLst>
            </a:pPr>
            <a:r>
              <a:rPr sz="900" b="1" i="1" dirty="0">
                <a:latin typeface="Arial"/>
                <a:cs typeface="Arial"/>
              </a:rPr>
              <a:t>Продолжайте</a:t>
            </a:r>
            <a:r>
              <a:rPr sz="900" b="1" i="1" spc="24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глубоко</a:t>
            </a:r>
            <a:r>
              <a:rPr sz="900" b="1" i="1" spc="23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и</a:t>
            </a:r>
            <a:r>
              <a:rPr sz="900" b="1" i="1" spc="2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медленно</a:t>
            </a:r>
            <a:r>
              <a:rPr sz="900" b="1" i="1" spc="24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дышать.</a:t>
            </a:r>
            <a:r>
              <a:rPr sz="900" b="1" i="1" spc="24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При</a:t>
            </a:r>
            <a:r>
              <a:rPr sz="900" b="1" i="1" spc="2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этом</a:t>
            </a:r>
            <a:r>
              <a:rPr sz="900" b="1" i="1" spc="23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на</a:t>
            </a:r>
            <a:r>
              <a:rPr sz="900" b="1" i="1" spc="2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каждом</a:t>
            </a:r>
            <a:r>
              <a:rPr sz="900" b="1" i="1" spc="24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выдохе</a:t>
            </a:r>
            <a:r>
              <a:rPr sz="900" b="1" i="1" spc="24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постарайтесь</a:t>
            </a:r>
            <a:r>
              <a:rPr sz="900" b="1" i="1" spc="250" dirty="0">
                <a:latin typeface="Arial"/>
                <a:cs typeface="Arial"/>
              </a:rPr>
              <a:t> </a:t>
            </a:r>
            <a:r>
              <a:rPr sz="900" b="1" i="1" spc="-10" dirty="0">
                <a:latin typeface="Arial"/>
                <a:cs typeface="Arial"/>
              </a:rPr>
              <a:t>почувствовать </a:t>
            </a:r>
            <a:r>
              <a:rPr sz="900" b="1" i="1" dirty="0">
                <a:latin typeface="Arial"/>
                <a:cs typeface="Arial"/>
              </a:rPr>
              <a:t>расслабление.</a:t>
            </a:r>
            <a:r>
              <a:rPr sz="900" b="1" i="1" spc="254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Расслабьте</a:t>
            </a:r>
            <a:r>
              <a:rPr sz="900" b="1" i="1" spc="27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руки,</a:t>
            </a:r>
            <a:r>
              <a:rPr sz="900" b="1" i="1" spc="26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плечи,</a:t>
            </a:r>
            <a:r>
              <a:rPr sz="900" b="1" i="1" spc="26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спину.</a:t>
            </a:r>
            <a:r>
              <a:rPr sz="900" b="1" i="1" spc="254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Почувствуйте</a:t>
            </a:r>
            <a:r>
              <a:rPr sz="900" b="1" i="1" spc="26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их</a:t>
            </a:r>
            <a:r>
              <a:rPr sz="900" b="1" i="1" spc="25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тяжесть.</a:t>
            </a:r>
            <a:r>
              <a:rPr sz="900" b="1" i="1" spc="26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Концентрируйтесь</a:t>
            </a:r>
            <a:r>
              <a:rPr sz="900" b="1" i="1" spc="26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на</a:t>
            </a:r>
            <a:r>
              <a:rPr sz="900" b="1" i="1" spc="250" dirty="0">
                <a:latin typeface="Arial"/>
                <a:cs typeface="Arial"/>
              </a:rPr>
              <a:t> </a:t>
            </a:r>
            <a:r>
              <a:rPr sz="900" b="1" i="1" spc="-10" dirty="0">
                <a:latin typeface="Arial"/>
                <a:cs typeface="Arial"/>
              </a:rPr>
              <a:t>дыхании, </a:t>
            </a:r>
            <a:r>
              <a:rPr sz="900" b="1" i="1" dirty="0">
                <a:latin typeface="Arial"/>
                <a:cs typeface="Arial"/>
              </a:rPr>
              <a:t>представьте,</a:t>
            </a:r>
            <a:r>
              <a:rPr sz="900" b="1" i="1" spc="-3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что</a:t>
            </a:r>
            <a:r>
              <a:rPr sz="900" b="1" i="1" spc="-2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выдыхаете</a:t>
            </a:r>
            <a:r>
              <a:rPr sz="900" b="1" i="1" spc="-2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свое</a:t>
            </a:r>
            <a:r>
              <a:rPr sz="900" b="1" i="1" spc="-2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напряжение.</a:t>
            </a:r>
            <a:r>
              <a:rPr sz="900" b="1" i="1" spc="-4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Сделайте</a:t>
            </a:r>
            <a:r>
              <a:rPr sz="900" b="1" i="1" spc="-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3—4</a:t>
            </a:r>
            <a:r>
              <a:rPr sz="900" b="1" i="1" spc="-35" dirty="0">
                <a:latin typeface="Arial"/>
                <a:cs typeface="Arial"/>
              </a:rPr>
              <a:t> </a:t>
            </a:r>
            <a:r>
              <a:rPr sz="900" b="1" i="1" spc="-10" dirty="0">
                <a:latin typeface="Arial"/>
                <a:cs typeface="Arial"/>
              </a:rPr>
              <a:t>вдоха-выдоха.</a:t>
            </a:r>
            <a:endParaRPr sz="900">
              <a:latin typeface="Arial"/>
              <a:cs typeface="Arial"/>
            </a:endParaRPr>
          </a:p>
          <a:p>
            <a:pPr marL="2016760" indent="-125730" algn="just">
              <a:lnSpc>
                <a:spcPct val="100000"/>
              </a:lnSpc>
              <a:buAutoNum type="arabicPeriod"/>
              <a:tabLst>
                <a:tab pos="2016760" algn="l"/>
              </a:tabLst>
            </a:pPr>
            <a:r>
              <a:rPr sz="900" b="1" i="1" dirty="0">
                <a:latin typeface="Arial"/>
                <a:cs typeface="Arial"/>
              </a:rPr>
              <a:t>Некоторое</a:t>
            </a:r>
            <a:r>
              <a:rPr sz="900" b="1" i="1" spc="-3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время</a:t>
            </a:r>
            <a:r>
              <a:rPr sz="900" b="1" i="1" spc="-2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(примерно</a:t>
            </a:r>
            <a:r>
              <a:rPr sz="900" b="1" i="1" spc="-2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1—2</a:t>
            </a:r>
            <a:r>
              <a:rPr sz="900" b="1" i="1" spc="-3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минуты)</a:t>
            </a:r>
            <a:r>
              <a:rPr sz="900" b="1" i="1" spc="-2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дышите</a:t>
            </a:r>
            <a:r>
              <a:rPr sz="900" b="1" i="1" spc="-20" dirty="0">
                <a:latin typeface="Arial"/>
                <a:cs typeface="Arial"/>
              </a:rPr>
              <a:t> </a:t>
            </a:r>
            <a:r>
              <a:rPr sz="900" b="1" i="1" spc="-10" dirty="0">
                <a:latin typeface="Arial"/>
                <a:cs typeface="Arial"/>
              </a:rPr>
              <a:t>нормально.</a:t>
            </a:r>
            <a:endParaRPr sz="900">
              <a:latin typeface="Arial"/>
              <a:cs typeface="Arial"/>
            </a:endParaRPr>
          </a:p>
          <a:p>
            <a:pPr marL="1891030" marR="5080" indent="154305" algn="just">
              <a:lnSpc>
                <a:spcPct val="100000"/>
              </a:lnSpc>
              <a:buAutoNum type="arabicPeriod"/>
              <a:tabLst>
                <a:tab pos="2045335" algn="l"/>
              </a:tabLst>
            </a:pPr>
            <a:r>
              <a:rPr sz="900" b="1" i="1" dirty="0">
                <a:latin typeface="Arial"/>
                <a:cs typeface="Arial"/>
              </a:rPr>
              <a:t>Снова</a:t>
            </a:r>
            <a:r>
              <a:rPr sz="900" b="1" i="1" spc="19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начинайте</a:t>
            </a:r>
            <a:r>
              <a:rPr sz="900" b="1" i="1" spc="18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медленно</a:t>
            </a:r>
            <a:r>
              <a:rPr sz="900" b="1" i="1" spc="19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дышать.</a:t>
            </a:r>
            <a:r>
              <a:rPr sz="900" b="1" i="1" spc="17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Вдыхайте</a:t>
            </a:r>
            <a:r>
              <a:rPr sz="900" b="1" i="1" spc="19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теперь</a:t>
            </a:r>
            <a:r>
              <a:rPr sz="900" b="1" i="1" spc="19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через</a:t>
            </a:r>
            <a:r>
              <a:rPr sz="900" b="1" i="1" spc="18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нос,</a:t>
            </a:r>
            <a:r>
              <a:rPr sz="900" b="1" i="1" spc="18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а</a:t>
            </a:r>
            <a:r>
              <a:rPr sz="900" b="1" i="1" spc="19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выдыхайте</a:t>
            </a:r>
            <a:r>
              <a:rPr sz="900" b="1" i="1" spc="18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через</a:t>
            </a:r>
            <a:r>
              <a:rPr sz="900" b="1" i="1" spc="19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рот,</a:t>
            </a:r>
            <a:r>
              <a:rPr sz="900" b="1" i="1" spc="18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сложив</a:t>
            </a:r>
            <a:r>
              <a:rPr sz="900" b="1" i="1" spc="190" dirty="0">
                <a:latin typeface="Arial"/>
                <a:cs typeface="Arial"/>
              </a:rPr>
              <a:t> </a:t>
            </a:r>
            <a:r>
              <a:rPr sz="900" b="1" i="1" spc="-20" dirty="0">
                <a:latin typeface="Arial"/>
                <a:cs typeface="Arial"/>
              </a:rPr>
              <a:t>губы </a:t>
            </a:r>
            <a:r>
              <a:rPr sz="900" b="1" i="1" dirty="0">
                <a:latin typeface="Arial"/>
                <a:cs typeface="Arial"/>
              </a:rPr>
              <a:t>трубочкой.</a:t>
            </a:r>
            <a:r>
              <a:rPr sz="900" b="1" i="1" spc="40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При</a:t>
            </a:r>
            <a:r>
              <a:rPr sz="900" b="1" i="1" spc="42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выдохе</a:t>
            </a:r>
            <a:r>
              <a:rPr sz="900" b="1" i="1" spc="40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представьте,</a:t>
            </a:r>
            <a:r>
              <a:rPr sz="900" b="1" i="1" spc="409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что</a:t>
            </a:r>
            <a:r>
              <a:rPr sz="900" b="1" i="1" spc="40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осторожно</a:t>
            </a:r>
            <a:r>
              <a:rPr sz="900" b="1" i="1" spc="41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дуете</a:t>
            </a:r>
            <a:r>
              <a:rPr sz="900" b="1" i="1" spc="42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на</a:t>
            </a:r>
            <a:r>
              <a:rPr sz="900" b="1" i="1" spc="42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свечку,</a:t>
            </a:r>
            <a:r>
              <a:rPr sz="900" b="1" i="1" spc="409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стараясь</a:t>
            </a:r>
            <a:r>
              <a:rPr sz="900" b="1" i="1" spc="42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не</a:t>
            </a:r>
            <a:r>
              <a:rPr sz="900" b="1" i="1" spc="40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погасить</a:t>
            </a:r>
            <a:r>
              <a:rPr sz="900" b="1" i="1" spc="425" dirty="0">
                <a:latin typeface="Arial"/>
                <a:cs typeface="Arial"/>
              </a:rPr>
              <a:t> </a:t>
            </a:r>
            <a:r>
              <a:rPr sz="900" b="1" i="1" spc="-10" dirty="0">
                <a:latin typeface="Arial"/>
                <a:cs typeface="Arial"/>
              </a:rPr>
              <a:t>пламя. </a:t>
            </a:r>
            <a:r>
              <a:rPr sz="900" b="1" i="1" dirty="0">
                <a:latin typeface="Arial"/>
                <a:cs typeface="Arial"/>
              </a:rPr>
              <a:t>Старайтесь</a:t>
            </a:r>
            <a:r>
              <a:rPr sz="900" b="1" i="1" spc="-2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сохранять</a:t>
            </a:r>
            <a:r>
              <a:rPr sz="900" b="1" i="1" spc="-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состояние</a:t>
            </a:r>
            <a:r>
              <a:rPr sz="900" b="1" i="1" spc="-10" dirty="0">
                <a:latin typeface="Arial"/>
                <a:cs typeface="Arial"/>
              </a:rPr>
              <a:t> расслабленности.</a:t>
            </a:r>
            <a:r>
              <a:rPr sz="900" b="1" i="1" spc="-2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Повторите</a:t>
            </a:r>
            <a:r>
              <a:rPr sz="900" b="1" i="1" spc="-15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упражнение</a:t>
            </a:r>
            <a:r>
              <a:rPr sz="900" b="1" i="1" spc="-2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3—4 </a:t>
            </a:r>
            <a:r>
              <a:rPr sz="900" b="1" i="1" spc="-10" dirty="0">
                <a:latin typeface="Arial"/>
                <a:cs typeface="Arial"/>
              </a:rPr>
              <a:t>раза.</a:t>
            </a:r>
            <a:endParaRPr sz="900">
              <a:latin typeface="Arial"/>
              <a:cs typeface="Arial"/>
            </a:endParaRPr>
          </a:p>
          <a:p>
            <a:pPr marL="2016760" indent="-125730" algn="just">
              <a:lnSpc>
                <a:spcPct val="100000"/>
              </a:lnSpc>
              <a:spcBef>
                <a:spcPts val="5"/>
              </a:spcBef>
              <a:buAutoNum type="arabicPeriod"/>
              <a:tabLst>
                <a:tab pos="2016760" algn="l"/>
              </a:tabLst>
            </a:pPr>
            <a:r>
              <a:rPr sz="900" b="1" i="1" dirty="0">
                <a:latin typeface="Arial"/>
                <a:cs typeface="Arial"/>
              </a:rPr>
              <a:t>Дышите</a:t>
            </a:r>
            <a:r>
              <a:rPr sz="900" b="1" i="1" spc="-20" dirty="0">
                <a:latin typeface="Arial"/>
                <a:cs typeface="Arial"/>
              </a:rPr>
              <a:t> </a:t>
            </a:r>
            <a:r>
              <a:rPr sz="900" b="1" i="1" dirty="0">
                <a:latin typeface="Arial"/>
                <a:cs typeface="Arial"/>
              </a:rPr>
              <a:t>как</a:t>
            </a:r>
            <a:r>
              <a:rPr sz="900" b="1" i="1" spc="-30" dirty="0">
                <a:latin typeface="Arial"/>
                <a:cs typeface="Arial"/>
              </a:rPr>
              <a:t> </a:t>
            </a:r>
            <a:r>
              <a:rPr sz="900" b="1" i="1" spc="-10" dirty="0">
                <a:latin typeface="Arial"/>
                <a:cs typeface="Arial"/>
              </a:rPr>
              <a:t>обычно.</a:t>
            </a:r>
            <a:endParaRPr sz="900">
              <a:latin typeface="Arial"/>
              <a:cs typeface="Arial"/>
            </a:endParaRPr>
          </a:p>
          <a:p>
            <a:pPr marL="12700" marR="80645" algn="just">
              <a:lnSpc>
                <a:spcPct val="100000"/>
              </a:lnSpc>
              <a:spcBef>
                <a:spcPts val="840"/>
              </a:spcBef>
            </a:pPr>
            <a:r>
              <a:rPr sz="1200" dirty="0">
                <a:latin typeface="Microsoft Sans Serif"/>
                <a:cs typeface="Microsoft Sans Serif"/>
              </a:rPr>
              <a:t>Острая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реакция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стресс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может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проявляться</a:t>
            </a:r>
            <a:r>
              <a:rPr sz="1200" spc="-1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0" dirty="0">
                <a:latin typeface="Microsoft Sans Serif"/>
                <a:cs typeface="Microsoft Sans Serif"/>
              </a:rPr>
              <a:t> двигательном</a:t>
            </a:r>
            <a:r>
              <a:rPr sz="120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возбуждении, которое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может </a:t>
            </a:r>
            <a:r>
              <a:rPr sz="1200" dirty="0">
                <a:latin typeface="Microsoft Sans Serif"/>
                <a:cs typeface="Microsoft Sans Serif"/>
              </a:rPr>
              <a:t>стать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опасным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самого </a:t>
            </a:r>
            <a:r>
              <a:rPr sz="1200" dirty="0">
                <a:latin typeface="Microsoft Sans Serif"/>
                <a:cs typeface="Microsoft Sans Serif"/>
              </a:rPr>
              <a:t>пострадавшего</a:t>
            </a:r>
            <a:r>
              <a:rPr sz="1200" spc="2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и</a:t>
            </a:r>
            <a:r>
              <a:rPr sz="1200" spc="2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окружающих.</a:t>
            </a:r>
            <a:r>
              <a:rPr sz="1200" spc="2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25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этом</a:t>
            </a:r>
            <a:r>
              <a:rPr sz="1200" spc="2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случае</a:t>
            </a:r>
            <a:r>
              <a:rPr sz="1200" spc="2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постарайтесь</a:t>
            </a:r>
            <a:r>
              <a:rPr sz="1200" spc="2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найти</a:t>
            </a:r>
            <a:r>
              <a:rPr sz="1200" spc="254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возможность</a:t>
            </a:r>
            <a:r>
              <a:rPr sz="1200" spc="2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физически</a:t>
            </a:r>
            <a:r>
              <a:rPr sz="1200" spc="26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остановить</a:t>
            </a:r>
            <a:r>
              <a:rPr sz="1200" spc="2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человека. </a:t>
            </a:r>
            <a:r>
              <a:rPr sz="1200" dirty="0">
                <a:latin typeface="Microsoft Sans Serif"/>
                <a:cs typeface="Microsoft Sans Serif"/>
              </a:rPr>
              <a:t>Прежде,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чем</a:t>
            </a:r>
            <a:r>
              <a:rPr sz="1200" spc="3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пытаться</a:t>
            </a:r>
            <a:r>
              <a:rPr sz="1200" spc="3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ему</a:t>
            </a:r>
            <a:r>
              <a:rPr sz="1200" spc="3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помочь,</a:t>
            </a:r>
            <a:r>
              <a:rPr sz="1200" spc="3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убедитесь,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что</a:t>
            </a:r>
            <a:r>
              <a:rPr sz="1200" spc="3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это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не</a:t>
            </a:r>
            <a:r>
              <a:rPr sz="1200" spc="33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опасно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для</a:t>
            </a:r>
            <a:r>
              <a:rPr sz="1200" spc="3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вас.</a:t>
            </a:r>
            <a:r>
              <a:rPr sz="1200" spc="34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Помните,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психологическая</a:t>
            </a:r>
            <a:r>
              <a:rPr sz="1200" spc="35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помощь </a:t>
            </a:r>
            <a:r>
              <a:rPr sz="1200" spc="-20" dirty="0">
                <a:latin typeface="Microsoft Sans Serif"/>
                <a:cs typeface="Microsoft Sans Serif"/>
              </a:rPr>
              <a:t>возможна</a:t>
            </a:r>
            <a:r>
              <a:rPr sz="1200" spc="-4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только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случае,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если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пострадавший</a:t>
            </a:r>
            <a:r>
              <a:rPr sz="1200" spc="-30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отдает</a:t>
            </a:r>
            <a:r>
              <a:rPr sz="1200" spc="-2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себе</a:t>
            </a:r>
            <a:r>
              <a:rPr sz="1200" spc="-5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отчет</a:t>
            </a:r>
            <a:r>
              <a:rPr sz="1200" spc="-40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в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dirty="0">
                <a:latin typeface="Microsoft Sans Serif"/>
                <a:cs typeface="Microsoft Sans Serif"/>
              </a:rPr>
              <a:t>своих</a:t>
            </a:r>
            <a:r>
              <a:rPr sz="1200" spc="-15" dirty="0">
                <a:latin typeface="Microsoft Sans Serif"/>
                <a:cs typeface="Microsoft Sans Serif"/>
              </a:rPr>
              <a:t> </a:t>
            </a:r>
            <a:r>
              <a:rPr sz="1200" spc="-10" dirty="0">
                <a:latin typeface="Microsoft Sans Serif"/>
                <a:cs typeface="Microsoft Sans Serif"/>
              </a:rPr>
              <a:t>действиях</a:t>
            </a:r>
            <a:endParaRPr sz="1200">
              <a:latin typeface="Microsoft Sans Serif"/>
              <a:cs typeface="Microsoft Sans Serif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8600" y="209550"/>
            <a:ext cx="7239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62762" y="1194942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85797" y="144529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15"/>
              </a:spcBef>
            </a:pPr>
            <a:endParaRPr sz="700">
              <a:latin typeface="Times New Roman"/>
              <a:cs typeface="Times New Roman"/>
            </a:endParaRPr>
          </a:p>
          <a:p>
            <a:pPr marL="3175" algn="ctr">
              <a:lnSpc>
                <a:spcPts val="78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испытывает</a:t>
            </a:r>
            <a:endParaRPr sz="700">
              <a:latin typeface="Arial"/>
              <a:cs typeface="Arial"/>
            </a:endParaRPr>
          </a:p>
          <a:p>
            <a:pPr marL="146050" marR="140335" algn="ctr">
              <a:lnSpc>
                <a:spcPts val="730"/>
              </a:lnSpc>
              <a:spcBef>
                <a:spcPts val="55"/>
              </a:spcBef>
            </a:pP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«переизбыток»</a:t>
            </a:r>
            <a:r>
              <a:rPr sz="7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энергии,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есть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потребность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активно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66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действовать,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7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ситуация этого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endParaRPr sz="700">
              <a:latin typeface="Arial"/>
              <a:cs typeface="Arial"/>
            </a:endParaRPr>
          </a:p>
          <a:p>
            <a:pPr algn="ctr">
              <a:lnSpc>
                <a:spcPts val="785"/>
              </a:lnSpc>
            </a:pP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требует.</a:t>
            </a:r>
            <a:endParaRPr sz="7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34967" y="144529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endParaRPr sz="700">
              <a:latin typeface="Times New Roman"/>
              <a:cs typeface="Times New Roman"/>
            </a:endParaRPr>
          </a:p>
          <a:p>
            <a:pPr marL="45720" marR="36830" indent="-635" algn="ctr">
              <a:lnSpc>
                <a:spcPct val="8620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7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двигательное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возбуждение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выражено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слабо,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чаще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всего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нервно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ходит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кругами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по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комнате,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больничному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коридору</a:t>
            </a:r>
            <a:endParaRPr sz="7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84265" y="144529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0"/>
              </a:spcBef>
            </a:pPr>
            <a:endParaRPr sz="700">
              <a:latin typeface="Times New Roman"/>
              <a:cs typeface="Times New Roman"/>
            </a:endParaRPr>
          </a:p>
          <a:p>
            <a:pPr marL="50165" marR="36830" algn="ctr">
              <a:lnSpc>
                <a:spcPct val="8620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крайних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вариантах</a:t>
            </a:r>
            <a:r>
              <a:rPr sz="7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проявления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этого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состояния человек</a:t>
            </a:r>
            <a:r>
              <a:rPr sz="7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может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предпринимать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активные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действия,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отдавая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50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endParaRPr sz="7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33436" y="144529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977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770"/>
              </a:spcBef>
            </a:pPr>
            <a:endParaRPr sz="700">
              <a:latin typeface="Times New Roman"/>
              <a:cs typeface="Times New Roman"/>
            </a:endParaRPr>
          </a:p>
          <a:p>
            <a:pPr marL="64135" marR="53340" indent="2540" algn="ctr">
              <a:lnSpc>
                <a:spcPct val="8640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них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отчета.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Например,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после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сильного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испуга</a:t>
            </a:r>
            <a:r>
              <a:rPr sz="7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куда-то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бежит,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может</a:t>
            </a:r>
            <a:r>
              <a:rPr sz="7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наносить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травмы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себе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окружающим,</a:t>
            </a:r>
            <a:r>
              <a:rPr sz="7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затем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может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вспомнить</a:t>
            </a:r>
            <a:r>
              <a:rPr sz="7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своих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действиях.</a:t>
            </a:r>
            <a:endParaRPr sz="7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85797" y="2558453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3500" rIns="0" bIns="0" rtlCol="0">
            <a:spAutoFit/>
          </a:bodyPr>
          <a:lstStyle/>
          <a:p>
            <a:pPr marL="31115" marR="25400" indent="151130">
              <a:lnSpc>
                <a:spcPts val="720"/>
              </a:lnSpc>
              <a:spcBef>
                <a:spcPts val="500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Двигательное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возбуждение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возникает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чаще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всего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сразу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после</a:t>
            </a:r>
            <a:endParaRPr sz="700">
              <a:latin typeface="Arial"/>
              <a:cs typeface="Arial"/>
            </a:endParaRPr>
          </a:p>
          <a:p>
            <a:pPr marL="28575" marR="22225" indent="275590">
              <a:lnSpc>
                <a:spcPct val="86600"/>
              </a:lnSpc>
            </a:pP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получения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известия </a:t>
            </a:r>
            <a:r>
              <a:rPr sz="700" b="1" spc="-50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трагическом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событии</a:t>
            </a:r>
            <a:r>
              <a:rPr sz="7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(например,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7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человек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получает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известие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50" dirty="0">
                <a:solidFill>
                  <a:srgbClr val="C00000"/>
                </a:solidFill>
                <a:latin typeface="Arial"/>
                <a:cs typeface="Arial"/>
              </a:rPr>
              <a:t>о</a:t>
            </a:r>
            <a:endParaRPr sz="700">
              <a:latin typeface="Arial"/>
              <a:cs typeface="Arial"/>
            </a:endParaRPr>
          </a:p>
          <a:p>
            <a:pPr marL="83185" marR="78105" indent="635" algn="ctr">
              <a:lnSpc>
                <a:spcPts val="720"/>
              </a:lnSpc>
              <a:spcBef>
                <a:spcPts val="5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смерти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близкого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родственника)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человеку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нужно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ждать</a:t>
            </a:r>
            <a:endParaRPr sz="700">
              <a:latin typeface="Arial"/>
              <a:cs typeface="Arial"/>
            </a:endParaRPr>
          </a:p>
          <a:p>
            <a:pPr marL="104775" marR="97155" indent="635" algn="ctr">
              <a:lnSpc>
                <a:spcPts val="720"/>
              </a:lnSpc>
              <a:spcBef>
                <a:spcPts val="10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(например,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как</a:t>
            </a:r>
            <a:r>
              <a:rPr sz="7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ждут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исхода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трудной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операции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больнице)</a:t>
            </a:r>
            <a:endParaRPr sz="7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934967" y="2558453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95"/>
              </a:spcBef>
            </a:pPr>
            <a:endParaRPr sz="700">
              <a:latin typeface="Times New Roman"/>
              <a:cs typeface="Times New Roman"/>
            </a:endParaRPr>
          </a:p>
          <a:p>
            <a:pPr marL="1905" algn="ctr">
              <a:lnSpc>
                <a:spcPts val="780"/>
              </a:lnSpc>
              <a:spcBef>
                <a:spcPts val="5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Попробуйте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направить</a:t>
            </a:r>
            <a:endParaRPr sz="700">
              <a:latin typeface="Arial"/>
              <a:cs typeface="Arial"/>
            </a:endParaRPr>
          </a:p>
          <a:p>
            <a:pPr marL="3175" algn="ctr">
              <a:lnSpc>
                <a:spcPts val="78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активность</a:t>
            </a:r>
            <a:r>
              <a:rPr sz="7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какое-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нибудь</a:t>
            </a:r>
            <a:r>
              <a:rPr sz="7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дело</a:t>
            </a:r>
            <a:endParaRPr sz="7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684265" y="2558453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700">
              <a:latin typeface="Times New Roman"/>
              <a:cs typeface="Times New Roman"/>
            </a:endParaRPr>
          </a:p>
          <a:p>
            <a:pPr algn="ctr">
              <a:lnSpc>
                <a:spcPts val="78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r>
              <a:rPr sz="7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сделать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зарядку,</a:t>
            </a:r>
            <a:endParaRPr sz="700">
              <a:latin typeface="Arial"/>
              <a:cs typeface="Arial"/>
            </a:endParaRPr>
          </a:p>
          <a:p>
            <a:pPr marL="138430" marR="131445" algn="ctr">
              <a:lnSpc>
                <a:spcPts val="730"/>
              </a:lnSpc>
              <a:spcBef>
                <a:spcPts val="55"/>
              </a:spcBef>
            </a:pP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пробежаться,</a:t>
            </a:r>
            <a:r>
              <a:rPr sz="700" b="1" spc="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прогуляться</a:t>
            </a:r>
            <a:r>
              <a:rPr sz="700" b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свежем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воздухе</a:t>
            </a:r>
            <a:endParaRPr sz="7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433436" y="2558453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52069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9"/>
              </a:spcBef>
            </a:pPr>
            <a:endParaRPr sz="700">
              <a:latin typeface="Times New Roman"/>
              <a:cs typeface="Times New Roman"/>
            </a:endParaRPr>
          </a:p>
          <a:p>
            <a:pPr marL="99695" marR="91440" indent="1905" algn="ctr">
              <a:lnSpc>
                <a:spcPct val="8640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Попытайтесь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снять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лишнее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напряжение.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7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этого</a:t>
            </a:r>
            <a:r>
              <a:rPr sz="700" b="1" spc="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дышите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ровно и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медленно.</a:t>
            </a:r>
            <a:endParaRPr sz="700">
              <a:latin typeface="Arial"/>
              <a:cs typeface="Arial"/>
            </a:endParaRPr>
          </a:p>
          <a:p>
            <a:pPr marL="1270" algn="ctr">
              <a:lnSpc>
                <a:spcPts val="665"/>
              </a:lnSpc>
            </a:pP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Сосредоточьтесь</a:t>
            </a:r>
            <a:r>
              <a:rPr sz="700" b="1" spc="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7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своем</a:t>
            </a:r>
            <a:endParaRPr sz="700">
              <a:latin typeface="Arial"/>
              <a:cs typeface="Arial"/>
            </a:endParaRPr>
          </a:p>
          <a:p>
            <a:pPr marL="36830" marR="27305" indent="-1270" algn="ctr">
              <a:lnSpc>
                <a:spcPts val="720"/>
              </a:lnSpc>
              <a:spcBef>
                <a:spcPts val="70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дыхании.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Представьте,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как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вместе с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воздухом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выдыхаете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напряжение.</a:t>
            </a:r>
            <a:endParaRPr sz="7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185797" y="367160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0"/>
              </a:spcBef>
            </a:pPr>
            <a:endParaRPr sz="700">
              <a:latin typeface="Times New Roman"/>
              <a:cs typeface="Times New Roman"/>
            </a:endParaRPr>
          </a:p>
          <a:p>
            <a:pPr marL="90805" marR="84455" indent="635" algn="ctr">
              <a:lnSpc>
                <a:spcPct val="8640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Поместите</a:t>
            </a:r>
            <a:r>
              <a:rPr sz="7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тепло</a:t>
            </a:r>
            <a:r>
              <a:rPr sz="7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ноги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0" dirty="0">
                <a:solidFill>
                  <a:srgbClr val="C00000"/>
                </a:solidFill>
                <a:latin typeface="Arial"/>
                <a:cs typeface="Arial"/>
              </a:rPr>
              <a:t>руки,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r>
              <a:rPr sz="7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активно растереть</a:t>
            </a:r>
            <a:r>
              <a:rPr sz="7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их</a:t>
            </a:r>
            <a:r>
              <a:rPr sz="7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до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появления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ощущения</a:t>
            </a:r>
            <a:r>
              <a:rPr sz="7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тепла.</a:t>
            </a:r>
            <a:endParaRPr sz="7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934967" y="367160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05"/>
              </a:spcBef>
            </a:pPr>
            <a:endParaRPr sz="700">
              <a:latin typeface="Times New Roman"/>
              <a:cs typeface="Times New Roman"/>
            </a:endParaRPr>
          </a:p>
          <a:p>
            <a:pPr marL="66675" marR="55244" algn="ctr">
              <a:lnSpc>
                <a:spcPts val="72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Положите руку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себе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запястье,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почувствуйте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свой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пульс,</a:t>
            </a:r>
            <a:endParaRPr sz="700">
              <a:latin typeface="Arial"/>
              <a:cs typeface="Arial"/>
            </a:endParaRPr>
          </a:p>
          <a:p>
            <a:pPr marL="73025" marR="59690" algn="ctr">
              <a:lnSpc>
                <a:spcPts val="720"/>
              </a:lnSpc>
              <a:spcBef>
                <a:spcPts val="10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попробуйте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сосредоточиться</a:t>
            </a:r>
            <a:r>
              <a:rPr sz="7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работе</a:t>
            </a:r>
            <a:endParaRPr sz="7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684265" y="367160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25"/>
              </a:spcBef>
            </a:pPr>
            <a:endParaRPr sz="700">
              <a:latin typeface="Times New Roman"/>
              <a:cs typeface="Times New Roman"/>
            </a:endParaRPr>
          </a:p>
          <a:p>
            <a:pPr marL="275590" marR="69215" indent="-200025">
              <a:lnSpc>
                <a:spcPts val="720"/>
              </a:lnSpc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своего</a:t>
            </a:r>
            <a:r>
              <a:rPr sz="7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сердца,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представить,</a:t>
            </a:r>
            <a:r>
              <a:rPr sz="700" b="1" spc="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как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оно</a:t>
            </a:r>
            <a:r>
              <a:rPr sz="7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размеренно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бьется</a:t>
            </a:r>
            <a:endParaRPr sz="7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7433436" y="3671608"/>
            <a:ext cx="1590675" cy="95440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35"/>
              </a:spcBef>
            </a:pPr>
            <a:endParaRPr sz="700">
              <a:latin typeface="Times New Roman"/>
              <a:cs typeface="Times New Roman"/>
            </a:endParaRPr>
          </a:p>
          <a:p>
            <a:pPr marL="6350" algn="ctr">
              <a:lnSpc>
                <a:spcPts val="780"/>
              </a:lnSpc>
              <a:spcBef>
                <a:spcPts val="5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возможно,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 включите</a:t>
            </a:r>
            <a:endParaRPr sz="700">
              <a:latin typeface="Arial"/>
              <a:cs typeface="Arial"/>
            </a:endParaRPr>
          </a:p>
          <a:p>
            <a:pPr marL="74930" marR="63500" algn="ctr">
              <a:lnSpc>
                <a:spcPts val="730"/>
              </a:lnSpc>
              <a:spcBef>
                <a:spcPts val="55"/>
              </a:spcBef>
            </a:pP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спокойную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музыку,</a:t>
            </a:r>
            <a:r>
              <a:rPr sz="700" b="1" dirty="0">
                <a:solidFill>
                  <a:srgbClr val="C00000"/>
                </a:solidFill>
                <a:latin typeface="Arial"/>
                <a:cs typeface="Arial"/>
              </a:rPr>
              <a:t> которая</a:t>
            </a:r>
            <a:r>
              <a:rPr sz="7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25" dirty="0">
                <a:solidFill>
                  <a:srgbClr val="C00000"/>
                </a:solidFill>
                <a:latin typeface="Arial"/>
                <a:cs typeface="Arial"/>
              </a:rPr>
              <a:t>вам</a:t>
            </a:r>
            <a:r>
              <a:rPr sz="7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700" b="1" spc="-10" dirty="0">
                <a:solidFill>
                  <a:srgbClr val="C00000"/>
                </a:solidFill>
                <a:latin typeface="Arial"/>
                <a:cs typeface="Arial"/>
              </a:rPr>
              <a:t>нравится</a:t>
            </a:r>
            <a:endParaRPr sz="700">
              <a:latin typeface="Arial"/>
              <a:cs typeface="Arial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28600" y="209550"/>
            <a:ext cx="73914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5728589" y="220624"/>
            <a:ext cx="3014980" cy="2669540"/>
            <a:chOff x="5728589" y="220624"/>
            <a:chExt cx="3014980" cy="266954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2" y="220624"/>
              <a:ext cx="1020965" cy="94536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728589" y="1081277"/>
              <a:ext cx="3014980" cy="1809114"/>
            </a:xfrm>
            <a:custGeom>
              <a:avLst/>
              <a:gdLst/>
              <a:ahLst/>
              <a:cxnLst/>
              <a:rect l="l" t="t" r="r" b="b"/>
              <a:pathLst>
                <a:path w="3014979" h="1809114">
                  <a:moveTo>
                    <a:pt x="3014726" y="0"/>
                  </a:moveTo>
                  <a:lnTo>
                    <a:pt x="0" y="0"/>
                  </a:lnTo>
                  <a:lnTo>
                    <a:pt x="0" y="1808861"/>
                  </a:lnTo>
                  <a:lnTo>
                    <a:pt x="3014726" y="1808861"/>
                  </a:lnTo>
                  <a:lnTo>
                    <a:pt x="30147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25602" y="1194942"/>
            <a:ext cx="1672589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93090" marR="5080" indent="-581025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Помощь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нервной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u="sng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дрожи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12364" y="1081277"/>
            <a:ext cx="3014980" cy="180911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4414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35"/>
              </a:spcBef>
            </a:pPr>
            <a:endParaRPr sz="1600">
              <a:latin typeface="Times New Roman"/>
              <a:cs typeface="Times New Roman"/>
            </a:endParaRPr>
          </a:p>
          <a:p>
            <a:pPr marL="382905" marR="356235" indent="-20320" algn="just">
              <a:lnSpc>
                <a:spcPts val="1660"/>
              </a:lnSpc>
              <a:spcBef>
                <a:spcPts val="5"/>
              </a:spcBef>
            </a:pP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Нужно</a:t>
            </a:r>
            <a:r>
              <a:rPr sz="16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усилить</a:t>
            </a:r>
            <a:r>
              <a:rPr sz="16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дрожь.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Возьмите</a:t>
            </a:r>
            <a:r>
              <a:rPr sz="16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16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C00000"/>
                </a:solidFill>
                <a:latin typeface="Arial"/>
                <a:cs typeface="Arial"/>
              </a:rPr>
              <a:t>за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плечи</a:t>
            </a:r>
            <a:r>
              <a:rPr sz="16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6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сильно,</a:t>
            </a:r>
            <a:r>
              <a:rPr sz="16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резко</a:t>
            </a:r>
            <a:endParaRPr sz="1600">
              <a:latin typeface="Arial"/>
              <a:cs typeface="Arial"/>
            </a:endParaRPr>
          </a:p>
          <a:p>
            <a:pPr marL="286385" algn="just">
              <a:lnSpc>
                <a:spcPts val="1505"/>
              </a:lnSpc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потрясите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 его</a:t>
            </a:r>
            <a:r>
              <a:rPr sz="16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6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течение</a:t>
            </a:r>
            <a:endParaRPr sz="1600">
              <a:latin typeface="Arial"/>
              <a:cs typeface="Arial"/>
            </a:endParaRPr>
          </a:p>
          <a:p>
            <a:pPr marL="807720" algn="just">
              <a:lnSpc>
                <a:spcPts val="1789"/>
              </a:lnSpc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10—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15</a:t>
            </a:r>
            <a:r>
              <a:rPr sz="16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секунд</a:t>
            </a:r>
            <a:endParaRPr sz="16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28589" y="1081277"/>
            <a:ext cx="3014980" cy="180911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152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695"/>
              </a:spcBef>
            </a:pPr>
            <a:endParaRPr sz="1600">
              <a:latin typeface="Times New Roman"/>
              <a:cs typeface="Times New Roman"/>
            </a:endParaRPr>
          </a:p>
          <a:p>
            <a:pPr marL="1905" algn="ctr">
              <a:lnSpc>
                <a:spcPts val="1789"/>
              </a:lnSpc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Продолжайте</a:t>
            </a:r>
            <a:endParaRPr sz="1600">
              <a:latin typeface="Arial"/>
              <a:cs typeface="Arial"/>
            </a:endParaRPr>
          </a:p>
          <a:p>
            <a:pPr marL="100965" marR="92075" algn="ctr">
              <a:lnSpc>
                <a:spcPts val="1660"/>
              </a:lnSpc>
              <a:spcBef>
                <a:spcPts val="140"/>
              </a:spcBef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разговаривать</a:t>
            </a:r>
            <a:r>
              <a:rPr sz="16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6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ним,</a:t>
            </a:r>
            <a:r>
              <a:rPr sz="16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Arial"/>
                <a:cs typeface="Arial"/>
              </a:rPr>
              <a:t>иначе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6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может</a:t>
            </a:r>
            <a:r>
              <a:rPr sz="16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воспринять</a:t>
            </a:r>
            <a:r>
              <a:rPr sz="16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Arial"/>
                <a:cs typeface="Arial"/>
              </a:rPr>
              <a:t>ваши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действия</a:t>
            </a:r>
            <a:r>
              <a:rPr sz="16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как</a:t>
            </a:r>
            <a:r>
              <a:rPr sz="16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нападение</a:t>
            </a:r>
            <a:endParaRPr sz="16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12364" y="3191624"/>
            <a:ext cx="3014980" cy="1809114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93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10"/>
              </a:spcBef>
            </a:pPr>
            <a:endParaRPr sz="1600">
              <a:latin typeface="Times New Roman"/>
              <a:cs typeface="Times New Roman"/>
            </a:endParaRPr>
          </a:p>
          <a:p>
            <a:pPr marL="117475" marR="112395" algn="ctr">
              <a:lnSpc>
                <a:spcPts val="1660"/>
              </a:lnSpc>
              <a:spcBef>
                <a:spcPts val="5"/>
              </a:spcBef>
            </a:pP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После</a:t>
            </a:r>
            <a:r>
              <a:rPr sz="16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завершения</a:t>
            </a:r>
            <a:r>
              <a:rPr sz="16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реакции необходимо</a:t>
            </a:r>
            <a:r>
              <a:rPr sz="16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C00000"/>
                </a:solidFill>
                <a:latin typeface="Arial"/>
                <a:cs typeface="Arial"/>
              </a:rPr>
              <a:t>дать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ts val="1510"/>
              </a:lnSpc>
            </a:pP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пострадавшему</a:t>
            </a:r>
            <a:endParaRPr sz="1600">
              <a:latin typeface="Arial"/>
              <a:cs typeface="Arial"/>
            </a:endParaRPr>
          </a:p>
          <a:p>
            <a:pPr marL="239395" marR="233679" indent="-635" algn="ctr">
              <a:lnSpc>
                <a:spcPts val="1660"/>
              </a:lnSpc>
              <a:spcBef>
                <a:spcPts val="140"/>
              </a:spcBef>
            </a:pPr>
            <a:r>
              <a:rPr sz="1600" b="1" spc="-20" dirty="0">
                <a:solidFill>
                  <a:srgbClr val="C00000"/>
                </a:solidFill>
                <a:latin typeface="Arial"/>
                <a:cs typeface="Arial"/>
              </a:rPr>
              <a:t>возможность</a:t>
            </a:r>
            <a:r>
              <a:rPr sz="16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Arial"/>
                <a:cs typeface="Arial"/>
              </a:rPr>
              <a:t>отдохнуть.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Желательно</a:t>
            </a:r>
            <a:r>
              <a:rPr sz="1600" b="1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C00000"/>
                </a:solidFill>
                <a:latin typeface="Arial"/>
                <a:cs typeface="Arial"/>
              </a:rPr>
              <a:t>уложить</a:t>
            </a:r>
            <a:r>
              <a:rPr sz="16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600" b="1" spc="-25" dirty="0">
                <a:solidFill>
                  <a:srgbClr val="C00000"/>
                </a:solidFill>
                <a:latin typeface="Arial"/>
                <a:cs typeface="Arial"/>
              </a:rPr>
              <a:t>его </a:t>
            </a:r>
            <a:r>
              <a:rPr sz="1600" b="1" spc="-20" dirty="0">
                <a:solidFill>
                  <a:srgbClr val="C00000"/>
                </a:solidFill>
                <a:latin typeface="Arial"/>
                <a:cs typeface="Arial"/>
              </a:rPr>
              <a:t>спать</a:t>
            </a:r>
            <a:endParaRPr sz="16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715000" y="3181350"/>
            <a:ext cx="3014980" cy="1858842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2865" rIns="0" bIns="0" rtlCol="0">
            <a:spAutoFit/>
          </a:bodyPr>
          <a:lstStyle/>
          <a:p>
            <a:pPr marL="172720" marR="165100" indent="39370" algn="just">
              <a:lnSpc>
                <a:spcPts val="1660"/>
              </a:lnSpc>
              <a:spcBef>
                <a:spcPts val="495"/>
              </a:spcBef>
            </a:pPr>
            <a:r>
              <a:rPr sz="1600" b="1" u="sng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Категорически</a:t>
            </a:r>
            <a:r>
              <a:rPr sz="1600" b="1" u="sng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1600" b="1" u="sng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нельзя</a:t>
            </a:r>
            <a:r>
              <a:rPr sz="1600" b="1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:</a:t>
            </a:r>
            <a:r>
              <a:rPr sz="1600" b="1" spc="39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endParaRPr lang="ru-RU" sz="1600" b="1" spc="390" dirty="0" smtClean="0">
              <a:solidFill>
                <a:srgbClr val="C00000"/>
              </a:solidFill>
              <a:uFill>
                <a:solidFill>
                  <a:srgbClr val="C00000"/>
                </a:solidFill>
              </a:uFill>
              <a:latin typeface="Arial"/>
              <a:cs typeface="Arial"/>
            </a:endParaRPr>
          </a:p>
          <a:p>
            <a:pPr marL="172720" marR="165100" indent="39370" algn="l">
              <a:lnSpc>
                <a:spcPts val="1660"/>
              </a:lnSpc>
              <a:spcBef>
                <a:spcPts val="495"/>
              </a:spcBef>
            </a:pPr>
            <a:r>
              <a:rPr sz="1400" b="1" spc="-25" smtClean="0">
                <a:solidFill>
                  <a:srgbClr val="C00000"/>
                </a:solidFill>
                <a:latin typeface="Arial"/>
                <a:cs typeface="Arial"/>
              </a:rPr>
              <a:t>1.</a:t>
            </a:r>
            <a:r>
              <a:rPr lang="ru-RU" sz="1400" b="1" spc="-25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mtClean="0">
                <a:solidFill>
                  <a:srgbClr val="C00000"/>
                </a:solidFill>
                <a:latin typeface="Arial"/>
                <a:cs typeface="Arial"/>
              </a:rPr>
              <a:t>Обнимать</a:t>
            </a:r>
            <a:r>
              <a:rPr sz="1400" b="1" spc="-10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пострадавшего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4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прижимать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его</a:t>
            </a:r>
            <a:r>
              <a:rPr sz="14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14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себе.</a:t>
            </a:r>
            <a:endParaRPr sz="1400">
              <a:latin typeface="Arial"/>
              <a:cs typeface="Arial"/>
            </a:endParaRPr>
          </a:p>
          <a:p>
            <a:pPr marL="106045" algn="just">
              <a:lnSpc>
                <a:spcPts val="1505"/>
              </a:lnSpc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2.</a:t>
            </a:r>
            <a:r>
              <a:rPr sz="14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Укрывать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пострадавшего</a:t>
            </a:r>
            <a:endParaRPr sz="1400">
              <a:latin typeface="Arial"/>
              <a:cs typeface="Arial"/>
            </a:endParaRPr>
          </a:p>
          <a:p>
            <a:pPr algn="ctr">
              <a:lnSpc>
                <a:spcPts val="1655"/>
              </a:lnSpc>
            </a:pPr>
            <a:r>
              <a:rPr sz="1400" b="1" spc="-25" dirty="0">
                <a:solidFill>
                  <a:srgbClr val="C00000"/>
                </a:solidFill>
                <a:latin typeface="Arial"/>
                <a:cs typeface="Arial"/>
              </a:rPr>
              <a:t>чем-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теплым</a:t>
            </a:r>
            <a:r>
              <a:rPr sz="1400" b="1">
                <a:solidFill>
                  <a:srgbClr val="C00000"/>
                </a:solidFill>
                <a:latin typeface="Arial"/>
                <a:cs typeface="Arial"/>
              </a:rPr>
              <a:t>.</a:t>
            </a:r>
            <a:r>
              <a:rPr sz="1400" b="1" spc="-15">
                <a:solidFill>
                  <a:srgbClr val="C00000"/>
                </a:solidFill>
                <a:latin typeface="Arial"/>
                <a:cs typeface="Arial"/>
              </a:rPr>
              <a:t> </a:t>
            </a:r>
            <a:endParaRPr lang="ru-RU" sz="1400" b="1" spc="-15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algn="ctr">
              <a:lnSpc>
                <a:spcPts val="1655"/>
              </a:lnSpc>
            </a:pPr>
            <a:r>
              <a:rPr sz="1400" b="1" spc="-25" smtClean="0">
                <a:solidFill>
                  <a:srgbClr val="C00000"/>
                </a:solidFill>
                <a:latin typeface="Arial"/>
                <a:cs typeface="Arial"/>
              </a:rPr>
              <a:t>3.</a:t>
            </a:r>
            <a:r>
              <a:rPr lang="ru-RU" sz="1400" b="1" spc="-25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smtClean="0">
                <a:solidFill>
                  <a:srgbClr val="C00000"/>
                </a:solidFill>
                <a:latin typeface="Arial"/>
                <a:cs typeface="Arial"/>
              </a:rPr>
              <a:t>Успокаивать</a:t>
            </a:r>
            <a:endParaRPr sz="1400">
              <a:latin typeface="Arial"/>
              <a:cs typeface="Arial"/>
            </a:endParaRPr>
          </a:p>
          <a:p>
            <a:pPr marL="163830" marR="157480" indent="2540" algn="ctr">
              <a:lnSpc>
                <a:spcPts val="1660"/>
              </a:lnSpc>
              <a:spcBef>
                <a:spcPts val="140"/>
              </a:spcBef>
            </a:pP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пострадавшего,</a:t>
            </a:r>
            <a:r>
              <a:rPr sz="1400" b="1" spc="-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говорить,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чтобы</a:t>
            </a:r>
            <a:r>
              <a:rPr sz="14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взял</a:t>
            </a:r>
            <a:r>
              <a:rPr sz="14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себя</a:t>
            </a:r>
            <a:r>
              <a:rPr sz="14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4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400" b="1" spc="-20" dirty="0">
                <a:solidFill>
                  <a:srgbClr val="C00000"/>
                </a:solidFill>
                <a:latin typeface="Arial"/>
                <a:cs typeface="Arial"/>
              </a:rPr>
              <a:t>руки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" y="209550"/>
            <a:ext cx="754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62762" y="1194942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83764" y="1645792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0"/>
              </a:spcBef>
            </a:pPr>
            <a:endParaRPr sz="1000">
              <a:latin typeface="Times New Roman"/>
              <a:cs typeface="Times New Roman"/>
            </a:endParaRPr>
          </a:p>
          <a:p>
            <a:pPr marL="160020" marR="153670" indent="68580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Иногда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после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стрессового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события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человека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начинает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бить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дрожь,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часто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дрожат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только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руки,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иногда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дрожь</a:t>
            </a:r>
            <a:endParaRPr sz="1000">
              <a:latin typeface="Arial"/>
              <a:cs typeface="Arial"/>
            </a:endParaRPr>
          </a:p>
          <a:p>
            <a:pPr marL="404495">
              <a:lnSpc>
                <a:spcPts val="1045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охватывает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все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тело</a:t>
            </a:r>
            <a:endParaRPr sz="10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35678" y="1645792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42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70"/>
              </a:spcBef>
            </a:pPr>
            <a:endParaRPr sz="1000">
              <a:latin typeface="Times New Roman"/>
              <a:cs typeface="Times New Roman"/>
            </a:endParaRPr>
          </a:p>
          <a:p>
            <a:pPr marL="43180" marR="34290" indent="-635" algn="ctr">
              <a:lnSpc>
                <a:spcPct val="86200"/>
              </a:lnSpc>
              <a:spcBef>
                <a:spcPts val="5"/>
              </a:spcBef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Часто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состояние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считают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вредным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пытаются</a:t>
            </a:r>
            <a:r>
              <a:rPr sz="10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как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можно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быстрее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прекратить,</a:t>
            </a:r>
            <a:r>
              <a:rPr sz="10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то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время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как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помощи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такой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реакции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мы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можем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сбросить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лишнее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напряжение,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появившееся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50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нашем теле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из-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стресса</a:t>
            </a:r>
            <a:endParaRPr sz="10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87591" y="1645792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000">
              <a:latin typeface="Times New Roman"/>
              <a:cs typeface="Times New Roman"/>
            </a:endParaRPr>
          </a:p>
          <a:p>
            <a:pPr marL="433705" marR="201930" indent="-222885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Надо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усилить</a:t>
            </a:r>
            <a:r>
              <a:rPr sz="10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дрожь</a:t>
            </a:r>
            <a:r>
              <a:rPr sz="10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-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тело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сбрасывает</a:t>
            </a:r>
            <a:r>
              <a:rPr sz="10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лишнее</a:t>
            </a:r>
            <a:endParaRPr sz="1000">
              <a:latin typeface="Arial"/>
              <a:cs typeface="Arial"/>
            </a:endParaRPr>
          </a:p>
          <a:p>
            <a:pPr marL="161290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напряжение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помогите</a:t>
            </a:r>
            <a:r>
              <a:rPr sz="10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ему</a:t>
            </a:r>
            <a:endParaRPr sz="10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59784" y="3142449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1000">
              <a:latin typeface="Times New Roman"/>
              <a:cs typeface="Times New Roman"/>
            </a:endParaRPr>
          </a:p>
          <a:p>
            <a:pPr marL="64135" marR="57150" indent="-635" algn="ctr">
              <a:lnSpc>
                <a:spcPts val="103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старайтесь прекратить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это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состояние,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пытайтесь</a:t>
            </a:r>
            <a:r>
              <a:rPr sz="10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силой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удержать</a:t>
            </a:r>
            <a:r>
              <a:rPr sz="10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трясущиеся</a:t>
            </a:r>
            <a:r>
              <a:rPr sz="10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мышцы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95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так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достигнете</a:t>
            </a:r>
            <a:r>
              <a:rPr sz="10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обратного</a:t>
            </a:r>
            <a:endParaRPr sz="1000">
              <a:latin typeface="Arial"/>
              <a:cs typeface="Arial"/>
            </a:endParaRPr>
          </a:p>
          <a:p>
            <a:pPr marL="1270" algn="ctr">
              <a:lnSpc>
                <a:spcPts val="1120"/>
              </a:lnSpc>
            </a:pP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результата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711697" y="3142449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80"/>
              </a:spcBef>
            </a:pPr>
            <a:endParaRPr sz="1000">
              <a:latin typeface="Times New Roman"/>
              <a:cs typeface="Times New Roman"/>
            </a:endParaRPr>
          </a:p>
          <a:p>
            <a:pPr marL="299720" marR="170180" indent="-121920">
              <a:lnSpc>
                <a:spcPct val="86100"/>
              </a:lnSpc>
            </a:pP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Попробуйте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обращать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на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дрожь</a:t>
            </a:r>
            <a:r>
              <a:rPr sz="10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внимания,</a:t>
            </a:r>
            <a:r>
              <a:rPr sz="10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через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некоторое</a:t>
            </a:r>
            <a:r>
              <a:rPr sz="10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время</a:t>
            </a:r>
            <a:r>
              <a:rPr sz="10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25" dirty="0">
                <a:solidFill>
                  <a:srgbClr val="C00000"/>
                </a:solidFill>
                <a:latin typeface="Arial"/>
                <a:cs typeface="Arial"/>
              </a:rPr>
              <a:t>она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прекратится</a:t>
            </a:r>
            <a:r>
              <a:rPr sz="10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C00000"/>
                </a:solidFill>
                <a:latin typeface="Arial"/>
                <a:cs typeface="Arial"/>
              </a:rPr>
              <a:t>сама</a:t>
            </a:r>
            <a:r>
              <a:rPr sz="10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000" b="1" spc="-10" dirty="0">
                <a:solidFill>
                  <a:srgbClr val="C00000"/>
                </a:solidFill>
                <a:latin typeface="Arial"/>
                <a:cs typeface="Arial"/>
              </a:rPr>
              <a:t>собой</a:t>
            </a:r>
            <a:endParaRPr sz="1000"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28600" y="209550"/>
            <a:ext cx="7848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6754241" y="220624"/>
            <a:ext cx="1960880" cy="2036445"/>
            <a:chOff x="6754241" y="220624"/>
            <a:chExt cx="1960880" cy="203644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2" y="220624"/>
              <a:ext cx="1020965" cy="94536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6754241" y="1080084"/>
              <a:ext cx="1960880" cy="1176655"/>
            </a:xfrm>
            <a:custGeom>
              <a:avLst/>
              <a:gdLst/>
              <a:ahLst/>
              <a:cxnLst/>
              <a:rect l="l" t="t" r="r" b="b"/>
              <a:pathLst>
                <a:path w="1960879" h="1176655">
                  <a:moveTo>
                    <a:pt x="1960752" y="0"/>
                  </a:moveTo>
                  <a:lnTo>
                    <a:pt x="0" y="0"/>
                  </a:lnTo>
                  <a:lnTo>
                    <a:pt x="0" y="1176451"/>
                  </a:lnTo>
                  <a:lnTo>
                    <a:pt x="1960752" y="1176451"/>
                  </a:lnTo>
                  <a:lnTo>
                    <a:pt x="196075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507898" y="1194942"/>
            <a:ext cx="150749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85" marR="5080" indent="-58419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Помощь</a:t>
            </a:r>
            <a:r>
              <a:rPr sz="1200" b="1" i="1" u="sng" spc="-4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u="sng" spc="-3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гневе,</a:t>
            </a:r>
            <a:r>
              <a:rPr sz="1200" b="1" i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злости,</a:t>
            </a:r>
            <a:r>
              <a:rPr sz="1200" b="1" i="1" u="sng" spc="-5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агрессии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40685" y="1080084"/>
            <a:ext cx="1960880" cy="11766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900">
              <a:latin typeface="Times New Roman"/>
              <a:cs typeface="Times New Roman"/>
            </a:endParaRPr>
          </a:p>
          <a:p>
            <a:pPr marL="615315" marR="33020" indent="-575310">
              <a:lnSpc>
                <a:spcPts val="919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Сведите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к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минимуму</a:t>
            </a:r>
            <a:r>
              <a:rPr sz="9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количество окружающих</a:t>
            </a:r>
            <a:endParaRPr sz="9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97400" y="1080084"/>
            <a:ext cx="1960880" cy="11766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95"/>
              </a:spcBef>
            </a:pPr>
            <a:endParaRPr sz="900">
              <a:latin typeface="Times New Roman"/>
              <a:cs typeface="Times New Roman"/>
            </a:endParaRPr>
          </a:p>
          <a:p>
            <a:pPr marL="95885" marR="87630" indent="252729">
              <a:lnSpc>
                <a:spcPct val="86200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Дайте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пострадавшему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возможность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«выпустить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пар»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(например,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выговориться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endParaRPr sz="900">
              <a:latin typeface="Arial"/>
              <a:cs typeface="Arial"/>
            </a:endParaRPr>
          </a:p>
          <a:p>
            <a:pPr marL="507365">
              <a:lnSpc>
                <a:spcPts val="925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избить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подушку)</a:t>
            </a:r>
            <a:endParaRPr sz="9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54241" y="1080084"/>
            <a:ext cx="1960880" cy="11766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605"/>
              </a:spcBef>
            </a:pPr>
            <a:endParaRPr sz="900">
              <a:latin typeface="Times New Roman"/>
              <a:cs typeface="Times New Roman"/>
            </a:endParaRPr>
          </a:p>
          <a:p>
            <a:pPr marL="74930" marR="66675" indent="33020">
              <a:lnSpc>
                <a:spcPts val="919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Поручите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работу,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связанную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0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высокой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физической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нагрузкой</a:t>
            </a:r>
            <a:endParaRPr sz="9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40685" y="2452700"/>
            <a:ext cx="1960880" cy="11766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635" algn="ctr">
              <a:lnSpc>
                <a:spcPts val="1000"/>
              </a:lnSpc>
              <a:spcBef>
                <a:spcPts val="290"/>
              </a:spcBef>
            </a:pP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Демонстрируйте</a:t>
            </a:r>
            <a:endParaRPr sz="900">
              <a:latin typeface="Arial"/>
              <a:cs typeface="Arial"/>
            </a:endParaRPr>
          </a:p>
          <a:p>
            <a:pPr marL="58419" marR="52069" algn="ctr">
              <a:lnSpc>
                <a:spcPts val="940"/>
              </a:lnSpc>
              <a:spcBef>
                <a:spcPts val="70"/>
              </a:spcBef>
            </a:pP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благожелательность,</a:t>
            </a:r>
            <a:r>
              <a:rPr sz="900" b="1" spc="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даже</a:t>
            </a:r>
            <a:r>
              <a:rPr sz="9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если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согласны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0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840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пострадавшим,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обвиняйте</a:t>
            </a:r>
            <a:endParaRPr sz="900">
              <a:latin typeface="Arial"/>
              <a:cs typeface="Arial"/>
            </a:endParaRPr>
          </a:p>
          <a:p>
            <a:pPr marL="113664" marR="107314" algn="ctr">
              <a:lnSpc>
                <a:spcPts val="940"/>
              </a:lnSpc>
              <a:spcBef>
                <a:spcPts val="80"/>
              </a:spcBef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его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самого,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а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высказывайтесь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поводу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его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действий.</a:t>
            </a:r>
            <a:r>
              <a:rPr sz="9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i="1" spc="-50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840"/>
              </a:lnSpc>
            </a:pPr>
            <a:r>
              <a:rPr sz="900" b="1" i="1" dirty="0">
                <a:solidFill>
                  <a:srgbClr val="C00000"/>
                </a:solidFill>
                <a:latin typeface="Arial"/>
                <a:cs typeface="Arial"/>
              </a:rPr>
              <a:t>противном</a:t>
            </a:r>
            <a:r>
              <a:rPr sz="900" b="1" i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i="1" dirty="0">
                <a:solidFill>
                  <a:srgbClr val="C00000"/>
                </a:solidFill>
                <a:latin typeface="Arial"/>
                <a:cs typeface="Arial"/>
              </a:rPr>
              <a:t>случае</a:t>
            </a:r>
            <a:r>
              <a:rPr sz="9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i="1" spc="-10" dirty="0">
                <a:solidFill>
                  <a:srgbClr val="C00000"/>
                </a:solidFill>
                <a:latin typeface="Arial"/>
                <a:cs typeface="Arial"/>
              </a:rPr>
              <a:t>агрессивное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930"/>
              </a:lnSpc>
            </a:pPr>
            <a:r>
              <a:rPr sz="900" b="1" i="1" dirty="0">
                <a:solidFill>
                  <a:srgbClr val="C00000"/>
                </a:solidFill>
                <a:latin typeface="Arial"/>
                <a:cs typeface="Arial"/>
              </a:rPr>
              <a:t>поведение</a:t>
            </a:r>
            <a:r>
              <a:rPr sz="900" b="1" i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i="1" dirty="0">
                <a:solidFill>
                  <a:srgbClr val="C00000"/>
                </a:solidFill>
                <a:latin typeface="Arial"/>
                <a:cs typeface="Arial"/>
              </a:rPr>
              <a:t>будет</a:t>
            </a:r>
            <a:r>
              <a:rPr sz="900" b="1" i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i="1" dirty="0">
                <a:solidFill>
                  <a:srgbClr val="C00000"/>
                </a:solidFill>
                <a:latin typeface="Arial"/>
                <a:cs typeface="Arial"/>
              </a:rPr>
              <a:t>направлено</a:t>
            </a:r>
            <a:r>
              <a:rPr sz="900" b="1" i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i="1" spc="-25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endParaRPr sz="900">
              <a:latin typeface="Arial"/>
              <a:cs typeface="Arial"/>
            </a:endParaRPr>
          </a:p>
          <a:p>
            <a:pPr marL="1270" algn="ctr">
              <a:lnSpc>
                <a:spcPts val="1000"/>
              </a:lnSpc>
            </a:pPr>
            <a:r>
              <a:rPr sz="900" b="1" i="1" spc="-20" dirty="0">
                <a:solidFill>
                  <a:srgbClr val="C00000"/>
                </a:solidFill>
                <a:latin typeface="Arial"/>
                <a:cs typeface="Arial"/>
              </a:rPr>
              <a:t>вас.</a:t>
            </a:r>
            <a:endParaRPr sz="9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597400" y="2452700"/>
            <a:ext cx="1960880" cy="11766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016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800"/>
              </a:spcBef>
            </a:pPr>
            <a:endParaRPr sz="900">
              <a:latin typeface="Times New Roman"/>
              <a:cs typeface="Times New Roman"/>
            </a:endParaRPr>
          </a:p>
          <a:p>
            <a:pPr marL="69850" marR="62865" algn="ctr">
              <a:lnSpc>
                <a:spcPct val="86100"/>
              </a:lnSpc>
              <a:spcBef>
                <a:spcPts val="5"/>
              </a:spcBef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Нельзя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говорить: «Что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же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ты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за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человек!».</a:t>
            </a:r>
            <a:r>
              <a:rPr sz="9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Надо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говорить: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«Ты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ужасно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злишься,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тебе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хочется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все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разнести вдребезги.</a:t>
            </a:r>
            <a:r>
              <a:rPr sz="9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Давай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вместе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попытаемся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найти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935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выход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из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этой</a:t>
            </a:r>
            <a:r>
              <a:rPr sz="9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ситуации»</a:t>
            </a:r>
            <a:endParaRPr sz="9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54241" y="2452700"/>
            <a:ext cx="1960880" cy="11766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35"/>
              </a:spcBef>
            </a:pPr>
            <a:endParaRPr sz="900">
              <a:latin typeface="Times New Roman"/>
              <a:cs typeface="Times New Roman"/>
            </a:endParaRPr>
          </a:p>
          <a:p>
            <a:pPr marL="324485" marR="316230" indent="635" algn="ctr">
              <a:lnSpc>
                <a:spcPct val="86100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Старайтесь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разрядить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обстановку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смешными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комментариями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endParaRPr sz="900">
              <a:latin typeface="Arial"/>
              <a:cs typeface="Arial"/>
            </a:endParaRPr>
          </a:p>
          <a:p>
            <a:pPr marL="1905" algn="ctr">
              <a:lnSpc>
                <a:spcPts val="850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действиями,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но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только</a:t>
            </a:r>
            <a:r>
              <a:rPr sz="9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9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том</a:t>
            </a:r>
            <a:endParaRPr sz="900">
              <a:latin typeface="Arial"/>
              <a:cs typeface="Arial"/>
            </a:endParaRPr>
          </a:p>
          <a:p>
            <a:pPr marL="1270" algn="ctr">
              <a:lnSpc>
                <a:spcPts val="1010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случае,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9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9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уместно</a:t>
            </a:r>
            <a:endParaRPr sz="9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97400" y="3825214"/>
            <a:ext cx="1960880" cy="117665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431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340"/>
              </a:spcBef>
            </a:pPr>
            <a:endParaRPr sz="900">
              <a:latin typeface="Times New Roman"/>
              <a:cs typeface="Times New Roman"/>
            </a:endParaRPr>
          </a:p>
          <a:p>
            <a:pPr marL="74930" marR="66040" algn="ctr">
              <a:lnSpc>
                <a:spcPct val="86100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Агрессия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может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быть</a:t>
            </a:r>
            <a:r>
              <a:rPr sz="9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погашена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страхом</a:t>
            </a:r>
            <a:r>
              <a:rPr sz="9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наказания,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если: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–</a:t>
            </a:r>
            <a:r>
              <a:rPr sz="9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нет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цели</a:t>
            </a:r>
            <a:r>
              <a:rPr sz="9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получить</a:t>
            </a:r>
            <a:r>
              <a:rPr sz="9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выгоду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от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агрессивного</a:t>
            </a:r>
            <a:r>
              <a:rPr sz="9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поведения;</a:t>
            </a:r>
            <a:r>
              <a:rPr sz="9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0" dirty="0">
                <a:solidFill>
                  <a:srgbClr val="C00000"/>
                </a:solidFill>
                <a:latin typeface="Arial"/>
                <a:cs typeface="Arial"/>
              </a:rPr>
              <a:t>–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 наказание</a:t>
            </a:r>
            <a:r>
              <a:rPr sz="9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строгое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50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endParaRPr sz="900">
              <a:latin typeface="Arial"/>
              <a:cs typeface="Arial"/>
            </a:endParaRPr>
          </a:p>
          <a:p>
            <a:pPr algn="ctr">
              <a:lnSpc>
                <a:spcPts val="860"/>
              </a:lnSpc>
            </a:pP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вероятность</a:t>
            </a:r>
            <a:r>
              <a:rPr sz="9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dirty="0">
                <a:solidFill>
                  <a:srgbClr val="C00000"/>
                </a:solidFill>
                <a:latin typeface="Arial"/>
                <a:cs typeface="Arial"/>
              </a:rPr>
              <a:t>его</a:t>
            </a:r>
            <a:r>
              <a:rPr sz="9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осуществления</a:t>
            </a:r>
            <a:endParaRPr sz="900">
              <a:latin typeface="Arial"/>
              <a:cs typeface="Arial"/>
            </a:endParaRPr>
          </a:p>
          <a:p>
            <a:pPr marL="1270" algn="ctr">
              <a:lnSpc>
                <a:spcPts val="1000"/>
              </a:lnSpc>
            </a:pPr>
            <a:r>
              <a:rPr sz="900" b="1" spc="-10" dirty="0">
                <a:solidFill>
                  <a:srgbClr val="C00000"/>
                </a:solidFill>
                <a:latin typeface="Arial"/>
                <a:cs typeface="Arial"/>
              </a:rPr>
              <a:t>велика</a:t>
            </a:r>
            <a:endParaRPr sz="900">
              <a:latin typeface="Arial"/>
              <a:cs typeface="Arial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8600" y="209550"/>
            <a:ext cx="7620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62762" y="1194942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83764" y="1645792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4859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70"/>
              </a:spcBef>
            </a:pPr>
            <a:endParaRPr sz="1200">
              <a:latin typeface="Times New Roman"/>
              <a:cs typeface="Times New Roman"/>
            </a:endParaRPr>
          </a:p>
          <a:p>
            <a:pPr marL="80645" marR="74295" indent="1270" algn="ctr">
              <a:lnSpc>
                <a:spcPct val="86400"/>
              </a:lnSpc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Гнев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злость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—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чувства, которые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часто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испытывают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люди,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переживающие</a:t>
            </a:r>
            <a:r>
              <a:rPr sz="1200" b="1" spc="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несчастье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35678" y="1645792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92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45"/>
              </a:spcBef>
            </a:pPr>
            <a:endParaRPr sz="1200">
              <a:latin typeface="Times New Roman"/>
              <a:cs typeface="Times New Roman"/>
            </a:endParaRPr>
          </a:p>
          <a:p>
            <a:pPr marL="57150" marR="48260" indent="-1905" algn="ctr">
              <a:lnSpc>
                <a:spcPct val="86500"/>
              </a:lnSpc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вы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испытываете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гнев,</a:t>
            </a:r>
            <a:r>
              <a:rPr sz="12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необходимо</a:t>
            </a:r>
            <a:r>
              <a:rPr sz="12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дать</a:t>
            </a:r>
            <a:r>
              <a:rPr sz="1200" b="1" spc="5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ему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выход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таким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образом,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чтобы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это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шло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во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вред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вам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окружающим</a:t>
            </a:r>
            <a:endParaRPr sz="12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887591" y="1645792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86995" rIns="0" bIns="0" rtlCol="0">
            <a:spAutoFit/>
          </a:bodyPr>
          <a:lstStyle/>
          <a:p>
            <a:pPr marL="127000" marR="120650" indent="635" algn="ctr">
              <a:lnSpc>
                <a:spcPct val="86400"/>
              </a:lnSpc>
              <a:spcBef>
                <a:spcPts val="685"/>
              </a:spcBef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Доказано,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люди,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скрывающие</a:t>
            </a:r>
            <a:r>
              <a:rPr sz="12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и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подавляющие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агрессию, испытывают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больше</a:t>
            </a:r>
            <a:endParaRPr sz="1200">
              <a:latin typeface="Arial"/>
              <a:cs typeface="Arial"/>
            </a:endParaRPr>
          </a:p>
          <a:p>
            <a:pPr marL="171450" marR="161925" algn="ctr">
              <a:lnSpc>
                <a:spcPct val="86300"/>
              </a:lnSpc>
              <a:spcBef>
                <a:spcPts val="5"/>
              </a:spcBef>
            </a:pP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проблем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со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 здоровьем,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чем</a:t>
            </a:r>
            <a:r>
              <a:rPr sz="12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те,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кто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умеют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свой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гнев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выражать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83764" y="3142449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87630" rIns="0" bIns="0" rtlCol="0">
            <a:spAutoFit/>
          </a:bodyPr>
          <a:lstStyle/>
          <a:p>
            <a:pPr marL="151130" marR="143510" indent="1270" algn="ctr">
              <a:lnSpc>
                <a:spcPct val="86300"/>
              </a:lnSpc>
              <a:spcBef>
                <a:spcPts val="690"/>
              </a:spcBef>
            </a:pP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Громко</a:t>
            </a:r>
            <a:r>
              <a:rPr sz="12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топните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ногой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(стукните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рукой)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с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чувством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повторите:</a:t>
            </a:r>
            <a:r>
              <a:rPr sz="12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«Я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ts val="1150"/>
              </a:lnSpc>
            </a:pP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злюсь»,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«Я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взбешен»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т.д.</a:t>
            </a:r>
            <a:endParaRPr sz="1200">
              <a:latin typeface="Arial"/>
              <a:cs typeface="Arial"/>
            </a:endParaRPr>
          </a:p>
          <a:p>
            <a:pPr marL="102235" marR="95250" indent="1905" algn="ctr">
              <a:lnSpc>
                <a:spcPct val="86300"/>
              </a:lnSpc>
              <a:spcBef>
                <a:spcPts val="100"/>
              </a:spcBef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Можно</a:t>
            </a:r>
            <a:r>
              <a:rPr sz="12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повторить несколько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раз,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пока</a:t>
            </a:r>
            <a:r>
              <a:rPr sz="12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не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почувствуете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облегчение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535678" y="3142449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15"/>
              </a:spcBef>
            </a:pPr>
            <a:endParaRPr sz="1200">
              <a:latin typeface="Times New Roman"/>
              <a:cs typeface="Times New Roman"/>
            </a:endParaRPr>
          </a:p>
          <a:p>
            <a:pPr marL="124460" marR="114935" algn="ctr">
              <a:lnSpc>
                <a:spcPct val="86300"/>
              </a:lnSpc>
            </a:pP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Постарайтесь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высказать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свои</a:t>
            </a:r>
            <a:r>
              <a:rPr sz="12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чувства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другому человеку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87591" y="3142449"/>
            <a:ext cx="2138045" cy="1283335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6985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0"/>
              </a:spcBef>
            </a:pPr>
            <a:endParaRPr sz="1200">
              <a:latin typeface="Times New Roman"/>
              <a:cs typeface="Times New Roman"/>
            </a:endParaRPr>
          </a:p>
          <a:p>
            <a:pPr marL="162560" marR="147320" algn="ctr">
              <a:lnSpc>
                <a:spcPct val="86400"/>
              </a:lnSpc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Дайте</a:t>
            </a:r>
            <a:r>
              <a:rPr sz="12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себе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физическую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нагрузку,</a:t>
            </a:r>
            <a:r>
              <a:rPr sz="12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почувствуйте, сколько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физической</a:t>
            </a:r>
            <a:endParaRPr sz="1200">
              <a:latin typeface="Arial"/>
              <a:cs typeface="Arial"/>
            </a:endParaRPr>
          </a:p>
          <a:p>
            <a:pPr marL="87630" marR="72390" algn="ctr">
              <a:lnSpc>
                <a:spcPts val="1250"/>
              </a:lnSpc>
              <a:spcBef>
                <a:spcPts val="5"/>
              </a:spcBef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энергии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затрачиваете,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когда</a:t>
            </a:r>
            <a:r>
              <a:rPr sz="12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злитесь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Заголовок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62762" y="1194942"/>
            <a:ext cx="13970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151507" y="1180972"/>
            <a:ext cx="2141855" cy="12852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16205" rIns="0" bIns="0" rtlCol="0">
            <a:spAutoFit/>
          </a:bodyPr>
          <a:lstStyle/>
          <a:p>
            <a:pPr algn="ctr">
              <a:lnSpc>
                <a:spcPts val="1675"/>
              </a:lnSpc>
              <a:spcBef>
                <a:spcPts val="915"/>
              </a:spcBef>
            </a:pP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Займитесь</a:t>
            </a:r>
            <a:endParaRPr sz="1500">
              <a:latin typeface="Arial"/>
              <a:cs typeface="Arial"/>
            </a:endParaRPr>
          </a:p>
          <a:p>
            <a:pPr marL="89535" marR="82550" algn="ctr">
              <a:lnSpc>
                <a:spcPts val="1560"/>
              </a:lnSpc>
              <a:spcBef>
                <a:spcPts val="130"/>
              </a:spcBef>
            </a:pP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физическим </a:t>
            </a:r>
            <a:r>
              <a:rPr sz="1500" b="1" spc="-25" dirty="0">
                <a:solidFill>
                  <a:srgbClr val="C00000"/>
                </a:solidFill>
                <a:latin typeface="Arial"/>
                <a:cs typeface="Arial"/>
              </a:rPr>
              <a:t>трудом: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переставляйте</a:t>
            </a:r>
            <a:endParaRPr sz="1500">
              <a:latin typeface="Arial"/>
              <a:cs typeface="Arial"/>
            </a:endParaRPr>
          </a:p>
          <a:p>
            <a:pPr algn="ctr">
              <a:lnSpc>
                <a:spcPts val="1410"/>
              </a:lnSpc>
            </a:pP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мебель,</a:t>
            </a:r>
            <a:r>
              <a:rPr sz="1500" b="1" spc="-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убирайте,</a:t>
            </a:r>
            <a:endParaRPr sz="1500">
              <a:latin typeface="Arial"/>
              <a:cs typeface="Arial"/>
            </a:endParaRPr>
          </a:p>
          <a:p>
            <a:pPr marL="4445" algn="ctr">
              <a:lnSpc>
                <a:spcPts val="1675"/>
              </a:lnSpc>
            </a:pP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работайте</a:t>
            </a:r>
            <a:r>
              <a:rPr sz="15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5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саду</a:t>
            </a:r>
            <a:endParaRPr sz="150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507103" y="1180972"/>
            <a:ext cx="2141855" cy="12852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marL="77470" marR="64135" indent="-5715" algn="ctr">
              <a:lnSpc>
                <a:spcPct val="86300"/>
              </a:lnSpc>
              <a:spcBef>
                <a:spcPts val="1165"/>
              </a:spcBef>
            </a:pP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Сделайте</a:t>
            </a:r>
            <a:r>
              <a:rPr sz="1500" b="1" spc="-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зарядку,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совершите</a:t>
            </a:r>
            <a:r>
              <a:rPr sz="1500" b="1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пробежку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или</a:t>
            </a:r>
            <a:r>
              <a:rPr sz="15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просто</a:t>
            </a:r>
            <a:endParaRPr sz="1500">
              <a:latin typeface="Arial"/>
              <a:cs typeface="Arial"/>
            </a:endParaRPr>
          </a:p>
          <a:p>
            <a:pPr marL="362585" marR="354965" indent="635" algn="ctr">
              <a:lnSpc>
                <a:spcPts val="1550"/>
              </a:lnSpc>
              <a:spcBef>
                <a:spcPts val="5"/>
              </a:spcBef>
            </a:pP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пройдитесь </a:t>
            </a:r>
            <a:r>
              <a:rPr sz="1500" b="1" spc="-50" dirty="0">
                <a:solidFill>
                  <a:srgbClr val="C00000"/>
                </a:solidFill>
                <a:latin typeface="Arial"/>
                <a:cs typeface="Arial"/>
              </a:rPr>
              <a:t>в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среднем</a:t>
            </a:r>
            <a:r>
              <a:rPr sz="1500" b="1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темпе</a:t>
            </a:r>
            <a:endParaRPr sz="15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862698" y="1180972"/>
            <a:ext cx="2141855" cy="12852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1500">
              <a:latin typeface="Times New Roman"/>
              <a:cs typeface="Times New Roman"/>
            </a:endParaRPr>
          </a:p>
          <a:p>
            <a:pPr marL="238125" marR="227329" indent="420370">
              <a:lnSpc>
                <a:spcPts val="1550"/>
              </a:lnSpc>
            </a:pP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Примите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контрастный</a:t>
            </a:r>
            <a:r>
              <a:rPr sz="1500" b="1" spc="-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C00000"/>
                </a:solidFill>
                <a:latin typeface="Arial"/>
                <a:cs typeface="Arial"/>
              </a:rPr>
              <a:t>душ</a:t>
            </a:r>
            <a:endParaRPr sz="15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151507" y="2680030"/>
            <a:ext cx="2141855" cy="12852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279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20"/>
              </a:spcBef>
            </a:pPr>
            <a:endParaRPr sz="1500">
              <a:latin typeface="Times New Roman"/>
              <a:cs typeface="Times New Roman"/>
            </a:endParaRPr>
          </a:p>
          <a:p>
            <a:pPr marL="180975" marR="173990" indent="635" algn="ctr">
              <a:lnSpc>
                <a:spcPct val="86200"/>
              </a:lnSpc>
            </a:pP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Покричите, потопайте</a:t>
            </a:r>
            <a:r>
              <a:rPr sz="15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ногами,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побейте</a:t>
            </a:r>
            <a:r>
              <a:rPr sz="15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ненужную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посуду</a:t>
            </a:r>
            <a:r>
              <a:rPr sz="15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5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т.д.</a:t>
            </a:r>
            <a:endParaRPr sz="150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07103" y="2680030"/>
            <a:ext cx="2141855" cy="12852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47955" rIns="0" bIns="0" rtlCol="0">
            <a:spAutoFit/>
          </a:bodyPr>
          <a:lstStyle/>
          <a:p>
            <a:pPr marL="90170" marR="82550" algn="ctr">
              <a:lnSpc>
                <a:spcPct val="86200"/>
              </a:lnSpc>
              <a:spcBef>
                <a:spcPts val="1165"/>
              </a:spcBef>
            </a:pP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Дайте</a:t>
            </a:r>
            <a:r>
              <a:rPr sz="15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волю</a:t>
            </a:r>
            <a:r>
              <a:rPr sz="1500" b="1" spc="-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слезам, поделитесь</a:t>
            </a:r>
            <a:r>
              <a:rPr sz="15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своими переживаниями</a:t>
            </a:r>
            <a:r>
              <a:rPr sz="1500" b="1" spc="-50" dirty="0">
                <a:solidFill>
                  <a:srgbClr val="C00000"/>
                </a:solidFill>
                <a:latin typeface="Arial"/>
                <a:cs typeface="Arial"/>
              </a:rPr>
              <a:t> с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людьми,</a:t>
            </a:r>
            <a:r>
              <a:rPr sz="15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которым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1500" b="1" spc="-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можете</a:t>
            </a: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доверять</a:t>
            </a:r>
            <a:endParaRPr sz="15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62698" y="2680030"/>
            <a:ext cx="2141855" cy="1285240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vert="horz" wrap="square" lIns="0" tIns="116840" rIns="0" bIns="0" rtlCol="0">
            <a:spAutoFit/>
          </a:bodyPr>
          <a:lstStyle/>
          <a:p>
            <a:pPr marL="1270" algn="ctr">
              <a:lnSpc>
                <a:spcPts val="1675"/>
              </a:lnSpc>
              <a:spcBef>
                <a:spcPts val="920"/>
              </a:spcBef>
            </a:pP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5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употребляйте</a:t>
            </a:r>
            <a:endParaRPr sz="1500">
              <a:latin typeface="Arial"/>
              <a:cs typeface="Arial"/>
            </a:endParaRPr>
          </a:p>
          <a:p>
            <a:pPr marL="64769" marR="55880" indent="1270" algn="ctr">
              <a:lnSpc>
                <a:spcPct val="86300"/>
              </a:lnSpc>
              <a:spcBef>
                <a:spcPts val="120"/>
              </a:spcBef>
            </a:pP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большое</a:t>
            </a:r>
            <a:r>
              <a:rPr sz="1500" b="1" spc="-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количество алкоголя,</a:t>
            </a:r>
            <a:r>
              <a:rPr sz="1500" b="1" spc="-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это,</a:t>
            </a:r>
            <a:r>
              <a:rPr sz="15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25" dirty="0">
                <a:solidFill>
                  <a:srgbClr val="C00000"/>
                </a:solidFill>
                <a:latin typeface="Arial"/>
                <a:cs typeface="Arial"/>
              </a:rPr>
              <a:t>как </a:t>
            </a:r>
            <a:r>
              <a:rPr sz="1500" b="1" dirty="0">
                <a:solidFill>
                  <a:srgbClr val="C00000"/>
                </a:solidFill>
                <a:latin typeface="Arial"/>
                <a:cs typeface="Arial"/>
              </a:rPr>
              <a:t>правило,</a:t>
            </a:r>
            <a:r>
              <a:rPr sz="15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только </a:t>
            </a:r>
            <a:r>
              <a:rPr sz="1500" b="1" spc="-20" dirty="0">
                <a:solidFill>
                  <a:srgbClr val="C00000"/>
                </a:solidFill>
                <a:latin typeface="Arial"/>
                <a:cs typeface="Arial"/>
              </a:rPr>
              <a:t>усугубляет</a:t>
            </a:r>
            <a:r>
              <a:rPr sz="15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C00000"/>
                </a:solidFill>
                <a:latin typeface="Arial"/>
                <a:cs typeface="Arial"/>
              </a:rPr>
              <a:t>ситуацию</a:t>
            </a:r>
            <a:endParaRPr sz="150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1477" y="4117949"/>
            <a:ext cx="8497723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Microsoft Sans Serif"/>
                <a:cs typeface="Microsoft Sans Serif"/>
              </a:rPr>
              <a:t>Способы</a:t>
            </a:r>
            <a:r>
              <a:rPr spc="-2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не</a:t>
            </a:r>
            <a:r>
              <a:rPr spc="-20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являются</a:t>
            </a:r>
            <a:r>
              <a:rPr spc="-5" dirty="0">
                <a:latin typeface="Microsoft Sans Serif"/>
                <a:cs typeface="Microsoft Sans Serif"/>
              </a:rPr>
              <a:t> </a:t>
            </a:r>
            <a:r>
              <a:rPr spc="-20" dirty="0">
                <a:latin typeface="Microsoft Sans Serif"/>
                <a:cs typeface="Microsoft Sans Serif"/>
              </a:rPr>
              <a:t>психологическими</a:t>
            </a:r>
            <a:r>
              <a:rPr spc="-15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приемами,</a:t>
            </a:r>
            <a:r>
              <a:rPr spc="-30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многие</a:t>
            </a:r>
            <a:r>
              <a:rPr spc="-2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люди</a:t>
            </a:r>
            <a:r>
              <a:rPr spc="-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интуитивно </a:t>
            </a:r>
            <a:r>
              <a:rPr spc="-10" dirty="0">
                <a:latin typeface="Microsoft Sans Serif"/>
                <a:cs typeface="Microsoft Sans Serif"/>
              </a:rPr>
              <a:t>используют</a:t>
            </a:r>
            <a:r>
              <a:rPr dirty="0">
                <a:latin typeface="Microsoft Sans Serif"/>
                <a:cs typeface="Microsoft Sans Serif"/>
              </a:rPr>
              <a:t> их</a:t>
            </a:r>
            <a:r>
              <a:rPr spc="-15" dirty="0">
                <a:latin typeface="Microsoft Sans Serif"/>
                <a:cs typeface="Microsoft Sans Serif"/>
              </a:rPr>
              <a:t> </a:t>
            </a:r>
            <a:r>
              <a:rPr dirty="0">
                <a:latin typeface="Microsoft Sans Serif"/>
                <a:cs typeface="Microsoft Sans Serif"/>
              </a:rPr>
              <a:t>в</a:t>
            </a:r>
            <a:r>
              <a:rPr spc="-20" dirty="0">
                <a:latin typeface="Microsoft Sans Serif"/>
                <a:cs typeface="Microsoft Sans Serif"/>
              </a:rPr>
              <a:t> </a:t>
            </a:r>
            <a:r>
              <a:rPr spc="-10" dirty="0">
                <a:latin typeface="Microsoft Sans Serif"/>
                <a:cs typeface="Microsoft Sans Serif"/>
              </a:rPr>
              <a:t>жизни</a:t>
            </a:r>
            <a:endParaRPr>
              <a:latin typeface="Microsoft Sans Serif"/>
              <a:cs typeface="Microsoft Sans Serif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28600" y="209550"/>
            <a:ext cx="754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2763" y="217677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5">
                <a:moveTo>
                  <a:pt x="0" y="0"/>
                </a:moveTo>
                <a:lnTo>
                  <a:pt x="6445122" y="381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56666" y="366140"/>
            <a:ext cx="13970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118" y="799337"/>
            <a:ext cx="2093214" cy="2384171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601848" y="341452"/>
            <a:ext cx="627316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b="0" spc="-20" dirty="0">
                <a:solidFill>
                  <a:srgbClr val="000000"/>
                </a:solidFill>
                <a:latin typeface="Microsoft Sans Serif"/>
                <a:cs typeface="Microsoft Sans Serif"/>
              </a:rPr>
              <a:t>Для</a:t>
            </a:r>
            <a:r>
              <a:rPr sz="1400" b="0" spc="-3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spc="-20" dirty="0">
                <a:solidFill>
                  <a:srgbClr val="000000"/>
                </a:solidFill>
                <a:latin typeface="Microsoft Sans Serif"/>
                <a:cs typeface="Microsoft Sans Serif"/>
              </a:rPr>
              <a:t>ЗАЗЕМЛЕНИЯ</a:t>
            </a:r>
            <a:r>
              <a:rPr sz="1400" b="0" spc="-3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во</a:t>
            </a:r>
            <a:r>
              <a:rPr sz="1400" b="0" spc="-3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время</a:t>
            </a:r>
            <a:r>
              <a:rPr sz="1400" b="0" spc="-3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эмоциональных</a:t>
            </a:r>
            <a:r>
              <a:rPr sz="1400" b="0" spc="-4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бурь</a:t>
            </a:r>
            <a:r>
              <a:rPr sz="1400" b="0" spc="-2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spc="-20" dirty="0">
                <a:solidFill>
                  <a:srgbClr val="000000"/>
                </a:solidFill>
                <a:latin typeface="Microsoft Sans Serif"/>
                <a:cs typeface="Microsoft Sans Serif"/>
              </a:rPr>
              <a:t>ОБРАТИТЕ</a:t>
            </a:r>
            <a:r>
              <a:rPr sz="1400" b="0" spc="-2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Microsoft Sans Serif"/>
                <a:cs typeface="Microsoft Sans Serif"/>
              </a:rPr>
              <a:t>ВНИМАНИЕ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на</a:t>
            </a:r>
            <a:r>
              <a:rPr sz="1400" b="0" spc="29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свои</a:t>
            </a:r>
            <a:r>
              <a:rPr sz="1400" b="0" spc="31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мысли</a:t>
            </a:r>
            <a:r>
              <a:rPr sz="1400" b="0" spc="29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и</a:t>
            </a:r>
            <a:r>
              <a:rPr sz="1400" b="0" spc="29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чувства,</a:t>
            </a:r>
            <a:r>
              <a:rPr sz="1400" b="0" spc="29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ЗАМЕДЛИТЕСЬ</a:t>
            </a:r>
            <a:r>
              <a:rPr sz="1400" b="0" spc="31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и</a:t>
            </a:r>
            <a:r>
              <a:rPr sz="1400" b="0" spc="31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СОЕДИНИТЕСЬ</a:t>
            </a:r>
            <a:r>
              <a:rPr sz="1400" b="0" spc="31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со</a:t>
            </a:r>
            <a:r>
              <a:rPr sz="1400" b="0" spc="29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Microsoft Sans Serif"/>
                <a:cs typeface="Microsoft Sans Serif"/>
              </a:rPr>
              <a:t>своим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телом,</a:t>
            </a:r>
            <a:r>
              <a:rPr sz="1400" b="0" spc="32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медленно</a:t>
            </a:r>
            <a:r>
              <a:rPr sz="1400" b="0" spc="32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прижимая</a:t>
            </a:r>
            <a:r>
              <a:rPr sz="1400" b="0" spc="33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ноги</a:t>
            </a:r>
            <a:r>
              <a:rPr sz="1400" b="0" spc="32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к</a:t>
            </a:r>
            <a:r>
              <a:rPr sz="1400" b="0" spc="33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полу,</a:t>
            </a:r>
            <a:r>
              <a:rPr sz="1400" b="0" spc="34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потягиваясь</a:t>
            </a:r>
            <a:r>
              <a:rPr sz="1400" b="0" spc="33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и</a:t>
            </a:r>
            <a:r>
              <a:rPr sz="1400" b="0" spc="33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дыша,</a:t>
            </a:r>
            <a:r>
              <a:rPr sz="1400" b="0" spc="31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а</a:t>
            </a:r>
            <a:r>
              <a:rPr sz="1400" b="0" spc="33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Microsoft Sans Serif"/>
                <a:cs typeface="Microsoft Sans Serif"/>
              </a:rPr>
              <a:t>затем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01848" y="981837"/>
            <a:ext cx="6271895" cy="32277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5"/>
              </a:spcBef>
              <a:tabLst>
                <a:tab pos="532130" algn="l"/>
                <a:tab pos="977265" algn="l"/>
                <a:tab pos="1445260" algn="l"/>
                <a:tab pos="1720850" algn="l"/>
                <a:tab pos="1806575" algn="l"/>
                <a:tab pos="1873885" algn="l"/>
                <a:tab pos="2353945" algn="l"/>
                <a:tab pos="2730500" algn="l"/>
                <a:tab pos="3091180" algn="l"/>
                <a:tab pos="3818254" algn="l"/>
                <a:tab pos="3968115" algn="l"/>
                <a:tab pos="3990975" algn="l"/>
                <a:tab pos="4443730" algn="l"/>
                <a:tab pos="4886960" algn="l"/>
                <a:tab pos="4994910" algn="l"/>
                <a:tab pos="5411470" algn="l"/>
                <a:tab pos="5884545" algn="l"/>
                <a:tab pos="615823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ПЕРЕКЛЮЧИТСЬ</a:t>
            </a:r>
            <a:r>
              <a:rPr sz="1400" dirty="0">
                <a:latin typeface="Microsoft Sans Serif"/>
                <a:cs typeface="Microsoft Sans Serif"/>
              </a:rPr>
              <a:t>			</a:t>
            </a:r>
            <a:r>
              <a:rPr sz="1400" spc="-50" dirty="0">
                <a:latin typeface="Microsoft Sans Serif"/>
                <a:cs typeface="Microsoft Sans Serif"/>
              </a:rPr>
              <a:t>и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ВКЛЮЧИТЕСЬ</a:t>
            </a:r>
            <a:r>
              <a:rPr sz="1400" dirty="0">
                <a:latin typeface="Microsoft Sans Serif"/>
                <a:cs typeface="Microsoft Sans Serif"/>
              </a:rPr>
              <a:t>		</a:t>
            </a:r>
            <a:r>
              <a:rPr sz="1400" spc="-50" dirty="0">
                <a:latin typeface="Microsoft Sans Serif"/>
                <a:cs typeface="Microsoft Sans Serif"/>
              </a:rPr>
              <a:t>в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окружающий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0" dirty="0">
                <a:latin typeface="Microsoft Sans Serif"/>
                <a:cs typeface="Microsoft Sans Serif"/>
              </a:rPr>
              <a:t>мир. </a:t>
            </a:r>
            <a:r>
              <a:rPr sz="1400" spc="-25" dirty="0">
                <a:latin typeface="Microsoft Sans Serif"/>
                <a:cs typeface="Microsoft Sans Serif"/>
              </a:rPr>
              <a:t>Что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вы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можете</a:t>
            </a:r>
            <a:r>
              <a:rPr sz="1400" dirty="0">
                <a:latin typeface="Microsoft Sans Serif"/>
                <a:cs typeface="Microsoft Sans Serif"/>
              </a:rPr>
              <a:t>		</a:t>
            </a:r>
            <a:r>
              <a:rPr sz="1400" spc="-10" dirty="0">
                <a:latin typeface="Microsoft Sans Serif"/>
                <a:cs typeface="Microsoft Sans Serif"/>
              </a:rPr>
              <a:t>увидеть,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услышать,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потрогать,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попробовать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0" dirty="0">
                <a:latin typeface="Microsoft Sans Serif"/>
                <a:cs typeface="Microsoft Sans Serif"/>
              </a:rPr>
              <a:t>и </a:t>
            </a:r>
            <a:r>
              <a:rPr sz="1400" spc="-10" dirty="0">
                <a:latin typeface="Microsoft Sans Serif"/>
                <a:cs typeface="Microsoft Sans Serif"/>
              </a:rPr>
              <a:t>почувствовать?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0" dirty="0">
                <a:latin typeface="Microsoft Sans Serif"/>
                <a:cs typeface="Microsoft Sans Serif"/>
              </a:rPr>
              <a:t>С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любопытством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обратите</a:t>
            </a:r>
            <a:r>
              <a:rPr sz="1400" dirty="0">
                <a:latin typeface="Microsoft Sans Serif"/>
                <a:cs typeface="Microsoft Sans Serif"/>
              </a:rPr>
              <a:t>		</a:t>
            </a:r>
            <a:r>
              <a:rPr sz="1400" spc="-10" dirty="0">
                <a:latin typeface="Microsoft Sans Serif"/>
                <a:cs typeface="Microsoft Sans Serif"/>
              </a:rPr>
              <a:t>внимание,</a:t>
            </a:r>
            <a:r>
              <a:rPr sz="1400" dirty="0">
                <a:latin typeface="Microsoft Sans Serif"/>
                <a:cs typeface="Microsoft Sans Serif"/>
              </a:rPr>
              <a:t>		</a:t>
            </a:r>
            <a:r>
              <a:rPr sz="1400" spc="-25" dirty="0">
                <a:latin typeface="Microsoft Sans Serif"/>
                <a:cs typeface="Microsoft Sans Serif"/>
              </a:rPr>
              <a:t>что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находится </a:t>
            </a:r>
            <a:r>
              <a:rPr sz="1400" dirty="0">
                <a:latin typeface="Microsoft Sans Serif"/>
                <a:cs typeface="Microsoft Sans Serif"/>
              </a:rPr>
              <a:t>перед</a:t>
            </a:r>
            <a:r>
              <a:rPr sz="1400" spc="30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вами.</a:t>
            </a:r>
            <a:r>
              <a:rPr sz="1400" spc="30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Заметьте,</a:t>
            </a:r>
            <a:r>
              <a:rPr sz="1400" spc="30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где</a:t>
            </a:r>
            <a:r>
              <a:rPr sz="1400" spc="29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3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находитесь,</a:t>
            </a:r>
            <a:r>
              <a:rPr sz="1400" spc="30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кто</a:t>
            </a:r>
            <a:r>
              <a:rPr sz="1400" spc="30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рядом</a:t>
            </a:r>
            <a:r>
              <a:rPr sz="1400" spc="30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30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вами</a:t>
            </a:r>
            <a:r>
              <a:rPr sz="1400" spc="30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3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29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вы </a:t>
            </a:r>
            <a:r>
              <a:rPr sz="1400" spc="-10" dirty="0">
                <a:latin typeface="Microsoft Sans Serif"/>
                <a:cs typeface="Microsoft Sans Serif"/>
              </a:rPr>
              <a:t>делаете.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12700" algn="just">
              <a:lnSpc>
                <a:spcPct val="100000"/>
              </a:lnSpc>
            </a:pPr>
            <a:r>
              <a:rPr sz="1400" b="1" dirty="0">
                <a:latin typeface="Arial"/>
                <a:cs typeface="Arial"/>
              </a:rPr>
              <a:t>Практический</a:t>
            </a:r>
            <a:r>
              <a:rPr sz="1400" b="1" spc="-8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совет: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40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Microsoft Sans Serif"/>
                <a:cs typeface="Microsoft Sans Serif"/>
              </a:rPr>
              <a:t>Заземление</a:t>
            </a:r>
            <a:r>
              <a:rPr sz="1400" spc="30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особенно</a:t>
            </a:r>
            <a:r>
              <a:rPr sz="1400" spc="305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полезно</a:t>
            </a:r>
            <a:r>
              <a:rPr sz="1400" spc="30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во</a:t>
            </a:r>
            <a:r>
              <a:rPr sz="1400" spc="31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время</a:t>
            </a:r>
            <a:r>
              <a:rPr sz="1400" spc="30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стрессовых</a:t>
            </a:r>
            <a:r>
              <a:rPr sz="1400" spc="30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ситуаций</a:t>
            </a:r>
            <a:r>
              <a:rPr sz="1400" spc="320" dirty="0">
                <a:latin typeface="Microsoft Sans Serif"/>
                <a:cs typeface="Microsoft Sans Serif"/>
              </a:rPr>
              <a:t>  </a:t>
            </a:r>
            <a:r>
              <a:rPr sz="1400" spc="-50" dirty="0">
                <a:latin typeface="Microsoft Sans Serif"/>
                <a:cs typeface="Microsoft Sans Serif"/>
              </a:rPr>
              <a:t>и </a:t>
            </a:r>
            <a:r>
              <a:rPr sz="1400" dirty="0">
                <a:latin typeface="Microsoft Sans Serif"/>
                <a:cs typeface="Microsoft Sans Serif"/>
              </a:rPr>
              <a:t>эмоциональных</a:t>
            </a:r>
            <a:r>
              <a:rPr sz="1400" spc="19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бурь.</a:t>
            </a:r>
            <a:r>
              <a:rPr sz="1400" spc="20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20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можете</a:t>
            </a:r>
            <a:r>
              <a:rPr sz="1400" spc="20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практиковать</a:t>
            </a:r>
            <a:r>
              <a:rPr sz="1400" spc="19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заземление,</a:t>
            </a:r>
            <a:r>
              <a:rPr sz="1400" spc="19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когда</a:t>
            </a:r>
            <a:r>
              <a:rPr sz="1400" spc="19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у</a:t>
            </a:r>
            <a:r>
              <a:rPr sz="1400" spc="19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вас </a:t>
            </a:r>
            <a:r>
              <a:rPr sz="1400" dirty="0">
                <a:latin typeface="Microsoft Sans Serif"/>
                <a:cs typeface="Microsoft Sans Serif"/>
              </a:rPr>
              <a:t>есть</a:t>
            </a:r>
            <a:r>
              <a:rPr sz="1400" spc="18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всего</a:t>
            </a:r>
            <a:r>
              <a:rPr sz="1400" spc="19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одна-</a:t>
            </a:r>
            <a:r>
              <a:rPr sz="1400" dirty="0">
                <a:latin typeface="Microsoft Sans Serif"/>
                <a:cs typeface="Microsoft Sans Serif"/>
              </a:rPr>
              <a:t>две</a:t>
            </a:r>
            <a:r>
              <a:rPr sz="1400" spc="18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минуты,</a:t>
            </a:r>
            <a:r>
              <a:rPr sz="1400" spc="19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например,</a:t>
            </a:r>
            <a:r>
              <a:rPr sz="1400" spc="17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когда</a:t>
            </a:r>
            <a:r>
              <a:rPr sz="1400" spc="18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185" dirty="0">
                <a:latin typeface="Microsoft Sans Serif"/>
                <a:cs typeface="Microsoft Sans Serif"/>
              </a:rPr>
              <a:t> </a:t>
            </a:r>
            <a:r>
              <a:rPr sz="1400" spc="-30" dirty="0">
                <a:latin typeface="Microsoft Sans Serif"/>
                <a:cs typeface="Microsoft Sans Serif"/>
              </a:rPr>
              <a:t>чего-</a:t>
            </a:r>
            <a:r>
              <a:rPr sz="1400" dirty="0">
                <a:latin typeface="Microsoft Sans Serif"/>
                <a:cs typeface="Microsoft Sans Serif"/>
              </a:rPr>
              <a:t>то</a:t>
            </a:r>
            <a:r>
              <a:rPr sz="1400" spc="17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ждете,</a:t>
            </a:r>
            <a:r>
              <a:rPr sz="1400" spc="18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либо</a:t>
            </a:r>
            <a:r>
              <a:rPr sz="1400" spc="18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до </a:t>
            </a:r>
            <a:r>
              <a:rPr sz="1400" dirty="0">
                <a:latin typeface="Microsoft Sans Serif"/>
                <a:cs typeface="Microsoft Sans Serif"/>
              </a:rPr>
              <a:t>или</a:t>
            </a:r>
            <a:r>
              <a:rPr sz="1400" spc="229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после</a:t>
            </a:r>
            <a:r>
              <a:rPr sz="1400" spc="2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повседневных</a:t>
            </a:r>
            <a:r>
              <a:rPr sz="1400" spc="2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занятий,</a:t>
            </a:r>
            <a:r>
              <a:rPr sz="1400" spc="2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таких</a:t>
            </a:r>
            <a:r>
              <a:rPr sz="1400" spc="2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как</a:t>
            </a:r>
            <a:r>
              <a:rPr sz="1400" spc="2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стирка,</a:t>
            </a:r>
            <a:r>
              <a:rPr sz="1400" spc="2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еда,</a:t>
            </a:r>
            <a:r>
              <a:rPr sz="1400" spc="2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приготовление </a:t>
            </a:r>
            <a:r>
              <a:rPr sz="1400" dirty="0">
                <a:latin typeface="Microsoft Sans Serif"/>
                <a:cs typeface="Microsoft Sans Serif"/>
              </a:rPr>
              <a:t>пищи</a:t>
            </a:r>
            <a:r>
              <a:rPr sz="1400" spc="19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или</a:t>
            </a:r>
            <a:r>
              <a:rPr sz="1400" spc="185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сон.</a:t>
            </a:r>
            <a:r>
              <a:rPr sz="1400" spc="19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Практикуясь</a:t>
            </a:r>
            <a:r>
              <a:rPr sz="1400" spc="195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19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это</a:t>
            </a:r>
            <a:r>
              <a:rPr sz="1400" spc="19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время,</a:t>
            </a:r>
            <a:r>
              <a:rPr sz="1400" spc="195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19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можете</a:t>
            </a:r>
            <a:r>
              <a:rPr sz="1400" spc="185" dirty="0">
                <a:latin typeface="Microsoft Sans Serif"/>
                <a:cs typeface="Microsoft Sans Serif"/>
              </a:rPr>
              <a:t>  </a:t>
            </a:r>
            <a:r>
              <a:rPr sz="1400" spc="-10" dirty="0">
                <a:latin typeface="Microsoft Sans Serif"/>
                <a:cs typeface="Microsoft Sans Serif"/>
              </a:rPr>
              <a:t>обнаружить, </a:t>
            </a: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27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скучные</a:t>
            </a:r>
            <a:r>
              <a:rPr sz="1400" spc="275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занятия</a:t>
            </a:r>
            <a:r>
              <a:rPr sz="1400" spc="28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становятся</a:t>
            </a:r>
            <a:r>
              <a:rPr sz="1400" spc="28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более</a:t>
            </a:r>
            <a:r>
              <a:rPr sz="1400" spc="275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приятными.</a:t>
            </a:r>
            <a:r>
              <a:rPr sz="1400" spc="28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Это</a:t>
            </a:r>
            <a:r>
              <a:rPr sz="1400" spc="275" dirty="0">
                <a:latin typeface="Microsoft Sans Serif"/>
                <a:cs typeface="Microsoft Sans Serif"/>
              </a:rPr>
              <a:t>  </a:t>
            </a:r>
            <a:r>
              <a:rPr sz="1400" spc="-10" dirty="0">
                <a:latin typeface="Microsoft Sans Serif"/>
                <a:cs typeface="Microsoft Sans Serif"/>
              </a:rPr>
              <a:t>облегчит </a:t>
            </a:r>
            <a:r>
              <a:rPr sz="1400" dirty="0">
                <a:latin typeface="Microsoft Sans Serif"/>
                <a:cs typeface="Microsoft Sans Serif"/>
              </a:rPr>
              <a:t>применение</a:t>
            </a:r>
            <a:r>
              <a:rPr sz="1400" spc="45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заземления</a:t>
            </a:r>
            <a:r>
              <a:rPr sz="1400" spc="455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позднее,</a:t>
            </a:r>
            <a:r>
              <a:rPr sz="1400" spc="45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459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более</a:t>
            </a:r>
            <a:r>
              <a:rPr sz="1400" spc="45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сложных</a:t>
            </a:r>
            <a:r>
              <a:rPr sz="1400" spc="450" dirty="0">
                <a:latin typeface="Microsoft Sans Serif"/>
                <a:cs typeface="Microsoft Sans Serif"/>
              </a:rPr>
              <a:t>  </a:t>
            </a:r>
            <a:r>
              <a:rPr sz="1400" spc="-10" dirty="0">
                <a:latin typeface="Microsoft Sans Serif"/>
                <a:cs typeface="Microsoft Sans Serif"/>
              </a:rPr>
              <a:t>ситуациях.</a:t>
            </a:r>
            <a:endParaRPr sz="14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2763" y="217677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5">
                <a:moveTo>
                  <a:pt x="0" y="0"/>
                </a:moveTo>
                <a:lnTo>
                  <a:pt x="6445122" y="381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56666" y="366140"/>
            <a:ext cx="13970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01848" y="341452"/>
            <a:ext cx="525653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0" spc="-25" dirty="0">
                <a:solidFill>
                  <a:srgbClr val="000000"/>
                </a:solidFill>
                <a:latin typeface="Microsoft Sans Serif"/>
                <a:cs typeface="Microsoft Sans Serif"/>
              </a:rPr>
              <a:t>ОСВОБОДИТЕСЬ</a:t>
            </a:r>
            <a:r>
              <a:rPr sz="1400" b="0" spc="-1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ОТ</a:t>
            </a:r>
            <a:r>
              <a:rPr sz="1400" b="0" spc="-2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spc="-50" dirty="0">
                <a:solidFill>
                  <a:srgbClr val="000000"/>
                </a:solidFill>
                <a:latin typeface="Microsoft Sans Serif"/>
                <a:cs typeface="Microsoft Sans Serif"/>
              </a:rPr>
              <a:t>КРЮЧКА</a:t>
            </a:r>
            <a:r>
              <a:rPr sz="1400" b="0" spc="-2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с</a:t>
            </a:r>
            <a:r>
              <a:rPr sz="1400" b="0" spc="-3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помощью</a:t>
            </a:r>
            <a:r>
              <a:rPr sz="1400" b="0" spc="-3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этих</a:t>
            </a:r>
            <a:r>
              <a:rPr sz="1400" b="0" spc="-2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трех</a:t>
            </a:r>
            <a:r>
              <a:rPr sz="1400" b="0" spc="-2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Microsoft Sans Serif"/>
                <a:cs typeface="Microsoft Sans Serif"/>
              </a:rPr>
              <a:t>действий: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1848" y="555116"/>
            <a:ext cx="6269990" cy="36544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59079" indent="205104">
              <a:lnSpc>
                <a:spcPct val="100000"/>
              </a:lnSpc>
              <a:spcBef>
                <a:spcPts val="105"/>
              </a:spcBef>
              <a:buAutoNum type="arabicParenR"/>
              <a:tabLst>
                <a:tab pos="217804" algn="l"/>
              </a:tabLst>
            </a:pPr>
            <a:r>
              <a:rPr sz="1400" spc="-25" dirty="0">
                <a:latin typeface="Microsoft Sans Serif"/>
                <a:cs typeface="Microsoft Sans Serif"/>
              </a:rPr>
              <a:t>ОБРАТИТЕ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ВНИМАНИЕ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то,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вас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зацепила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тягостная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мысль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или </a:t>
            </a:r>
            <a:r>
              <a:rPr sz="1400" dirty="0">
                <a:latin typeface="Microsoft Sans Serif"/>
                <a:cs typeface="Microsoft Sans Serif"/>
              </a:rPr>
              <a:t>чувство.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Осознайте,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тягостная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мысль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или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чувство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отвлекает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вас,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и</a:t>
            </a:r>
            <a:r>
              <a:rPr sz="1400" spc="500" dirty="0">
                <a:latin typeface="Microsoft Sans Serif"/>
                <a:cs typeface="Microsoft Sans Serif"/>
              </a:rPr>
              <a:t> 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любопытством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понаблюдайте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за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ней/ним.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  <a:buFont typeface="Microsoft Sans Serif"/>
              <a:buAutoNum type="arabicParenR"/>
            </a:pPr>
            <a:endParaRPr sz="1400">
              <a:latin typeface="Microsoft Sans Serif"/>
              <a:cs typeface="Microsoft Sans Serif"/>
            </a:endParaRPr>
          </a:p>
          <a:p>
            <a:pPr marL="318770" indent="-306070">
              <a:lnSpc>
                <a:spcPct val="100000"/>
              </a:lnSpc>
              <a:buAutoNum type="arabicParenR"/>
              <a:tabLst>
                <a:tab pos="318770" algn="l"/>
                <a:tab pos="971550" algn="l"/>
                <a:tab pos="2082164" algn="l"/>
                <a:tab pos="2524760" algn="l"/>
                <a:tab pos="3053080" algn="l"/>
                <a:tab pos="3460115" algn="l"/>
                <a:tab pos="4436110" algn="l"/>
                <a:tab pos="5120005" algn="l"/>
                <a:tab pos="557149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Затем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НАЗОВИТЕ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про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0" dirty="0">
                <a:latin typeface="Microsoft Sans Serif"/>
                <a:cs typeface="Microsoft Sans Serif"/>
              </a:rPr>
              <a:t>себя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эту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тягостную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мысль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или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чувство,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Microsoft Sans Serif"/>
                <a:cs typeface="Microsoft Sans Serif"/>
              </a:rPr>
              <a:t>например: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«Вот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у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меня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появилась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тягостная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мысль»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«Вот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мне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сдавило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грудную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клетку»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«Вот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меня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охватил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гнев»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Microsoft Sans Serif"/>
                <a:cs typeface="Microsoft Sans Serif"/>
              </a:rPr>
              <a:t>«Вот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у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меня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появилась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тягостная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мысль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прошлом»</a:t>
            </a:r>
            <a:endParaRPr sz="1400">
              <a:latin typeface="Microsoft Sans Serif"/>
              <a:cs typeface="Microsoft Sans Serif"/>
            </a:endParaRPr>
          </a:p>
          <a:p>
            <a:pPr marL="12700" marR="1139825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«Я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обращаю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внимание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10" dirty="0">
                <a:latin typeface="Microsoft Sans Serif"/>
                <a:cs typeface="Microsoft Sans Serif"/>
              </a:rPr>
              <a:t> тофиксирую,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у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меня</a:t>
            </a:r>
            <a:r>
              <a:rPr sz="1400" spc="-10" dirty="0">
                <a:latin typeface="Microsoft Sans Serif"/>
                <a:cs typeface="Microsoft Sans Serif"/>
              </a:rPr>
              <a:t> появилась </a:t>
            </a:r>
            <a:r>
              <a:rPr sz="1400" dirty="0">
                <a:latin typeface="Microsoft Sans Serif"/>
                <a:cs typeface="Microsoft Sans Serif"/>
              </a:rPr>
              <a:t>тягостная</a:t>
            </a:r>
            <a:r>
              <a:rPr sz="1400" spc="-9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мысль»</a:t>
            </a:r>
            <a:endParaRPr sz="1400">
              <a:latin typeface="Microsoft Sans Serif"/>
              <a:cs typeface="Microsoft Sans Serif"/>
            </a:endParaRPr>
          </a:p>
          <a:p>
            <a:pPr marL="12700" marR="372745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«Я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обращаю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внимание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то,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меня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одолевают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страхи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 </a:t>
            </a:r>
            <a:r>
              <a:rPr sz="1400" spc="-10" dirty="0">
                <a:latin typeface="Microsoft Sans Serif"/>
                <a:cs typeface="Microsoft Sans Serif"/>
              </a:rPr>
              <a:t>отношении будущего».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217804" indent="-205104">
              <a:lnSpc>
                <a:spcPct val="100000"/>
              </a:lnSpc>
              <a:buAutoNum type="arabicParenR" startAt="3"/>
              <a:tabLst>
                <a:tab pos="217804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Затем</a:t>
            </a:r>
            <a:r>
              <a:rPr sz="1400" spc="-25" dirty="0">
                <a:latin typeface="Microsoft Sans Serif"/>
                <a:cs typeface="Microsoft Sans Serif"/>
              </a:rPr>
              <a:t> ПЕРЕКЛЮЧИТЕСЬ</a:t>
            </a:r>
            <a:r>
              <a:rPr sz="1400" spc="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то,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делаете.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Уделяйте </a:t>
            </a:r>
            <a:r>
              <a:rPr sz="1400" dirty="0">
                <a:latin typeface="Microsoft Sans Serif"/>
                <a:cs typeface="Microsoft Sans Serif"/>
              </a:rPr>
              <a:t>все</a:t>
            </a:r>
            <a:r>
              <a:rPr sz="1400" spc="-20" dirty="0">
                <a:latin typeface="Microsoft Sans Serif"/>
                <a:cs typeface="Microsoft Sans Serif"/>
              </a:rPr>
              <a:t> свое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1026160" algn="l"/>
                <a:tab pos="1579245" algn="l"/>
                <a:tab pos="2038350" algn="l"/>
                <a:tab pos="2757805" algn="l"/>
                <a:tab pos="3050540" algn="l"/>
                <a:tab pos="3716020" algn="l"/>
                <a:tab pos="4017010" algn="l"/>
                <a:tab pos="4643120" algn="l"/>
                <a:tab pos="5115560" algn="l"/>
                <a:tab pos="554101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внимание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0" dirty="0">
                <a:latin typeface="Microsoft Sans Serif"/>
                <a:cs typeface="Microsoft Sans Serif"/>
              </a:rPr>
              <a:t>тем,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кто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рядом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0" dirty="0">
                <a:latin typeface="Microsoft Sans Serif"/>
                <a:cs typeface="Microsoft Sans Serif"/>
              </a:rPr>
              <a:t>с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вами,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0" dirty="0">
                <a:latin typeface="Microsoft Sans Serif"/>
                <a:cs typeface="Microsoft Sans Serif"/>
              </a:rPr>
              <a:t>и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тому,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что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вы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делаете.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118" y="799337"/>
            <a:ext cx="2086102" cy="246354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11759" y="539241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021" y="254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9110" y="180594"/>
            <a:ext cx="686369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Психологические</a:t>
            </a:r>
            <a:r>
              <a:rPr sz="16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техники</a:t>
            </a:r>
            <a:r>
              <a:rPr sz="16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оказания</a:t>
            </a:r>
            <a:r>
              <a:rPr sz="16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поддержки</a:t>
            </a:r>
            <a:r>
              <a:rPr sz="16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dirty="0">
                <a:solidFill>
                  <a:srgbClr val="006FC0"/>
                </a:solidFill>
                <a:latin typeface="Times New Roman"/>
                <a:cs typeface="Times New Roman"/>
              </a:rPr>
              <a:t>семьям</a:t>
            </a:r>
            <a:r>
              <a:rPr sz="1600" b="1" spc="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участников</a:t>
            </a:r>
            <a:r>
              <a:rPr sz="16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 СВО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43800" y="209550"/>
            <a:ext cx="10864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30" dirty="0">
                <a:solidFill>
                  <a:srgbClr val="C00000"/>
                </a:solidFill>
                <a:latin typeface="Times New Roman"/>
                <a:cs typeface="Times New Roman"/>
              </a:rPr>
              <a:t>ТРЕВОГА</a:t>
            </a:r>
            <a:endParaRPr sz="1800">
              <a:solidFill>
                <a:srgbClr val="C00000"/>
              </a:solidFill>
              <a:latin typeface="Times New Roman"/>
              <a:cs typeface="Times New Roman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294888" y="647573"/>
            <a:ext cx="5658485" cy="1074420"/>
            <a:chOff x="3294888" y="647573"/>
            <a:chExt cx="5658485" cy="1074420"/>
          </a:xfrm>
        </p:grpSpPr>
        <p:sp>
          <p:nvSpPr>
            <p:cNvPr id="7" name="object 7"/>
            <p:cNvSpPr/>
            <p:nvPr/>
          </p:nvSpPr>
          <p:spPr>
            <a:xfrm>
              <a:off x="3307588" y="660273"/>
              <a:ext cx="5633085" cy="1049020"/>
            </a:xfrm>
            <a:custGeom>
              <a:avLst/>
              <a:gdLst/>
              <a:ahLst/>
              <a:cxnLst/>
              <a:rect l="l" t="t" r="r" b="b"/>
              <a:pathLst>
                <a:path w="5633084" h="1049020">
                  <a:moveTo>
                    <a:pt x="5108194" y="0"/>
                  </a:moveTo>
                  <a:lnTo>
                    <a:pt x="5108194" y="131063"/>
                  </a:lnTo>
                  <a:lnTo>
                    <a:pt x="0" y="131063"/>
                  </a:lnTo>
                  <a:lnTo>
                    <a:pt x="0" y="917448"/>
                  </a:lnTo>
                  <a:lnTo>
                    <a:pt x="5108194" y="917448"/>
                  </a:lnTo>
                  <a:lnTo>
                    <a:pt x="5108194" y="1048512"/>
                  </a:lnTo>
                  <a:lnTo>
                    <a:pt x="5632577" y="524255"/>
                  </a:lnTo>
                  <a:lnTo>
                    <a:pt x="5108194" y="0"/>
                  </a:lnTo>
                  <a:close/>
                </a:path>
              </a:pathLst>
            </a:custGeom>
            <a:solidFill>
              <a:srgbClr val="006FC0">
                <a:alpha val="90194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307588" y="660273"/>
              <a:ext cx="5633085" cy="1049020"/>
            </a:xfrm>
            <a:custGeom>
              <a:avLst/>
              <a:gdLst/>
              <a:ahLst/>
              <a:cxnLst/>
              <a:rect l="l" t="t" r="r" b="b"/>
              <a:pathLst>
                <a:path w="5633084" h="1049020">
                  <a:moveTo>
                    <a:pt x="0" y="131063"/>
                  </a:moveTo>
                  <a:lnTo>
                    <a:pt x="5108194" y="131063"/>
                  </a:lnTo>
                  <a:lnTo>
                    <a:pt x="5108194" y="0"/>
                  </a:lnTo>
                  <a:lnTo>
                    <a:pt x="5632577" y="524255"/>
                  </a:lnTo>
                  <a:lnTo>
                    <a:pt x="5108194" y="1048512"/>
                  </a:lnTo>
                  <a:lnTo>
                    <a:pt x="5108194" y="917448"/>
                  </a:lnTo>
                  <a:lnTo>
                    <a:pt x="0" y="917448"/>
                  </a:lnTo>
                  <a:lnTo>
                    <a:pt x="0" y="131063"/>
                  </a:lnTo>
                  <a:close/>
                </a:path>
              </a:pathLst>
            </a:custGeom>
            <a:ln w="25400">
              <a:solidFill>
                <a:srgbClr val="789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417570" y="775842"/>
            <a:ext cx="1370330" cy="734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5405" indent="-62230">
              <a:lnSpc>
                <a:spcPts val="1410"/>
              </a:lnSpc>
              <a:spcBef>
                <a:spcPts val="100"/>
              </a:spcBef>
              <a:buSzPct val="91666"/>
              <a:buFont typeface="Times New Roman"/>
              <a:buChar char="•"/>
              <a:tabLst>
                <a:tab pos="65405" algn="l"/>
              </a:tabLst>
            </a:pP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Неоднозначность</a:t>
            </a:r>
            <a:endParaRPr sz="1200">
              <a:latin typeface="Times New Roman"/>
              <a:cs typeface="Times New Roman"/>
            </a:endParaRPr>
          </a:p>
          <a:p>
            <a:pPr marL="65405" indent="-62230">
              <a:lnSpc>
                <a:spcPts val="1380"/>
              </a:lnSpc>
              <a:buSzPct val="91666"/>
              <a:buFont typeface="Times New Roman"/>
              <a:buChar char="•"/>
              <a:tabLst>
                <a:tab pos="65405" algn="l"/>
              </a:tabLst>
            </a:pP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Неопределенность</a:t>
            </a:r>
            <a:endParaRPr sz="1200">
              <a:latin typeface="Times New Roman"/>
              <a:cs typeface="Times New Roman"/>
            </a:endParaRPr>
          </a:p>
          <a:p>
            <a:pPr marL="65405" indent="-62230">
              <a:lnSpc>
                <a:spcPts val="1380"/>
              </a:lnSpc>
              <a:buSzPct val="91666"/>
              <a:buFont typeface="Times New Roman"/>
              <a:buChar char="•"/>
              <a:tabLst>
                <a:tab pos="65405" algn="l"/>
              </a:tabLst>
            </a:pP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Новизна</a:t>
            </a:r>
            <a:endParaRPr sz="1200">
              <a:latin typeface="Times New Roman"/>
              <a:cs typeface="Times New Roman"/>
            </a:endParaRPr>
          </a:p>
          <a:p>
            <a:pPr marL="65405" indent="-62230">
              <a:lnSpc>
                <a:spcPts val="1410"/>
              </a:lnSpc>
              <a:buSzPct val="91666"/>
              <a:buFont typeface="Times New Roman"/>
              <a:buChar char="•"/>
              <a:tabLst>
                <a:tab pos="65405" algn="l"/>
              </a:tabLst>
            </a:pP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Непредсказуемость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99059" y="890016"/>
            <a:ext cx="3009900" cy="649605"/>
            <a:chOff x="299059" y="890016"/>
            <a:chExt cx="3009900" cy="649605"/>
          </a:xfrm>
        </p:grpSpPr>
        <p:sp>
          <p:nvSpPr>
            <p:cNvPr id="11" name="object 11"/>
            <p:cNvSpPr/>
            <p:nvPr/>
          </p:nvSpPr>
          <p:spPr>
            <a:xfrm>
              <a:off x="311759" y="942721"/>
              <a:ext cx="2984500" cy="466090"/>
            </a:xfrm>
            <a:custGeom>
              <a:avLst/>
              <a:gdLst/>
              <a:ahLst/>
              <a:cxnLst/>
              <a:rect l="l" t="t" r="r" b="b"/>
              <a:pathLst>
                <a:path w="2984500" h="466090">
                  <a:moveTo>
                    <a:pt x="0" y="77724"/>
                  </a:moveTo>
                  <a:lnTo>
                    <a:pt x="6103" y="47470"/>
                  </a:lnTo>
                  <a:lnTo>
                    <a:pt x="22748" y="22764"/>
                  </a:lnTo>
                  <a:lnTo>
                    <a:pt x="47438" y="6107"/>
                  </a:lnTo>
                  <a:lnTo>
                    <a:pt x="77673" y="0"/>
                  </a:lnTo>
                  <a:lnTo>
                    <a:pt x="2906293" y="0"/>
                  </a:lnTo>
                  <a:lnTo>
                    <a:pt x="2936473" y="6107"/>
                  </a:lnTo>
                  <a:lnTo>
                    <a:pt x="2961141" y="22764"/>
                  </a:lnTo>
                  <a:lnTo>
                    <a:pt x="2977784" y="47470"/>
                  </a:lnTo>
                  <a:lnTo>
                    <a:pt x="2983890" y="77724"/>
                  </a:lnTo>
                  <a:lnTo>
                    <a:pt x="2983890" y="388365"/>
                  </a:lnTo>
                  <a:lnTo>
                    <a:pt x="2977784" y="418619"/>
                  </a:lnTo>
                  <a:lnTo>
                    <a:pt x="2961141" y="443325"/>
                  </a:lnTo>
                  <a:lnTo>
                    <a:pt x="2936473" y="459982"/>
                  </a:lnTo>
                  <a:lnTo>
                    <a:pt x="2906293" y="466089"/>
                  </a:lnTo>
                  <a:lnTo>
                    <a:pt x="77673" y="466089"/>
                  </a:lnTo>
                  <a:lnTo>
                    <a:pt x="47438" y="459982"/>
                  </a:lnTo>
                  <a:lnTo>
                    <a:pt x="22748" y="443325"/>
                  </a:lnTo>
                  <a:lnTo>
                    <a:pt x="6103" y="418619"/>
                  </a:lnTo>
                  <a:lnTo>
                    <a:pt x="0" y="388365"/>
                  </a:lnTo>
                  <a:lnTo>
                    <a:pt x="0" y="77724"/>
                  </a:lnTo>
                  <a:close/>
                </a:path>
              </a:pathLst>
            </a:custGeom>
            <a:ln w="25400">
              <a:solidFill>
                <a:srgbClr val="6C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0684" y="890016"/>
              <a:ext cx="1833372" cy="649224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1069035" y="950721"/>
            <a:ext cx="14706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Причины:</a:t>
            </a:r>
            <a:endParaRPr sz="240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3294888" y="1742694"/>
            <a:ext cx="5658485" cy="1554480"/>
            <a:chOff x="3294888" y="1742694"/>
            <a:chExt cx="5658485" cy="1554480"/>
          </a:xfrm>
        </p:grpSpPr>
        <p:sp>
          <p:nvSpPr>
            <p:cNvPr id="15" name="object 15"/>
            <p:cNvSpPr/>
            <p:nvPr/>
          </p:nvSpPr>
          <p:spPr>
            <a:xfrm>
              <a:off x="3307588" y="1755394"/>
              <a:ext cx="5633085" cy="1529080"/>
            </a:xfrm>
            <a:custGeom>
              <a:avLst/>
              <a:gdLst/>
              <a:ahLst/>
              <a:cxnLst/>
              <a:rect l="l" t="t" r="r" b="b"/>
              <a:pathLst>
                <a:path w="5633084" h="1529079">
                  <a:moveTo>
                    <a:pt x="4868037" y="0"/>
                  </a:moveTo>
                  <a:lnTo>
                    <a:pt x="4868037" y="191134"/>
                  </a:lnTo>
                  <a:lnTo>
                    <a:pt x="0" y="191134"/>
                  </a:lnTo>
                  <a:lnTo>
                    <a:pt x="0" y="1337817"/>
                  </a:lnTo>
                  <a:lnTo>
                    <a:pt x="4868037" y="1337817"/>
                  </a:lnTo>
                  <a:lnTo>
                    <a:pt x="4868037" y="1528952"/>
                  </a:lnTo>
                  <a:lnTo>
                    <a:pt x="5632577" y="764412"/>
                  </a:lnTo>
                  <a:lnTo>
                    <a:pt x="4868037" y="0"/>
                  </a:lnTo>
                  <a:close/>
                </a:path>
              </a:pathLst>
            </a:custGeom>
            <a:solidFill>
              <a:srgbClr val="006FC0">
                <a:alpha val="90194"/>
              </a:srgb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307588" y="1755394"/>
              <a:ext cx="5633085" cy="1529080"/>
            </a:xfrm>
            <a:custGeom>
              <a:avLst/>
              <a:gdLst/>
              <a:ahLst/>
              <a:cxnLst/>
              <a:rect l="l" t="t" r="r" b="b"/>
              <a:pathLst>
                <a:path w="5633084" h="1529079">
                  <a:moveTo>
                    <a:pt x="0" y="191134"/>
                  </a:moveTo>
                  <a:lnTo>
                    <a:pt x="4868037" y="191134"/>
                  </a:lnTo>
                  <a:lnTo>
                    <a:pt x="4868037" y="0"/>
                  </a:lnTo>
                  <a:lnTo>
                    <a:pt x="5632577" y="764412"/>
                  </a:lnTo>
                  <a:lnTo>
                    <a:pt x="4868037" y="1528952"/>
                  </a:lnTo>
                  <a:lnTo>
                    <a:pt x="4868037" y="1337817"/>
                  </a:lnTo>
                  <a:lnTo>
                    <a:pt x="0" y="1337817"/>
                  </a:lnTo>
                  <a:lnTo>
                    <a:pt x="0" y="191134"/>
                  </a:lnTo>
                  <a:close/>
                </a:path>
              </a:pathLst>
            </a:custGeom>
            <a:ln w="25400">
              <a:solidFill>
                <a:srgbClr val="78909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3303270" y="1914525"/>
            <a:ext cx="4608830" cy="11296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6364" indent="-113664">
              <a:lnSpc>
                <a:spcPct val="100000"/>
              </a:lnSpc>
              <a:spcBef>
                <a:spcPts val="100"/>
              </a:spcBef>
              <a:buFont typeface="Times New Roman"/>
              <a:buChar char="•"/>
              <a:tabLst>
                <a:tab pos="126364" algn="l"/>
              </a:tabLst>
            </a:pP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Невозможность</a:t>
            </a:r>
            <a:r>
              <a:rPr sz="1200" i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расслабиться,</a:t>
            </a:r>
            <a:r>
              <a:rPr sz="1200" i="1" spc="-4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мышечное</a:t>
            </a:r>
            <a:r>
              <a:rPr sz="1200" i="1" spc="-5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напряжение</a:t>
            </a:r>
            <a:endParaRPr sz="1200">
              <a:latin typeface="Times New Roman"/>
              <a:cs typeface="Times New Roman"/>
            </a:endParaRPr>
          </a:p>
          <a:p>
            <a:pPr marL="126364" indent="-113664">
              <a:lnSpc>
                <a:spcPct val="100000"/>
              </a:lnSpc>
              <a:spcBef>
                <a:spcPts val="10"/>
              </a:spcBef>
              <a:buFont typeface="Times New Roman"/>
              <a:buChar char="•"/>
              <a:tabLst>
                <a:tab pos="126364" algn="l"/>
              </a:tabLst>
            </a:pP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Суетливость,</a:t>
            </a:r>
            <a:r>
              <a:rPr sz="1200" i="1" spc="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неусидчивость</a:t>
            </a:r>
            <a:endParaRPr sz="1200">
              <a:latin typeface="Times New Roman"/>
              <a:cs typeface="Times New Roman"/>
            </a:endParaRPr>
          </a:p>
          <a:p>
            <a:pPr marL="126364" indent="-113664">
              <a:lnSpc>
                <a:spcPct val="100000"/>
              </a:lnSpc>
              <a:spcBef>
                <a:spcPts val="5"/>
              </a:spcBef>
              <a:buFont typeface="Times New Roman"/>
              <a:buChar char="•"/>
              <a:tabLst>
                <a:tab pos="126364" algn="l"/>
              </a:tabLst>
            </a:pP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Сложно</a:t>
            </a:r>
            <a:r>
              <a:rPr sz="1200" i="1" spc="-3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сосредоточиться</a:t>
            </a:r>
            <a:endParaRPr sz="1200">
              <a:latin typeface="Times New Roman"/>
              <a:cs typeface="Times New Roman"/>
            </a:endParaRPr>
          </a:p>
          <a:p>
            <a:pPr marL="126364" indent="-113664">
              <a:lnSpc>
                <a:spcPct val="100000"/>
              </a:lnSpc>
              <a:spcBef>
                <a:spcPts val="10"/>
              </a:spcBef>
              <a:buFont typeface="Times New Roman"/>
              <a:buChar char="•"/>
              <a:tabLst>
                <a:tab pos="126364" algn="l"/>
              </a:tabLst>
            </a:pP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Трудности</a:t>
            </a:r>
            <a:r>
              <a:rPr sz="1200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со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20" dirty="0">
                <a:solidFill>
                  <a:srgbClr val="FFFFFF"/>
                </a:solidFill>
                <a:latin typeface="Times New Roman"/>
                <a:cs typeface="Times New Roman"/>
              </a:rPr>
              <a:t>сном</a:t>
            </a:r>
            <a:endParaRPr sz="1200">
              <a:latin typeface="Times New Roman"/>
              <a:cs typeface="Times New Roman"/>
            </a:endParaRPr>
          </a:p>
          <a:p>
            <a:pPr marL="126364" indent="-113664">
              <a:lnSpc>
                <a:spcPct val="100000"/>
              </a:lnSpc>
              <a:spcBef>
                <a:spcPts val="15"/>
              </a:spcBef>
              <a:buFont typeface="Times New Roman"/>
              <a:buChar char="•"/>
              <a:tabLst>
                <a:tab pos="126364" algn="l"/>
              </a:tabLst>
            </a:pP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Быстрая</a:t>
            </a:r>
            <a:r>
              <a:rPr sz="1200" i="1" spc="-6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утомляемость</a:t>
            </a:r>
            <a:endParaRPr sz="1200">
              <a:latin typeface="Times New Roman"/>
              <a:cs typeface="Times New Roman"/>
            </a:endParaRPr>
          </a:p>
          <a:p>
            <a:pPr marL="126364" indent="-113664">
              <a:lnSpc>
                <a:spcPct val="100000"/>
              </a:lnSpc>
              <a:spcBef>
                <a:spcPts val="10"/>
              </a:spcBef>
              <a:buFont typeface="Times New Roman"/>
              <a:buChar char="•"/>
              <a:tabLst>
                <a:tab pos="126364" algn="l"/>
              </a:tabLst>
            </a:pP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Трудно</a:t>
            </a:r>
            <a:r>
              <a:rPr sz="1200" i="1" spc="-5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контролируемые,</a:t>
            </a:r>
            <a:r>
              <a:rPr sz="1200" i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цепляющиеся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друг</a:t>
            </a:r>
            <a:r>
              <a:rPr sz="1200" i="1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за</a:t>
            </a:r>
            <a:r>
              <a:rPr sz="1200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друга</a:t>
            </a:r>
            <a:r>
              <a:rPr sz="1200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мысли</a:t>
            </a:r>
            <a:r>
              <a:rPr sz="1200" i="1" spc="-3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dirty="0">
                <a:solidFill>
                  <a:srgbClr val="FFFFFF"/>
                </a:solidFill>
                <a:latin typeface="Times New Roman"/>
                <a:cs typeface="Times New Roman"/>
              </a:rPr>
              <a:t>и</a:t>
            </a:r>
            <a:r>
              <a:rPr sz="1200" i="1" spc="-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1200" i="1" spc="-10" dirty="0">
                <a:solidFill>
                  <a:srgbClr val="FFFFFF"/>
                </a:solidFill>
                <a:latin typeface="Times New Roman"/>
                <a:cs typeface="Times New Roman"/>
              </a:rPr>
              <a:t>образы</a:t>
            </a:r>
            <a:endParaRPr sz="1200">
              <a:latin typeface="Times New Roman"/>
              <a:cs typeface="Times New Roman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99059" y="2243327"/>
            <a:ext cx="3009900" cy="649605"/>
            <a:chOff x="299059" y="2243327"/>
            <a:chExt cx="3009900" cy="649605"/>
          </a:xfrm>
        </p:grpSpPr>
        <p:sp>
          <p:nvSpPr>
            <p:cNvPr id="19" name="object 19"/>
            <p:cNvSpPr/>
            <p:nvPr/>
          </p:nvSpPr>
          <p:spPr>
            <a:xfrm>
              <a:off x="311759" y="2295651"/>
              <a:ext cx="2984500" cy="466090"/>
            </a:xfrm>
            <a:custGeom>
              <a:avLst/>
              <a:gdLst/>
              <a:ahLst/>
              <a:cxnLst/>
              <a:rect l="l" t="t" r="r" b="b"/>
              <a:pathLst>
                <a:path w="2984500" h="466089">
                  <a:moveTo>
                    <a:pt x="0" y="77597"/>
                  </a:moveTo>
                  <a:lnTo>
                    <a:pt x="6103" y="47416"/>
                  </a:lnTo>
                  <a:lnTo>
                    <a:pt x="22748" y="22748"/>
                  </a:lnTo>
                  <a:lnTo>
                    <a:pt x="47438" y="6105"/>
                  </a:lnTo>
                  <a:lnTo>
                    <a:pt x="77673" y="0"/>
                  </a:lnTo>
                  <a:lnTo>
                    <a:pt x="2906293" y="0"/>
                  </a:lnTo>
                  <a:lnTo>
                    <a:pt x="2936473" y="6105"/>
                  </a:lnTo>
                  <a:lnTo>
                    <a:pt x="2961141" y="22748"/>
                  </a:lnTo>
                  <a:lnTo>
                    <a:pt x="2977784" y="47416"/>
                  </a:lnTo>
                  <a:lnTo>
                    <a:pt x="2983890" y="77597"/>
                  </a:lnTo>
                  <a:lnTo>
                    <a:pt x="2983890" y="388366"/>
                  </a:lnTo>
                  <a:lnTo>
                    <a:pt x="2977784" y="418546"/>
                  </a:lnTo>
                  <a:lnTo>
                    <a:pt x="2961141" y="443214"/>
                  </a:lnTo>
                  <a:lnTo>
                    <a:pt x="2936473" y="459857"/>
                  </a:lnTo>
                  <a:lnTo>
                    <a:pt x="2906293" y="465963"/>
                  </a:lnTo>
                  <a:lnTo>
                    <a:pt x="77673" y="465963"/>
                  </a:lnTo>
                  <a:lnTo>
                    <a:pt x="47438" y="459857"/>
                  </a:lnTo>
                  <a:lnTo>
                    <a:pt x="22748" y="443214"/>
                  </a:lnTo>
                  <a:lnTo>
                    <a:pt x="6103" y="418546"/>
                  </a:lnTo>
                  <a:lnTo>
                    <a:pt x="0" y="388366"/>
                  </a:lnTo>
                  <a:lnTo>
                    <a:pt x="0" y="77597"/>
                  </a:lnTo>
                  <a:close/>
                </a:path>
              </a:pathLst>
            </a:custGeom>
            <a:ln w="25400">
              <a:solidFill>
                <a:srgbClr val="6C828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2376" y="2243327"/>
              <a:ext cx="2189988" cy="649224"/>
            </a:xfrm>
            <a:prstGeom prst="rect">
              <a:avLst/>
            </a:prstGeom>
          </p:spPr>
        </p:pic>
      </p:grpSp>
      <p:sp>
        <p:nvSpPr>
          <p:cNvPr id="21" name="object 21"/>
          <p:cNvSpPr txBox="1"/>
          <p:nvPr/>
        </p:nvSpPr>
        <p:spPr>
          <a:xfrm>
            <a:off x="890727" y="2304033"/>
            <a:ext cx="1826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Проявления: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13791" y="3826941"/>
            <a:ext cx="1412875" cy="11042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25"/>
              </a:spcBef>
            </a:pPr>
            <a:endParaRPr sz="900">
              <a:latin typeface="Times New Roman"/>
              <a:cs typeface="Times New Roman"/>
            </a:endParaRPr>
          </a:p>
          <a:p>
            <a:pPr marL="203200" marR="196850" indent="188595">
              <a:lnSpc>
                <a:spcPts val="919"/>
              </a:lnSpc>
              <a:spcBef>
                <a:spcPts val="5"/>
              </a:spcBef>
            </a:pPr>
            <a:r>
              <a:rPr sz="900" spc="-10" dirty="0">
                <a:latin typeface="Microsoft Sans Serif"/>
                <a:cs typeface="Microsoft Sans Serif"/>
              </a:rPr>
              <a:t>Устранение неопределенности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910460" y="3826941"/>
            <a:ext cx="1473835" cy="11042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1257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90"/>
              </a:spcBef>
            </a:pPr>
            <a:endParaRPr sz="900">
              <a:latin typeface="Times New Roman"/>
              <a:cs typeface="Times New Roman"/>
            </a:endParaRPr>
          </a:p>
          <a:p>
            <a:pPr marL="53975" marR="45085" indent="-2540" algn="ctr">
              <a:lnSpc>
                <a:spcPct val="85900"/>
              </a:lnSpc>
            </a:pPr>
            <a:r>
              <a:rPr sz="900" spc="-10" dirty="0">
                <a:latin typeface="Microsoft Sans Serif"/>
                <a:cs typeface="Microsoft Sans Serif"/>
              </a:rPr>
              <a:t>Снижение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тревожности через</a:t>
            </a:r>
            <a:r>
              <a:rPr sz="900" spc="-2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проработку </a:t>
            </a:r>
            <a:r>
              <a:rPr sz="900" dirty="0">
                <a:latin typeface="Microsoft Sans Serif"/>
                <a:cs typeface="Microsoft Sans Serif"/>
              </a:rPr>
              <a:t>страхов,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тревоги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и</a:t>
            </a:r>
            <a:r>
              <a:rPr sz="900" spc="-10" dirty="0">
                <a:latin typeface="Microsoft Sans Serif"/>
                <a:cs typeface="Microsoft Sans Serif"/>
              </a:rPr>
              <a:t> других </a:t>
            </a:r>
            <a:r>
              <a:rPr sz="900" dirty="0">
                <a:latin typeface="Microsoft Sans Serif"/>
                <a:cs typeface="Microsoft Sans Serif"/>
              </a:rPr>
              <a:t>острых</a:t>
            </a:r>
            <a:r>
              <a:rPr sz="900" spc="-5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реакций</a:t>
            </a:r>
            <a:r>
              <a:rPr sz="900" spc="-35" dirty="0">
                <a:latin typeface="Microsoft Sans Serif"/>
                <a:cs typeface="Microsoft Sans Serif"/>
              </a:rPr>
              <a:t> </a:t>
            </a:r>
            <a:r>
              <a:rPr sz="900" spc="-25" dirty="0">
                <a:latin typeface="Microsoft Sans Serif"/>
                <a:cs typeface="Microsoft Sans Serif"/>
              </a:rPr>
              <a:t>на</a:t>
            </a:r>
            <a:endParaRPr sz="900">
              <a:latin typeface="Microsoft Sans Serif"/>
              <a:cs typeface="Microsoft Sans Serif"/>
            </a:endParaRPr>
          </a:p>
          <a:p>
            <a:pPr algn="ctr">
              <a:lnSpc>
                <a:spcPts val="940"/>
              </a:lnSpc>
            </a:pPr>
            <a:r>
              <a:rPr sz="900" spc="-10" dirty="0">
                <a:latin typeface="Microsoft Sans Serif"/>
                <a:cs typeface="Microsoft Sans Serif"/>
              </a:rPr>
              <a:t>стрпесс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3568065" y="3826941"/>
            <a:ext cx="1367155" cy="11042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30"/>
              </a:spcBef>
            </a:pPr>
            <a:endParaRPr sz="900">
              <a:latin typeface="Times New Roman"/>
              <a:cs typeface="Times New Roman"/>
            </a:endParaRPr>
          </a:p>
          <a:p>
            <a:pPr marL="48260" marR="42545" indent="286385">
              <a:lnSpc>
                <a:spcPts val="919"/>
              </a:lnSpc>
            </a:pPr>
            <a:r>
              <a:rPr sz="900" spc="-10" dirty="0">
                <a:latin typeface="Microsoft Sans Serif"/>
                <a:cs typeface="Microsoft Sans Serif"/>
              </a:rPr>
              <a:t>Ограничение источников</a:t>
            </a:r>
            <a:r>
              <a:rPr sz="900" spc="1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негативного</a:t>
            </a:r>
            <a:endParaRPr sz="900">
              <a:latin typeface="Microsoft Sans Serif"/>
              <a:cs typeface="Microsoft Sans Serif"/>
            </a:endParaRPr>
          </a:p>
          <a:p>
            <a:pPr algn="ctr">
              <a:lnSpc>
                <a:spcPts val="860"/>
              </a:lnSpc>
            </a:pPr>
            <a:r>
              <a:rPr sz="900" spc="-10" dirty="0">
                <a:latin typeface="Microsoft Sans Serif"/>
                <a:cs typeface="Microsoft Sans Serif"/>
              </a:rPr>
              <a:t>информационного</a:t>
            </a:r>
            <a:endParaRPr sz="900">
              <a:latin typeface="Microsoft Sans Serif"/>
              <a:cs typeface="Microsoft Sans Serif"/>
            </a:endParaRPr>
          </a:p>
          <a:p>
            <a:pPr algn="ctr">
              <a:lnSpc>
                <a:spcPts val="1000"/>
              </a:lnSpc>
            </a:pPr>
            <a:r>
              <a:rPr sz="900" spc="-10" dirty="0">
                <a:latin typeface="Microsoft Sans Serif"/>
                <a:cs typeface="Microsoft Sans Serif"/>
              </a:rPr>
              <a:t>влияния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119242" y="3826941"/>
            <a:ext cx="1840864" cy="11042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79375" rIns="0" bIns="0" rtlCol="0">
            <a:spAutoFit/>
          </a:bodyPr>
          <a:lstStyle/>
          <a:p>
            <a:pPr marL="57785" marR="44450" algn="ctr">
              <a:lnSpc>
                <a:spcPct val="86100"/>
              </a:lnSpc>
              <a:spcBef>
                <a:spcPts val="625"/>
              </a:spcBef>
            </a:pPr>
            <a:r>
              <a:rPr sz="900" dirty="0">
                <a:latin typeface="Microsoft Sans Serif"/>
                <a:cs typeface="Microsoft Sans Serif"/>
              </a:rPr>
              <a:t>Восполнение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дефицита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личного </a:t>
            </a:r>
            <a:r>
              <a:rPr sz="900" dirty="0">
                <a:latin typeface="Microsoft Sans Serif"/>
                <a:cs typeface="Microsoft Sans Serif"/>
              </a:rPr>
              <a:t>общения для членов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семьи</a:t>
            </a:r>
            <a:r>
              <a:rPr sz="900" spc="-40" dirty="0">
                <a:latin typeface="Microsoft Sans Serif"/>
                <a:cs typeface="Microsoft Sans Serif"/>
              </a:rPr>
              <a:t> </a:t>
            </a:r>
            <a:r>
              <a:rPr sz="900" spc="185" dirty="0">
                <a:latin typeface="Microsoft Sans Serif"/>
                <a:cs typeface="Microsoft Sans Serif"/>
              </a:rPr>
              <a:t>– </a:t>
            </a:r>
            <a:r>
              <a:rPr sz="900" dirty="0">
                <a:latin typeface="Microsoft Sans Serif"/>
                <a:cs typeface="Microsoft Sans Serif"/>
              </a:rPr>
              <a:t>подбор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источников</a:t>
            </a:r>
            <a:endParaRPr sz="900">
              <a:latin typeface="Microsoft Sans Serif"/>
              <a:cs typeface="Microsoft Sans Serif"/>
            </a:endParaRPr>
          </a:p>
          <a:p>
            <a:pPr marL="6985" algn="ctr">
              <a:lnSpc>
                <a:spcPts val="850"/>
              </a:lnSpc>
            </a:pPr>
            <a:r>
              <a:rPr sz="900" dirty="0">
                <a:latin typeface="Microsoft Sans Serif"/>
                <a:cs typeface="Microsoft Sans Serif"/>
              </a:rPr>
              <a:t>эмоциональной</a:t>
            </a:r>
            <a:r>
              <a:rPr sz="900" spc="-1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и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личностной</a:t>
            </a:r>
            <a:endParaRPr sz="900">
              <a:latin typeface="Microsoft Sans Serif"/>
              <a:cs typeface="Microsoft Sans Serif"/>
            </a:endParaRPr>
          </a:p>
          <a:p>
            <a:pPr marL="204470" marR="186055" indent="-6350" algn="ctr">
              <a:lnSpc>
                <a:spcPct val="86400"/>
              </a:lnSpc>
              <a:spcBef>
                <a:spcPts val="75"/>
              </a:spcBef>
            </a:pPr>
            <a:r>
              <a:rPr sz="900" spc="-10" dirty="0">
                <a:latin typeface="Microsoft Sans Serif"/>
                <a:cs typeface="Microsoft Sans Serif"/>
              </a:rPr>
              <a:t>поддержки,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перестройка повседневного</a:t>
            </a:r>
            <a:r>
              <a:rPr sz="900" spc="6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ролевого взаимодействия,</a:t>
            </a:r>
            <a:r>
              <a:rPr sz="900" spc="8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рутинных </a:t>
            </a:r>
            <a:r>
              <a:rPr sz="900" spc="-20" dirty="0">
                <a:latin typeface="Microsoft Sans Serif"/>
                <a:cs typeface="Microsoft Sans Serif"/>
              </a:rPr>
              <a:t>нагрузок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на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членов</a:t>
            </a:r>
            <a:r>
              <a:rPr sz="900" spc="5" dirty="0">
                <a:latin typeface="Microsoft Sans Serif"/>
                <a:cs typeface="Microsoft Sans Serif"/>
              </a:rPr>
              <a:t> </a:t>
            </a:r>
            <a:r>
              <a:rPr sz="900" spc="-20" dirty="0">
                <a:latin typeface="Microsoft Sans Serif"/>
                <a:cs typeface="Microsoft Sans Serif"/>
              </a:rPr>
              <a:t>семьи</a:t>
            </a:r>
            <a:endParaRPr sz="900">
              <a:latin typeface="Microsoft Sans Serif"/>
              <a:cs typeface="Microsoft Sans Serif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43622" y="3826941"/>
            <a:ext cx="1840864" cy="11042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12509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85"/>
              </a:spcBef>
            </a:pPr>
            <a:endParaRPr sz="900">
              <a:latin typeface="Times New Roman"/>
              <a:cs typeface="Times New Roman"/>
            </a:endParaRPr>
          </a:p>
          <a:p>
            <a:pPr marL="60960" marR="52705" indent="1905" algn="ctr">
              <a:lnSpc>
                <a:spcPct val="86200"/>
              </a:lnSpc>
            </a:pPr>
            <a:r>
              <a:rPr sz="900" dirty="0">
                <a:latin typeface="Microsoft Sans Serif"/>
                <a:cs typeface="Microsoft Sans Serif"/>
              </a:rPr>
              <a:t>В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случае</a:t>
            </a:r>
            <a:r>
              <a:rPr sz="900" spc="-2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необходимости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185" dirty="0">
                <a:latin typeface="Microsoft Sans Serif"/>
                <a:cs typeface="Microsoft Sans Serif"/>
              </a:rPr>
              <a:t>– </a:t>
            </a:r>
            <a:r>
              <a:rPr sz="900" dirty="0">
                <a:latin typeface="Microsoft Sans Serif"/>
                <a:cs typeface="Microsoft Sans Serif"/>
              </a:rPr>
              <a:t>обращение</a:t>
            </a:r>
            <a:r>
              <a:rPr sz="900" spc="-4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за</a:t>
            </a:r>
            <a:r>
              <a:rPr sz="900" spc="-2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очной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spc="-50" dirty="0">
                <a:latin typeface="Microsoft Sans Serif"/>
                <a:cs typeface="Microsoft Sans Serif"/>
              </a:rPr>
              <a:t>и</a:t>
            </a:r>
            <a:r>
              <a:rPr sz="900" spc="-10" dirty="0">
                <a:latin typeface="Microsoft Sans Serif"/>
                <a:cs typeface="Microsoft Sans Serif"/>
              </a:rPr>
              <a:t> медицинской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(неврологической </a:t>
            </a:r>
            <a:r>
              <a:rPr sz="900" dirty="0">
                <a:latin typeface="Microsoft Sans Serif"/>
                <a:cs typeface="Microsoft Sans Serif"/>
              </a:rPr>
              <a:t>и </a:t>
            </a:r>
            <a:r>
              <a:rPr sz="900" spc="-10" dirty="0">
                <a:latin typeface="Microsoft Sans Serif"/>
                <a:cs typeface="Microsoft Sans Serif"/>
              </a:rPr>
              <a:t>психиатрической</a:t>
            </a:r>
            <a:r>
              <a:rPr sz="900" spc="-20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помощью</a:t>
            </a:r>
            <a:r>
              <a:rPr sz="900" spc="-15" dirty="0">
                <a:latin typeface="Microsoft Sans Serif"/>
                <a:cs typeface="Microsoft Sans Serif"/>
              </a:rPr>
              <a:t> </a:t>
            </a:r>
            <a:r>
              <a:rPr sz="900" spc="-60" dirty="0">
                <a:latin typeface="Microsoft Sans Serif"/>
                <a:cs typeface="Microsoft Sans Serif"/>
              </a:rPr>
              <a:t>в</a:t>
            </a:r>
            <a:r>
              <a:rPr sz="900" dirty="0">
                <a:latin typeface="Microsoft Sans Serif"/>
                <a:cs typeface="Microsoft Sans Serif"/>
              </a:rPr>
              <a:t> связи</a:t>
            </a:r>
            <a:r>
              <a:rPr sz="900" spc="-25" dirty="0">
                <a:latin typeface="Microsoft Sans Serif"/>
                <a:cs typeface="Microsoft Sans Serif"/>
              </a:rPr>
              <a:t> </a:t>
            </a:r>
            <a:r>
              <a:rPr sz="900" dirty="0">
                <a:latin typeface="Microsoft Sans Serif"/>
                <a:cs typeface="Microsoft Sans Serif"/>
              </a:rPr>
              <a:t>с</a:t>
            </a:r>
            <a:r>
              <a:rPr sz="900" spc="-20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тревожным</a:t>
            </a:r>
            <a:r>
              <a:rPr sz="900" spc="-5" dirty="0">
                <a:latin typeface="Microsoft Sans Serif"/>
                <a:cs typeface="Microsoft Sans Serif"/>
              </a:rPr>
              <a:t> </a:t>
            </a:r>
            <a:r>
              <a:rPr sz="900" spc="-10" dirty="0">
                <a:latin typeface="Microsoft Sans Serif"/>
                <a:cs typeface="Microsoft Sans Serif"/>
              </a:rPr>
              <a:t>состоянием)</a:t>
            </a:r>
            <a:endParaRPr sz="900">
              <a:latin typeface="Microsoft Sans Serif"/>
              <a:cs typeface="Microsoft Sans Serif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33400" y="3028950"/>
            <a:ext cx="2625725" cy="734060"/>
            <a:chOff x="395109" y="2957702"/>
            <a:chExt cx="2625725" cy="734060"/>
          </a:xfrm>
        </p:grpSpPr>
        <p:sp>
          <p:nvSpPr>
            <p:cNvPr id="28" name="object 28"/>
            <p:cNvSpPr/>
            <p:nvPr/>
          </p:nvSpPr>
          <p:spPr>
            <a:xfrm>
              <a:off x="395109" y="2957702"/>
              <a:ext cx="2625725" cy="734060"/>
            </a:xfrm>
            <a:custGeom>
              <a:avLst/>
              <a:gdLst/>
              <a:ahLst/>
              <a:cxnLst/>
              <a:rect l="l" t="t" r="r" b="b"/>
              <a:pathLst>
                <a:path w="2625725" h="734060">
                  <a:moveTo>
                    <a:pt x="1968995" y="0"/>
                  </a:moveTo>
                  <a:lnTo>
                    <a:pt x="656335" y="0"/>
                  </a:lnTo>
                  <a:lnTo>
                    <a:pt x="656335" y="366903"/>
                  </a:lnTo>
                  <a:lnTo>
                    <a:pt x="0" y="366903"/>
                  </a:lnTo>
                  <a:lnTo>
                    <a:pt x="1312659" y="733806"/>
                  </a:lnTo>
                  <a:lnTo>
                    <a:pt x="2625331" y="366903"/>
                  </a:lnTo>
                  <a:lnTo>
                    <a:pt x="1968995" y="366903"/>
                  </a:lnTo>
                  <a:lnTo>
                    <a:pt x="1968995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95109" y="2957702"/>
              <a:ext cx="2625725" cy="734060"/>
            </a:xfrm>
            <a:custGeom>
              <a:avLst/>
              <a:gdLst/>
              <a:ahLst/>
              <a:cxnLst/>
              <a:rect l="l" t="t" r="r" b="b"/>
              <a:pathLst>
                <a:path w="2625725" h="734060">
                  <a:moveTo>
                    <a:pt x="0" y="366903"/>
                  </a:moveTo>
                  <a:lnTo>
                    <a:pt x="656335" y="366903"/>
                  </a:lnTo>
                  <a:lnTo>
                    <a:pt x="656335" y="0"/>
                  </a:lnTo>
                  <a:lnTo>
                    <a:pt x="1968995" y="0"/>
                  </a:lnTo>
                  <a:lnTo>
                    <a:pt x="1968995" y="366903"/>
                  </a:lnTo>
                  <a:lnTo>
                    <a:pt x="2625331" y="366903"/>
                  </a:lnTo>
                  <a:lnTo>
                    <a:pt x="1312659" y="733806"/>
                  </a:lnTo>
                  <a:lnTo>
                    <a:pt x="0" y="366903"/>
                  </a:lnTo>
                  <a:close/>
                </a:path>
              </a:pathLst>
            </a:custGeom>
            <a:ln w="25399">
              <a:solidFill>
                <a:srgbClr val="7C7C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048000" y="3333750"/>
            <a:ext cx="56089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" dirty="0">
                <a:solidFill>
                  <a:srgbClr val="006FC0"/>
                </a:solidFill>
                <a:latin typeface="Times New Roman"/>
                <a:cs typeface="Times New Roman"/>
              </a:rPr>
              <a:t>НАПРАВЛЕНИЯ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Times New Roman"/>
                <a:cs typeface="Times New Roman"/>
              </a:rPr>
              <a:t>ПСИХОЛОГИЧЕСКОЙ</a:t>
            </a:r>
            <a:r>
              <a:rPr sz="1800" b="1" spc="-2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ПОМОЩИ</a:t>
            </a:r>
            <a:endParaRPr sz="1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2763" y="217677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5">
                <a:moveTo>
                  <a:pt x="0" y="0"/>
                </a:moveTo>
                <a:lnTo>
                  <a:pt x="6445122" y="381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56666" y="366140"/>
            <a:ext cx="13970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01848" y="341452"/>
            <a:ext cx="4879975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Выберите</a:t>
            </a:r>
            <a:r>
              <a:rPr sz="1400" b="0" spc="-5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ценности,</a:t>
            </a:r>
            <a:r>
              <a:rPr sz="1400" b="0" spc="-5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наиболее</a:t>
            </a:r>
            <a:r>
              <a:rPr sz="1400" b="0" spc="-5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важные</a:t>
            </a:r>
            <a:r>
              <a:rPr sz="1400" b="0" spc="-2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для</a:t>
            </a:r>
            <a:r>
              <a:rPr sz="1400" b="0" spc="-3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вас,</a:t>
            </a:r>
            <a:r>
              <a:rPr sz="1400" b="0" spc="-3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spc="-10" dirty="0">
                <a:solidFill>
                  <a:srgbClr val="000000"/>
                </a:solidFill>
                <a:latin typeface="Microsoft Sans Serif"/>
                <a:cs typeface="Microsoft Sans Serif"/>
              </a:rPr>
              <a:t>например: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1848" y="555116"/>
            <a:ext cx="6271895" cy="391709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3825" indent="-111125">
              <a:lnSpc>
                <a:spcPct val="100000"/>
              </a:lnSpc>
              <a:spcBef>
                <a:spcPts val="105"/>
              </a:spcBef>
              <a:buChar char="•"/>
              <a:tabLst>
                <a:tab pos="123825" algn="l"/>
              </a:tabLst>
            </a:pPr>
            <a:r>
              <a:rPr sz="1400" dirty="0">
                <a:latin typeface="Microsoft Sans Serif"/>
                <a:cs typeface="Microsoft Sans Serif"/>
              </a:rPr>
              <a:t>быть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добрым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-10" dirty="0">
                <a:latin typeface="Microsoft Sans Serif"/>
                <a:cs typeface="Microsoft Sans Serif"/>
              </a:rPr>
              <a:t> заботливым</a:t>
            </a:r>
            <a:endParaRPr sz="1400">
              <a:latin typeface="Microsoft Sans Serif"/>
              <a:cs typeface="Microsoft Sans Serif"/>
            </a:endParaRPr>
          </a:p>
          <a:p>
            <a:pPr marL="123825" indent="-111125">
              <a:lnSpc>
                <a:spcPct val="100000"/>
              </a:lnSpc>
              <a:buChar char="•"/>
              <a:tabLst>
                <a:tab pos="123825" algn="l"/>
              </a:tabLst>
            </a:pPr>
            <a:r>
              <a:rPr sz="1400" dirty="0">
                <a:latin typeface="Microsoft Sans Serif"/>
                <a:cs typeface="Microsoft Sans Serif"/>
              </a:rPr>
              <a:t>быть </a:t>
            </a:r>
            <a:r>
              <a:rPr sz="1400" spc="-10" dirty="0">
                <a:latin typeface="Microsoft Sans Serif"/>
                <a:cs typeface="Microsoft Sans Serif"/>
              </a:rPr>
              <a:t>полезным</a:t>
            </a:r>
            <a:endParaRPr sz="1400">
              <a:latin typeface="Microsoft Sans Serif"/>
              <a:cs typeface="Microsoft Sans Serif"/>
            </a:endParaRPr>
          </a:p>
          <a:p>
            <a:pPr marL="123825" indent="-111125">
              <a:lnSpc>
                <a:spcPct val="100000"/>
              </a:lnSpc>
              <a:buChar char="•"/>
              <a:tabLst>
                <a:tab pos="123825" algn="l"/>
              </a:tabLst>
            </a:pPr>
            <a:r>
              <a:rPr sz="1400" dirty="0">
                <a:latin typeface="Microsoft Sans Serif"/>
                <a:cs typeface="Microsoft Sans Serif"/>
              </a:rPr>
              <a:t>быть </a:t>
            </a:r>
            <a:r>
              <a:rPr sz="1400" spc="-10" dirty="0">
                <a:latin typeface="Microsoft Sans Serif"/>
                <a:cs typeface="Microsoft Sans Serif"/>
              </a:rPr>
              <a:t>смелым</a:t>
            </a:r>
            <a:endParaRPr sz="1400">
              <a:latin typeface="Microsoft Sans Serif"/>
              <a:cs typeface="Microsoft Sans Serif"/>
            </a:endParaRPr>
          </a:p>
          <a:p>
            <a:pPr marL="123825" indent="-111125">
              <a:lnSpc>
                <a:spcPct val="100000"/>
              </a:lnSpc>
              <a:buChar char="•"/>
              <a:tabLst>
                <a:tab pos="123825" algn="l"/>
              </a:tabLst>
            </a:pPr>
            <a:r>
              <a:rPr sz="1400" dirty="0">
                <a:latin typeface="Microsoft Sans Serif"/>
                <a:cs typeface="Microsoft Sans Serif"/>
              </a:rPr>
              <a:t>быть </a:t>
            </a:r>
            <a:r>
              <a:rPr sz="1400" spc="-10" dirty="0">
                <a:latin typeface="Microsoft Sans Serif"/>
                <a:cs typeface="Microsoft Sans Serif"/>
              </a:rPr>
              <a:t>трудолюбивым.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должны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решить,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какие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ценности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для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вас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важнее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всего!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12700" marR="5080">
              <a:lnSpc>
                <a:spcPct val="100000"/>
              </a:lnSpc>
              <a:tabLst>
                <a:tab pos="698500" algn="l"/>
                <a:tab pos="1680210" algn="l"/>
                <a:tab pos="2257425" algn="l"/>
                <a:tab pos="3329304" algn="l"/>
                <a:tab pos="4327525" algn="l"/>
                <a:tab pos="5156835" algn="l"/>
                <a:tab pos="5561965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Затем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выберите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0" dirty="0">
                <a:latin typeface="Microsoft Sans Serif"/>
                <a:cs typeface="Microsoft Sans Serif"/>
              </a:rPr>
              <a:t>одно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маленькое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действие,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которое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вы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35" dirty="0">
                <a:latin typeface="Microsoft Sans Serif"/>
                <a:cs typeface="Microsoft Sans Serif"/>
              </a:rPr>
              <a:t>сможете </a:t>
            </a:r>
            <a:r>
              <a:rPr sz="1400" dirty="0">
                <a:latin typeface="Microsoft Sans Serif"/>
                <a:cs typeface="Microsoft Sans Serif"/>
              </a:rPr>
              <a:t>совершить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следующей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неделе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соответствии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этими</a:t>
            </a:r>
            <a:r>
              <a:rPr sz="1400" spc="-10" dirty="0">
                <a:latin typeface="Microsoft Sans Serif"/>
                <a:cs typeface="Microsoft Sans Serif"/>
              </a:rPr>
              <a:t> ценностями.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сделаете?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скажете?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45" dirty="0">
                <a:latin typeface="Microsoft Sans Serif"/>
                <a:cs typeface="Microsoft Sans Serif"/>
              </a:rPr>
              <a:t>Даже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самые</a:t>
            </a:r>
            <a:r>
              <a:rPr sz="1400" spc="-20" dirty="0">
                <a:latin typeface="Microsoft Sans Serif"/>
                <a:cs typeface="Microsoft Sans Serif"/>
              </a:rPr>
              <a:t> незначительные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действия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важны!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endParaRPr lang="ru-RU" sz="1400" dirty="0" smtClean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mtClean="0">
                <a:latin typeface="Microsoft Sans Serif"/>
                <a:cs typeface="Microsoft Sans Serif"/>
              </a:rPr>
              <a:t>Помните</a:t>
            </a:r>
            <a:r>
              <a:rPr sz="1400" dirty="0">
                <a:latin typeface="Microsoft Sans Serif"/>
                <a:cs typeface="Microsoft Sans Serif"/>
              </a:rPr>
              <a:t>,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имеется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три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подхода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любой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сложной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ситуации:</a:t>
            </a:r>
            <a:endParaRPr sz="1400">
              <a:latin typeface="Microsoft Sans Serif"/>
              <a:cs typeface="Microsoft Sans Serif"/>
            </a:endParaRPr>
          </a:p>
          <a:p>
            <a:pPr marL="208915" indent="-196215">
              <a:lnSpc>
                <a:spcPct val="100000"/>
              </a:lnSpc>
              <a:buAutoNum type="arabicPeriod"/>
              <a:tabLst>
                <a:tab pos="208915" algn="l"/>
              </a:tabLst>
            </a:pPr>
            <a:r>
              <a:rPr sz="1400" spc="-20" dirty="0">
                <a:latin typeface="Microsoft Sans Serif"/>
                <a:cs typeface="Microsoft Sans Serif"/>
              </a:rPr>
              <a:t>УЙТИ</a:t>
            </a:r>
            <a:endParaRPr sz="1400">
              <a:latin typeface="Microsoft Sans Serif"/>
              <a:cs typeface="Microsoft Sans Serif"/>
            </a:endParaRPr>
          </a:p>
          <a:p>
            <a:pPr marL="208915" indent="-196215">
              <a:lnSpc>
                <a:spcPct val="100000"/>
              </a:lnSpc>
              <a:buAutoNum type="arabicPeriod"/>
              <a:tabLst>
                <a:tab pos="208915" algn="l"/>
              </a:tabLst>
            </a:pPr>
            <a:r>
              <a:rPr sz="1400" dirty="0">
                <a:latin typeface="Microsoft Sans Serif"/>
                <a:cs typeface="Microsoft Sans Serif"/>
              </a:rPr>
              <a:t>ИЗМЕНИТЬ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ТО,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МОЖНО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ИЗМЕНИТЬ;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ПРИНЯТЬ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БОЛЬ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ТОГО,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ЧТО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20" dirty="0">
                <a:latin typeface="Microsoft Sans Serif"/>
                <a:cs typeface="Microsoft Sans Serif"/>
              </a:rPr>
              <a:t>НЕЛЬЗЯ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ИЗМЕНИТЬ;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ЖИТЬ</a:t>
            </a:r>
            <a:r>
              <a:rPr sz="1400" spc="-30" dirty="0">
                <a:latin typeface="Microsoft Sans Serif"/>
                <a:cs typeface="Microsoft Sans Serif"/>
              </a:rPr>
              <a:t> СОГЛАСНО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СВОИМ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ЦЕННОСТЯМ</a:t>
            </a:r>
            <a:endParaRPr sz="1400">
              <a:latin typeface="Microsoft Sans Serif"/>
              <a:cs typeface="Microsoft Sans Serif"/>
            </a:endParaRPr>
          </a:p>
          <a:p>
            <a:pPr marL="492125" indent="-479425">
              <a:lnSpc>
                <a:spcPct val="100000"/>
              </a:lnSpc>
              <a:buAutoNum type="arabicPeriod" startAt="3"/>
              <a:tabLst>
                <a:tab pos="492125" algn="l"/>
                <a:tab pos="1652270" algn="l"/>
                <a:tab pos="2111375" algn="l"/>
                <a:tab pos="3597275" algn="l"/>
                <a:tab pos="4175125" algn="l"/>
                <a:tab pos="5132070" algn="l"/>
              </a:tabLst>
            </a:pPr>
            <a:r>
              <a:rPr sz="1400" spc="-10" dirty="0">
                <a:latin typeface="Microsoft Sans Serif"/>
                <a:cs typeface="Microsoft Sans Serif"/>
              </a:rPr>
              <a:t>СДАТЬСЯ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50" dirty="0">
                <a:latin typeface="Microsoft Sans Serif"/>
                <a:cs typeface="Microsoft Sans Serif"/>
              </a:rPr>
              <a:t>И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ОТКАЗАТЬСЯ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25" dirty="0">
                <a:latin typeface="Microsoft Sans Serif"/>
                <a:cs typeface="Microsoft Sans Serif"/>
              </a:rPr>
              <a:t>ОТ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СВОИХ</a:t>
            </a:r>
            <a:r>
              <a:rPr sz="1400" dirty="0">
                <a:latin typeface="Microsoft Sans Serif"/>
                <a:cs typeface="Microsoft Sans Serif"/>
              </a:rPr>
              <a:t>	</a:t>
            </a:r>
            <a:r>
              <a:rPr sz="1400" spc="-10" dirty="0">
                <a:latin typeface="Microsoft Sans Serif"/>
                <a:cs typeface="Microsoft Sans Serif"/>
              </a:rPr>
              <a:t>ЦЕННОСТЕЙ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8696" y="799337"/>
            <a:ext cx="2113534" cy="3043809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2763" y="217677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5">
                <a:moveTo>
                  <a:pt x="0" y="0"/>
                </a:moveTo>
                <a:lnTo>
                  <a:pt x="6445122" y="381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56666" y="366140"/>
            <a:ext cx="1729334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601848" y="341452"/>
            <a:ext cx="627189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Обратите</a:t>
            </a:r>
            <a:r>
              <a:rPr sz="1400" b="0" spc="30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внимание</a:t>
            </a:r>
            <a:r>
              <a:rPr sz="1400" b="0" spc="30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на</a:t>
            </a:r>
            <a:r>
              <a:rPr sz="1400" b="0" spc="30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свою</a:t>
            </a:r>
            <a:r>
              <a:rPr sz="1400" b="0" spc="29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боль</a:t>
            </a:r>
            <a:r>
              <a:rPr sz="1400" b="0" spc="30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и</a:t>
            </a:r>
            <a:r>
              <a:rPr sz="1400" b="0" spc="29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боль</a:t>
            </a:r>
            <a:r>
              <a:rPr sz="1400" b="0" spc="30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других</a:t>
            </a:r>
            <a:r>
              <a:rPr sz="1400" b="0" spc="30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и</a:t>
            </a:r>
            <a:r>
              <a:rPr sz="1400" b="0" spc="31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отвечайте</a:t>
            </a:r>
            <a:r>
              <a:rPr sz="1400" b="0" spc="29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на</a:t>
            </a:r>
            <a:r>
              <a:rPr sz="1400" b="0" spc="285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dirty="0">
                <a:solidFill>
                  <a:srgbClr val="000000"/>
                </a:solidFill>
                <a:latin typeface="Microsoft Sans Serif"/>
                <a:cs typeface="Microsoft Sans Serif"/>
              </a:rPr>
              <a:t>нее</a:t>
            </a:r>
            <a:r>
              <a:rPr sz="1400" b="0" spc="290" dirty="0">
                <a:solidFill>
                  <a:srgbClr val="000000"/>
                </a:solidFill>
                <a:latin typeface="Microsoft Sans Serif"/>
                <a:cs typeface="Microsoft Sans Serif"/>
              </a:rPr>
              <a:t> </a:t>
            </a:r>
            <a:r>
              <a:rPr sz="1400" b="0" spc="-50" dirty="0">
                <a:solidFill>
                  <a:srgbClr val="000000"/>
                </a:solidFill>
                <a:latin typeface="Microsoft Sans Serif"/>
                <a:cs typeface="Microsoft Sans Serif"/>
              </a:rPr>
              <a:t>с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b="0" spc="-10" dirty="0">
                <a:solidFill>
                  <a:srgbClr val="000000"/>
                </a:solidFill>
                <a:latin typeface="Microsoft Sans Serif"/>
                <a:cs typeface="Microsoft Sans Serif"/>
              </a:rPr>
              <a:t>добротой.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1848" y="981837"/>
            <a:ext cx="6272530" cy="28009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Microsoft Sans Serif"/>
                <a:cs typeface="Microsoft Sans Serif"/>
              </a:rPr>
              <a:t>Освободитесь</a:t>
            </a:r>
            <a:r>
              <a:rPr sz="1400" spc="4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от</a:t>
            </a:r>
            <a:r>
              <a:rPr sz="1400" spc="4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недобрых</a:t>
            </a:r>
            <a:r>
              <a:rPr sz="1400" spc="409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мыслей,</a:t>
            </a:r>
            <a:r>
              <a:rPr sz="1400" spc="434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ОБРАЩАЯ</a:t>
            </a:r>
            <a:r>
              <a:rPr sz="1400" spc="4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4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них</a:t>
            </a:r>
            <a:r>
              <a:rPr sz="1400" spc="4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ВНИМАНИЕ</a:t>
            </a:r>
            <a:r>
              <a:rPr sz="1400" spc="445" dirty="0">
                <a:latin typeface="Microsoft Sans Serif"/>
                <a:cs typeface="Microsoft Sans Serif"/>
              </a:rPr>
              <a:t> </a:t>
            </a:r>
            <a:r>
              <a:rPr sz="1400" spc="-50" dirty="0">
                <a:latin typeface="Microsoft Sans Serif"/>
                <a:cs typeface="Microsoft Sans Serif"/>
              </a:rPr>
              <a:t>И </a:t>
            </a:r>
            <a:r>
              <a:rPr sz="1400" spc="-10" dirty="0">
                <a:latin typeface="Microsoft Sans Serif"/>
                <a:cs typeface="Microsoft Sans Serif"/>
              </a:rPr>
              <a:t>НАЗЫВАЯ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их.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12700" marR="5715" algn="just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Затем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попробуйте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поговорить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собой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по-</a:t>
            </a:r>
            <a:r>
              <a:rPr sz="1400" dirty="0">
                <a:latin typeface="Microsoft Sans Serif"/>
                <a:cs typeface="Microsoft Sans Serif"/>
              </a:rPr>
              <a:t>доброму.</a:t>
            </a:r>
            <a:r>
              <a:rPr sz="1400" spc="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Если</a:t>
            </a:r>
            <a:r>
              <a:rPr sz="1400" spc="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добры</a:t>
            </a:r>
            <a:r>
              <a:rPr sz="1400" spc="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</a:t>
            </a:r>
            <a:r>
              <a:rPr sz="1400" spc="3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себе, </a:t>
            </a:r>
            <a:r>
              <a:rPr sz="1400" dirty="0">
                <a:latin typeface="Microsoft Sans Serif"/>
                <a:cs typeface="Microsoft Sans Serif"/>
              </a:rPr>
              <a:t>у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вас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будет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больше</a:t>
            </a:r>
            <a:r>
              <a:rPr sz="1400" spc="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энергии,</a:t>
            </a:r>
            <a:r>
              <a:rPr sz="1400" spc="7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чтобы</a:t>
            </a:r>
            <a:r>
              <a:rPr sz="1400" spc="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помогать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другим,</a:t>
            </a:r>
            <a:r>
              <a:rPr sz="1400" spc="7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7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больше</a:t>
            </a:r>
            <a:r>
              <a:rPr sz="1400" spc="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стимулов, </a:t>
            </a:r>
            <a:r>
              <a:rPr sz="1400" dirty="0">
                <a:latin typeface="Microsoft Sans Serif"/>
                <a:cs typeface="Microsoft Sans Serif"/>
              </a:rPr>
              <a:t>чтобы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проявлять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доброту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другим,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что</a:t>
            </a:r>
            <a:r>
              <a:rPr sz="1400" spc="-6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пойдет</a:t>
            </a:r>
            <a:r>
              <a:rPr sz="1400" spc="-5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на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пользу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всем.</a:t>
            </a:r>
            <a:endParaRPr sz="14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5"/>
              </a:spcBef>
            </a:pP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17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можете</a:t>
            </a:r>
            <a:r>
              <a:rPr sz="1400" spc="1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также</a:t>
            </a:r>
            <a:r>
              <a:rPr sz="1400" spc="1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протянуть</a:t>
            </a:r>
            <a:r>
              <a:rPr sz="1400" spc="1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руку</a:t>
            </a:r>
            <a:r>
              <a:rPr sz="1400" spc="1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ладонью</a:t>
            </a:r>
            <a:r>
              <a:rPr sz="1400" spc="17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вверх</a:t>
            </a:r>
            <a:r>
              <a:rPr sz="1400" spc="16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</a:t>
            </a:r>
            <a:r>
              <a:rPr sz="1400" spc="17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представить,</a:t>
            </a:r>
            <a:r>
              <a:rPr sz="1400" spc="17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как</a:t>
            </a:r>
            <a:r>
              <a:rPr sz="1400" spc="16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она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Microsoft Sans Serif"/>
                <a:cs typeface="Microsoft Sans Serif"/>
              </a:rPr>
              <a:t>наполняется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добротой.</a:t>
            </a:r>
            <a:endParaRPr sz="1400">
              <a:latin typeface="Microsoft Sans Serif"/>
              <a:cs typeface="Microsoft Sans Serif"/>
            </a:endParaRPr>
          </a:p>
          <a:p>
            <a:pPr marL="12700" marR="7620">
              <a:lnSpc>
                <a:spcPct val="100000"/>
              </a:lnSpc>
            </a:pPr>
            <a:r>
              <a:rPr sz="1400" dirty="0">
                <a:latin typeface="Microsoft Sans Serif"/>
                <a:cs typeface="Microsoft Sans Serif"/>
              </a:rPr>
              <a:t>Бережно</a:t>
            </a:r>
            <a:r>
              <a:rPr sz="1400" spc="3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приложите</a:t>
            </a:r>
            <a:r>
              <a:rPr sz="1400" spc="3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ладонь</a:t>
            </a:r>
            <a:r>
              <a:rPr sz="1400" spc="3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</a:t>
            </a:r>
            <a:r>
              <a:rPr sz="1400" spc="325" dirty="0">
                <a:latin typeface="Microsoft Sans Serif"/>
                <a:cs typeface="Microsoft Sans Serif"/>
              </a:rPr>
              <a:t> </a:t>
            </a:r>
            <a:r>
              <a:rPr sz="1400" spc="-35" dirty="0">
                <a:latin typeface="Microsoft Sans Serif"/>
                <a:cs typeface="Microsoft Sans Serif"/>
              </a:rPr>
              <a:t>какой-</a:t>
            </a:r>
            <a:r>
              <a:rPr sz="1400" dirty="0">
                <a:latin typeface="Microsoft Sans Serif"/>
                <a:cs typeface="Microsoft Sans Serif"/>
              </a:rPr>
              <a:t>нибудь</a:t>
            </a:r>
            <a:r>
              <a:rPr sz="1400" spc="3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части</a:t>
            </a:r>
            <a:r>
              <a:rPr sz="1400" spc="34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вашего</a:t>
            </a:r>
            <a:r>
              <a:rPr sz="1400" spc="3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тела,</a:t>
            </a:r>
            <a:r>
              <a:rPr sz="1400" spc="3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где</a:t>
            </a:r>
            <a:r>
              <a:rPr sz="1400" spc="32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вы </a:t>
            </a:r>
            <a:r>
              <a:rPr sz="1400" spc="-10" dirty="0">
                <a:latin typeface="Microsoft Sans Serif"/>
                <a:cs typeface="Microsoft Sans Serif"/>
              </a:rPr>
              <a:t>чувствуете</a:t>
            </a:r>
            <a:r>
              <a:rPr sz="1400" spc="-6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боль.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Microsoft Sans Serif"/>
                <a:cs typeface="Microsoft Sans Serif"/>
              </a:rPr>
              <a:t>Почувствуйте, </a:t>
            </a:r>
            <a:r>
              <a:rPr sz="1400" spc="-40" dirty="0">
                <a:latin typeface="Microsoft Sans Serif"/>
                <a:cs typeface="Microsoft Sans Serif"/>
              </a:rPr>
              <a:t>как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теплота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перетекает</a:t>
            </a:r>
            <a:r>
              <a:rPr sz="1400" spc="-5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из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ладони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ваше</a:t>
            </a:r>
            <a:r>
              <a:rPr sz="1400" spc="-2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тело.</a:t>
            </a:r>
            <a:endParaRPr sz="14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400" spc="-10" dirty="0">
                <a:latin typeface="Microsoft Sans Serif"/>
                <a:cs typeface="Microsoft Sans Serif"/>
              </a:rPr>
              <a:t>Посмотрите,</a:t>
            </a:r>
            <a:r>
              <a:rPr sz="1400" spc="-45" dirty="0">
                <a:latin typeface="Microsoft Sans Serif"/>
                <a:cs typeface="Microsoft Sans Serif"/>
              </a:rPr>
              <a:t> </a:t>
            </a:r>
            <a:r>
              <a:rPr sz="1400" spc="-25" dirty="0">
                <a:latin typeface="Microsoft Sans Serif"/>
                <a:cs typeface="Microsoft Sans Serif"/>
              </a:rPr>
              <a:t>можете</a:t>
            </a:r>
            <a:r>
              <a:rPr sz="1400" spc="-4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ли</a:t>
            </a:r>
            <a:r>
              <a:rPr sz="1400" spc="-1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вы</a:t>
            </a:r>
            <a:r>
              <a:rPr sz="1400" spc="-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быть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добрым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к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себе</a:t>
            </a:r>
            <a:r>
              <a:rPr sz="1400" spc="-30" dirty="0">
                <a:latin typeface="Microsoft Sans Serif"/>
                <a:cs typeface="Microsoft Sans Serif"/>
              </a:rPr>
              <a:t> </a:t>
            </a:r>
            <a:r>
              <a:rPr sz="1400" spc="-20" dirty="0">
                <a:latin typeface="Microsoft Sans Serif"/>
                <a:cs typeface="Microsoft Sans Serif"/>
              </a:rPr>
              <a:t>через</a:t>
            </a:r>
            <a:r>
              <a:rPr sz="1400" spc="-3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эту</a:t>
            </a:r>
            <a:r>
              <a:rPr sz="1400" spc="-20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ладонь.</a:t>
            </a:r>
            <a:endParaRPr sz="14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9118" y="799388"/>
            <a:ext cx="2093214" cy="30988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2763" y="217677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5">
                <a:moveTo>
                  <a:pt x="0" y="0"/>
                </a:moveTo>
                <a:lnTo>
                  <a:pt x="6445122" y="381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56666" y="366140"/>
            <a:ext cx="13970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Самопомощь</a:t>
            </a:r>
            <a:r>
              <a:rPr sz="1200" b="1" i="1" u="sng" spc="-3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25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при</a:t>
            </a:r>
            <a:r>
              <a:rPr sz="1200" b="1" i="1" spc="-25" dirty="0">
                <a:solidFill>
                  <a:schemeClr val="accent3">
                    <a:lumMod val="75000"/>
                  </a:schemeClr>
                </a:solidFill>
                <a:latin typeface="Arial"/>
                <a:cs typeface="Arial"/>
              </a:rPr>
              <a:t> </a:t>
            </a:r>
            <a:r>
              <a:rPr sz="1200" b="1" i="1" u="sng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острых</a:t>
            </a:r>
            <a:r>
              <a:rPr sz="1200" b="1" i="1" u="sng" spc="-5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spc="-10" dirty="0">
                <a:solidFill>
                  <a:schemeClr val="accent3">
                    <a:lumMod val="75000"/>
                  </a:schemeClr>
                </a:solidFill>
                <a:uFill>
                  <a:solidFill>
                    <a:srgbClr val="92D050"/>
                  </a:solidFill>
                </a:uFill>
                <a:latin typeface="Arial"/>
                <a:cs typeface="Arial"/>
              </a:rPr>
              <a:t>реакциях</a:t>
            </a:r>
            <a:endParaRPr sz="1200">
              <a:solidFill>
                <a:schemeClr val="accent3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01848" y="342976"/>
            <a:ext cx="6269990" cy="4216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31215" algn="l"/>
                <a:tab pos="1646555" algn="l"/>
                <a:tab pos="1969770" algn="l"/>
                <a:tab pos="2483485" algn="l"/>
                <a:tab pos="3417570" algn="l"/>
                <a:tab pos="4080510" algn="l"/>
                <a:tab pos="4331970" algn="l"/>
                <a:tab pos="5080635" algn="l"/>
                <a:tab pos="5667375" algn="l"/>
              </a:tabLst>
            </a:pPr>
            <a:r>
              <a:rPr sz="1300" spc="-10" dirty="0">
                <a:latin typeface="Microsoft Sans Serif"/>
                <a:cs typeface="Microsoft Sans Serif"/>
              </a:rPr>
              <a:t>Попытки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0" dirty="0">
                <a:latin typeface="Microsoft Sans Serif"/>
                <a:cs typeface="Microsoft Sans Serif"/>
              </a:rPr>
              <a:t>отогнать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35" dirty="0">
                <a:latin typeface="Microsoft Sans Serif"/>
                <a:cs typeface="Microsoft Sans Serif"/>
              </a:rPr>
              <a:t>от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20" dirty="0">
                <a:latin typeface="Microsoft Sans Serif"/>
                <a:cs typeface="Microsoft Sans Serif"/>
              </a:rPr>
              <a:t>себя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0" dirty="0">
                <a:latin typeface="Microsoft Sans Serif"/>
                <a:cs typeface="Microsoft Sans Serif"/>
              </a:rPr>
              <a:t>тягостные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0" dirty="0">
                <a:latin typeface="Microsoft Sans Serif"/>
                <a:cs typeface="Microsoft Sans Serif"/>
              </a:rPr>
              <a:t>мысли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50" dirty="0">
                <a:latin typeface="Microsoft Sans Serif"/>
                <a:cs typeface="Microsoft Sans Serif"/>
              </a:rPr>
              <a:t>и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0" dirty="0">
                <a:latin typeface="Microsoft Sans Serif"/>
                <a:cs typeface="Microsoft Sans Serif"/>
              </a:rPr>
              <a:t>чувства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0" dirty="0">
                <a:latin typeface="Microsoft Sans Serif"/>
                <a:cs typeface="Microsoft Sans Serif"/>
              </a:rPr>
              <a:t>часто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0" dirty="0">
                <a:latin typeface="Microsoft Sans Serif"/>
                <a:cs typeface="Microsoft Sans Serif"/>
              </a:rPr>
              <a:t>бывают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300" spc="-30" dirty="0">
                <a:latin typeface="Microsoft Sans Serif"/>
                <a:cs typeface="Microsoft Sans Serif"/>
              </a:rPr>
              <a:t>безрезультатными.</a:t>
            </a:r>
            <a:r>
              <a:rPr sz="1300" spc="10" dirty="0">
                <a:latin typeface="Microsoft Sans Serif"/>
                <a:cs typeface="Microsoft Sans Serif"/>
              </a:rPr>
              <a:t> </a:t>
            </a:r>
            <a:r>
              <a:rPr sz="1300" spc="-25" dirty="0">
                <a:latin typeface="Microsoft Sans Serif"/>
                <a:cs typeface="Microsoft Sans Serif"/>
              </a:rPr>
              <a:t>Поэтому,</a:t>
            </a:r>
            <a:r>
              <a:rPr sz="1300" dirty="0">
                <a:latin typeface="Microsoft Sans Serif"/>
                <a:cs typeface="Microsoft Sans Serif"/>
              </a:rPr>
              <a:t> вместо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этого,</a:t>
            </a:r>
            <a:r>
              <a:rPr sz="1300" spc="-20" dirty="0">
                <a:latin typeface="Microsoft Sans Serif"/>
                <a:cs typeface="Microsoft Sans Serif"/>
              </a:rPr>
              <a:t> </a:t>
            </a:r>
            <a:r>
              <a:rPr sz="1300" spc="-30" dirty="0">
                <a:latin typeface="Microsoft Sans Serif"/>
                <a:cs typeface="Microsoft Sans Serif"/>
              </a:rPr>
              <a:t>СОЗДАЕМ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для</a:t>
            </a:r>
            <a:r>
              <a:rPr sz="1300" spc="-4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них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ПРОСТРАНСТВО:</a:t>
            </a:r>
            <a:endParaRPr sz="1300">
              <a:latin typeface="Microsoft Sans Serif"/>
              <a:cs typeface="Microsoft Sans Serif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01848" y="937641"/>
            <a:ext cx="6271260" cy="39884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495300" indent="193040">
              <a:lnSpc>
                <a:spcPct val="100000"/>
              </a:lnSpc>
              <a:spcBef>
                <a:spcPts val="95"/>
              </a:spcBef>
              <a:buAutoNum type="arabicParenR"/>
              <a:tabLst>
                <a:tab pos="205740" algn="l"/>
              </a:tabLst>
            </a:pPr>
            <a:r>
              <a:rPr sz="1300" dirty="0">
                <a:latin typeface="Microsoft Sans Serif"/>
                <a:cs typeface="Microsoft Sans Serif"/>
              </a:rPr>
              <a:t>ОБРАЩАЕМ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ВНИМАНИЕ</a:t>
            </a:r>
            <a:r>
              <a:rPr sz="1300" spc="-2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на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тягостную</a:t>
            </a:r>
            <a:r>
              <a:rPr sz="1300" spc="1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мысль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или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чувство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и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наблюдаем </a:t>
            </a:r>
            <a:r>
              <a:rPr sz="1300" dirty="0">
                <a:latin typeface="Microsoft Sans Serif"/>
                <a:cs typeface="Microsoft Sans Serif"/>
              </a:rPr>
              <a:t>за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ней/ним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с</a:t>
            </a:r>
            <a:r>
              <a:rPr sz="1300" spc="-4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любопытством.</a:t>
            </a:r>
            <a:r>
              <a:rPr sz="1300" spc="15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Концентрируем</a:t>
            </a:r>
            <a:r>
              <a:rPr sz="1300" spc="2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внимание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на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ней/нем.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tabLst>
                <a:tab pos="1268730" algn="l"/>
                <a:tab pos="1762125" algn="l"/>
                <a:tab pos="2792730" algn="l"/>
                <a:tab pos="3517900" algn="l"/>
                <a:tab pos="3740785" algn="l"/>
                <a:tab pos="4245610" algn="l"/>
                <a:tab pos="5295265" algn="l"/>
                <a:tab pos="6164580" algn="l"/>
              </a:tabLst>
            </a:pPr>
            <a:r>
              <a:rPr sz="1300" spc="-10" dirty="0">
                <a:latin typeface="Microsoft Sans Serif"/>
                <a:cs typeface="Microsoft Sans Serif"/>
              </a:rPr>
              <a:t>Представляем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20" dirty="0">
                <a:latin typeface="Microsoft Sans Serif"/>
                <a:cs typeface="Microsoft Sans Serif"/>
              </a:rPr>
              <a:t>себе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0" dirty="0">
                <a:latin typeface="Microsoft Sans Serif"/>
                <a:cs typeface="Microsoft Sans Serif"/>
              </a:rPr>
              <a:t>неприятное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0" dirty="0">
                <a:latin typeface="Microsoft Sans Serif"/>
                <a:cs typeface="Microsoft Sans Serif"/>
              </a:rPr>
              <a:t>чувство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50" dirty="0">
                <a:latin typeface="Microsoft Sans Serif"/>
                <a:cs typeface="Microsoft Sans Serif"/>
              </a:rPr>
              <a:t>в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20" dirty="0">
                <a:latin typeface="Microsoft Sans Serif"/>
                <a:cs typeface="Microsoft Sans Serif"/>
              </a:rPr>
              <a:t>виде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35" dirty="0">
                <a:latin typeface="Microsoft Sans Serif"/>
                <a:cs typeface="Microsoft Sans Serif"/>
              </a:rPr>
              <a:t>какого-</a:t>
            </a:r>
            <a:r>
              <a:rPr sz="1300" spc="-20" dirty="0">
                <a:latin typeface="Microsoft Sans Serif"/>
                <a:cs typeface="Microsoft Sans Serif"/>
              </a:rPr>
              <a:t>либо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10" dirty="0">
                <a:latin typeface="Microsoft Sans Serif"/>
                <a:cs typeface="Microsoft Sans Serif"/>
              </a:rPr>
              <a:t>предмета</a:t>
            </a:r>
            <a:r>
              <a:rPr sz="1300" dirty="0">
                <a:latin typeface="Microsoft Sans Serif"/>
                <a:cs typeface="Microsoft Sans Serif"/>
              </a:rPr>
              <a:t>	</a:t>
            </a:r>
            <a:r>
              <a:rPr sz="1300" spc="-50" dirty="0">
                <a:latin typeface="Microsoft Sans Serif"/>
                <a:cs typeface="Microsoft Sans Serif"/>
              </a:rPr>
              <a:t>и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300" dirty="0">
                <a:latin typeface="Microsoft Sans Serif"/>
                <a:cs typeface="Microsoft Sans Serif"/>
              </a:rPr>
              <a:t>обращаем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внимание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на</a:t>
            </a:r>
            <a:r>
              <a:rPr sz="1300" spc="-5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его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размер,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форму,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цвет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и</a:t>
            </a:r>
            <a:r>
              <a:rPr sz="1300" spc="-4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температуру.</a:t>
            </a:r>
            <a:endParaRPr sz="13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300">
              <a:latin typeface="Microsoft Sans Serif"/>
              <a:cs typeface="Microsoft Sans Serif"/>
            </a:endParaRPr>
          </a:p>
          <a:p>
            <a:pPr marL="205740" indent="-193040">
              <a:lnSpc>
                <a:spcPct val="100000"/>
              </a:lnSpc>
              <a:buAutoNum type="arabicParenR" startAt="2"/>
              <a:tabLst>
                <a:tab pos="205740" algn="l"/>
              </a:tabLst>
            </a:pPr>
            <a:r>
              <a:rPr sz="1300" spc="-10" dirty="0">
                <a:latin typeface="Microsoft Sans Serif"/>
                <a:cs typeface="Microsoft Sans Serif"/>
              </a:rPr>
              <a:t>НАЗЫВАЕМ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тягостную</a:t>
            </a:r>
            <a:r>
              <a:rPr sz="1300" dirty="0">
                <a:latin typeface="Microsoft Sans Serif"/>
                <a:cs typeface="Microsoft Sans Serif"/>
              </a:rPr>
              <a:t> мысль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или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чувство, </a:t>
            </a:r>
            <a:r>
              <a:rPr sz="1300" spc="-10" dirty="0">
                <a:latin typeface="Microsoft Sans Serif"/>
                <a:cs typeface="Microsoft Sans Serif"/>
              </a:rPr>
              <a:t>например: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300" dirty="0">
                <a:latin typeface="Microsoft Sans Serif"/>
                <a:cs typeface="Microsoft Sans Serif"/>
              </a:rPr>
              <a:t>«Вот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у</a:t>
            </a:r>
            <a:r>
              <a:rPr sz="1300" spc="-4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меня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возникло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неприятное чувство»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</a:pPr>
            <a:r>
              <a:rPr sz="1300" dirty="0">
                <a:latin typeface="Microsoft Sans Serif"/>
                <a:cs typeface="Microsoft Sans Serif"/>
              </a:rPr>
              <a:t>«Вот</a:t>
            </a:r>
            <a:r>
              <a:rPr sz="1300" spc="-2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у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меня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появилась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тягостная </a:t>
            </a:r>
            <a:r>
              <a:rPr sz="1300" dirty="0">
                <a:latin typeface="Microsoft Sans Serif"/>
                <a:cs typeface="Microsoft Sans Serif"/>
              </a:rPr>
              <a:t>мысль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о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прошлом»</a:t>
            </a:r>
            <a:endParaRPr sz="130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300" dirty="0">
                <a:latin typeface="Microsoft Sans Serif"/>
                <a:cs typeface="Microsoft Sans Serif"/>
              </a:rPr>
              <a:t>«Я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обращаю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внимание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,</a:t>
            </a:r>
            <a:r>
              <a:rPr sz="1300" spc="-4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что</a:t>
            </a:r>
            <a:r>
              <a:rPr sz="1300" spc="-2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меня</a:t>
            </a:r>
            <a:r>
              <a:rPr sz="1300" spc="-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охватила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грусть»</a:t>
            </a:r>
            <a:endParaRPr sz="1300">
              <a:latin typeface="Microsoft Sans Serif"/>
              <a:cs typeface="Microsoft Sans Serif"/>
            </a:endParaRPr>
          </a:p>
          <a:p>
            <a:pPr marL="12700" marR="1225550">
              <a:lnSpc>
                <a:spcPct val="100000"/>
              </a:lnSpc>
            </a:pPr>
            <a:r>
              <a:rPr sz="1300" dirty="0">
                <a:latin typeface="Microsoft Sans Serif"/>
                <a:cs typeface="Microsoft Sans Serif"/>
              </a:rPr>
              <a:t>«Я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обращаю </a:t>
            </a:r>
            <a:r>
              <a:rPr sz="1300" spc="-10" dirty="0">
                <a:latin typeface="Microsoft Sans Serif"/>
                <a:cs typeface="Microsoft Sans Serif"/>
              </a:rPr>
              <a:t>внимание,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что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у</a:t>
            </a:r>
            <a:r>
              <a:rPr sz="1300" spc="-4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меня</a:t>
            </a:r>
            <a:r>
              <a:rPr sz="1300" spc="-2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появилась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мысль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о</a:t>
            </a:r>
            <a:r>
              <a:rPr sz="1300" spc="-2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том,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что</a:t>
            </a:r>
            <a:r>
              <a:rPr sz="1300" spc="-15" dirty="0">
                <a:latin typeface="Microsoft Sans Serif"/>
                <a:cs typeface="Microsoft Sans Serif"/>
              </a:rPr>
              <a:t> </a:t>
            </a:r>
            <a:r>
              <a:rPr sz="1300" spc="-50" dirty="0">
                <a:latin typeface="Microsoft Sans Serif"/>
                <a:cs typeface="Microsoft Sans Serif"/>
              </a:rPr>
              <a:t>я </a:t>
            </a:r>
            <a:r>
              <a:rPr sz="1300" dirty="0">
                <a:latin typeface="Microsoft Sans Serif"/>
                <a:cs typeface="Microsoft Sans Serif"/>
              </a:rPr>
              <a:t>слабый</a:t>
            </a:r>
            <a:r>
              <a:rPr sz="1300" spc="-2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человек».</a:t>
            </a:r>
            <a:endParaRPr sz="130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1300">
              <a:latin typeface="Microsoft Sans Serif"/>
              <a:cs typeface="Microsoft Sans Serif"/>
            </a:endParaRPr>
          </a:p>
          <a:p>
            <a:pPr marL="12700" marR="5080" indent="211454" algn="just">
              <a:lnSpc>
                <a:spcPct val="100000"/>
              </a:lnSpc>
              <a:buAutoNum type="arabicParenR" startAt="3"/>
              <a:tabLst>
                <a:tab pos="224154" algn="l"/>
              </a:tabLst>
            </a:pPr>
            <a:r>
              <a:rPr sz="1300" dirty="0">
                <a:latin typeface="Microsoft Sans Serif"/>
                <a:cs typeface="Microsoft Sans Serif"/>
              </a:rPr>
              <a:t>Позвольте</a:t>
            </a:r>
            <a:r>
              <a:rPr sz="1300" spc="9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этому</a:t>
            </a:r>
            <a:r>
              <a:rPr sz="1300" spc="10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неприятному</a:t>
            </a:r>
            <a:r>
              <a:rPr sz="1300" spc="8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чувству</a:t>
            </a:r>
            <a:r>
              <a:rPr sz="1300" spc="8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или</a:t>
            </a:r>
            <a:r>
              <a:rPr sz="1300" spc="9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мысли</a:t>
            </a:r>
            <a:r>
              <a:rPr sz="1300" spc="8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прийти</a:t>
            </a:r>
            <a:r>
              <a:rPr sz="1300" spc="10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и</a:t>
            </a:r>
            <a:r>
              <a:rPr sz="1300" spc="9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уйти</a:t>
            </a:r>
            <a:r>
              <a:rPr sz="1300" spc="10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как</a:t>
            </a:r>
            <a:r>
              <a:rPr sz="1300" spc="9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погоде. </a:t>
            </a:r>
            <a:r>
              <a:rPr sz="1300" dirty="0">
                <a:latin typeface="Microsoft Sans Serif"/>
                <a:cs typeface="Microsoft Sans Serif"/>
              </a:rPr>
              <a:t>Дышите</a:t>
            </a:r>
            <a:r>
              <a:rPr sz="1300" spc="254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и</a:t>
            </a:r>
            <a:r>
              <a:rPr sz="1300" spc="26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представляйте</a:t>
            </a:r>
            <a:r>
              <a:rPr sz="1300" spc="254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себе,</a:t>
            </a:r>
            <a:r>
              <a:rPr sz="1300" spc="27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как</a:t>
            </a:r>
            <a:r>
              <a:rPr sz="1300" spc="26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ваше</a:t>
            </a:r>
            <a:r>
              <a:rPr sz="1300" spc="254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дыхание</a:t>
            </a:r>
            <a:r>
              <a:rPr sz="1300" spc="26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проникает</a:t>
            </a:r>
            <a:r>
              <a:rPr sz="1300" spc="26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</a:t>
            </a:r>
            <a:r>
              <a:rPr sz="1300" spc="25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вашу</a:t>
            </a:r>
            <a:r>
              <a:rPr sz="1300" spc="25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боль</a:t>
            </a:r>
            <a:r>
              <a:rPr sz="1300" spc="265" dirty="0">
                <a:latin typeface="Microsoft Sans Serif"/>
                <a:cs typeface="Microsoft Sans Serif"/>
              </a:rPr>
              <a:t> </a:t>
            </a:r>
            <a:r>
              <a:rPr sz="1300" spc="-50" dirty="0">
                <a:latin typeface="Microsoft Sans Serif"/>
                <a:cs typeface="Microsoft Sans Serif"/>
              </a:rPr>
              <a:t>и </a:t>
            </a:r>
            <a:r>
              <a:rPr sz="1300" spc="-10" dirty="0">
                <a:latin typeface="Microsoft Sans Serif"/>
                <a:cs typeface="Microsoft Sans Serif"/>
              </a:rPr>
              <a:t>обволакивает</a:t>
            </a:r>
            <a:r>
              <a:rPr sz="1300" spc="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ее,</a:t>
            </a:r>
            <a:r>
              <a:rPr sz="1300" spc="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создавая</a:t>
            </a:r>
            <a:r>
              <a:rPr sz="1300" spc="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для</a:t>
            </a:r>
            <a:r>
              <a:rPr sz="1300" spc="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нее</a:t>
            </a:r>
            <a:r>
              <a:rPr sz="1300" spc="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пространство.</a:t>
            </a:r>
            <a:r>
              <a:rPr sz="1300" spc="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Вместо</a:t>
            </a:r>
            <a:r>
              <a:rPr sz="1300" spc="4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того,</a:t>
            </a:r>
            <a:r>
              <a:rPr sz="1300" spc="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чтобы</a:t>
            </a:r>
            <a:r>
              <a:rPr sz="1300" spc="3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бороться </a:t>
            </a:r>
            <a:r>
              <a:rPr sz="1300" dirty="0">
                <a:latin typeface="Microsoft Sans Serif"/>
                <a:cs typeface="Microsoft Sans Serif"/>
              </a:rPr>
              <a:t>с</a:t>
            </a:r>
            <a:r>
              <a:rPr sz="1300" spc="-1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этой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мыслью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или чувством, </a:t>
            </a:r>
            <a:r>
              <a:rPr sz="1300" spc="-25" dirty="0">
                <a:latin typeface="Microsoft Sans Serif"/>
                <a:cs typeface="Microsoft Sans Serif"/>
              </a:rPr>
              <a:t>позвольте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ей/ему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пройти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сквозь</a:t>
            </a:r>
            <a:r>
              <a:rPr sz="1300" spc="-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вас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подобно</a:t>
            </a:r>
            <a:r>
              <a:rPr sz="1300" spc="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тому, </a:t>
            </a:r>
            <a:r>
              <a:rPr sz="1300" spc="-20" dirty="0">
                <a:latin typeface="Microsoft Sans Serif"/>
                <a:cs typeface="Microsoft Sans Serif"/>
              </a:rPr>
              <a:t>как</a:t>
            </a:r>
            <a:r>
              <a:rPr sz="1300" spc="-45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погода</a:t>
            </a:r>
            <a:r>
              <a:rPr sz="1300" spc="-5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перемещается</a:t>
            </a:r>
            <a:r>
              <a:rPr sz="1300" spc="-3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по</a:t>
            </a:r>
            <a:r>
              <a:rPr sz="1300" spc="-60" dirty="0">
                <a:latin typeface="Microsoft Sans Serif"/>
                <a:cs typeface="Microsoft Sans Serif"/>
              </a:rPr>
              <a:t> </a:t>
            </a:r>
            <a:r>
              <a:rPr sz="1300" spc="-20" dirty="0">
                <a:latin typeface="Microsoft Sans Serif"/>
                <a:cs typeface="Microsoft Sans Serif"/>
              </a:rPr>
              <a:t>небу.</a:t>
            </a:r>
            <a:endParaRPr sz="1300">
              <a:latin typeface="Microsoft Sans Serif"/>
              <a:cs typeface="Microsoft Sans Serif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300" dirty="0">
                <a:latin typeface="Microsoft Sans Serif"/>
                <a:cs typeface="Microsoft Sans Serif"/>
              </a:rPr>
              <a:t>Если</a:t>
            </a:r>
            <a:r>
              <a:rPr sz="1300" spc="8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вы</a:t>
            </a:r>
            <a:r>
              <a:rPr sz="1300" spc="8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не</a:t>
            </a:r>
            <a:r>
              <a:rPr sz="1300" spc="9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будете</a:t>
            </a:r>
            <a:r>
              <a:rPr sz="1300" spc="9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бороться</a:t>
            </a:r>
            <a:r>
              <a:rPr sz="1300" spc="8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с</a:t>
            </a:r>
            <a:r>
              <a:rPr sz="1300" spc="9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погодой,</a:t>
            </a:r>
            <a:r>
              <a:rPr sz="1300" spc="9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у</a:t>
            </a:r>
            <a:r>
              <a:rPr sz="1300" spc="7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вас</a:t>
            </a:r>
            <a:r>
              <a:rPr sz="1300" spc="9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будет</a:t>
            </a:r>
            <a:r>
              <a:rPr sz="1300" spc="8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больше</a:t>
            </a:r>
            <a:r>
              <a:rPr sz="1300" spc="8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времени</a:t>
            </a:r>
            <a:r>
              <a:rPr sz="1300" spc="8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и</a:t>
            </a:r>
            <a:r>
              <a:rPr sz="1300" spc="90" dirty="0">
                <a:latin typeface="Microsoft Sans Serif"/>
                <a:cs typeface="Microsoft Sans Serif"/>
              </a:rPr>
              <a:t> </a:t>
            </a:r>
            <a:r>
              <a:rPr sz="1300" spc="-10" dirty="0">
                <a:latin typeface="Microsoft Sans Serif"/>
                <a:cs typeface="Microsoft Sans Serif"/>
              </a:rPr>
              <a:t>энергии </a:t>
            </a:r>
            <a:r>
              <a:rPr sz="1300" dirty="0">
                <a:latin typeface="Microsoft Sans Serif"/>
                <a:cs typeface="Microsoft Sans Serif"/>
              </a:rPr>
              <a:t>для</a:t>
            </a:r>
            <a:r>
              <a:rPr sz="1300" spc="5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того,</a:t>
            </a:r>
            <a:r>
              <a:rPr sz="1300" spc="3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чтобы</a:t>
            </a:r>
            <a:r>
              <a:rPr sz="1300" spc="5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включиться</a:t>
            </a:r>
            <a:r>
              <a:rPr sz="1300" spc="5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</a:t>
            </a:r>
            <a:r>
              <a:rPr sz="1300" spc="4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окружающий</a:t>
            </a:r>
            <a:r>
              <a:rPr sz="1300" spc="6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мир</a:t>
            </a:r>
            <a:r>
              <a:rPr sz="1300" spc="4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и</a:t>
            </a:r>
            <a:r>
              <a:rPr sz="1300" spc="45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заниматься</a:t>
            </a:r>
            <a:r>
              <a:rPr sz="1300" spc="4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важными</a:t>
            </a:r>
            <a:r>
              <a:rPr sz="1300" spc="50" dirty="0">
                <a:latin typeface="Microsoft Sans Serif"/>
                <a:cs typeface="Microsoft Sans Serif"/>
              </a:rPr>
              <a:t> </a:t>
            </a:r>
            <a:r>
              <a:rPr sz="1300" dirty="0">
                <a:latin typeface="Microsoft Sans Serif"/>
                <a:cs typeface="Microsoft Sans Serif"/>
              </a:rPr>
              <a:t>для</a:t>
            </a:r>
            <a:r>
              <a:rPr sz="1300" spc="45" dirty="0">
                <a:latin typeface="Microsoft Sans Serif"/>
                <a:cs typeface="Microsoft Sans Serif"/>
              </a:rPr>
              <a:t> </a:t>
            </a:r>
            <a:r>
              <a:rPr sz="1300" spc="-25" dirty="0">
                <a:latin typeface="Microsoft Sans Serif"/>
                <a:cs typeface="Microsoft Sans Serif"/>
              </a:rPr>
              <a:t>вас </a:t>
            </a:r>
            <a:r>
              <a:rPr sz="1300" spc="-10" dirty="0">
                <a:latin typeface="Microsoft Sans Serif"/>
                <a:cs typeface="Microsoft Sans Serif"/>
              </a:rPr>
              <a:t>делами.</a:t>
            </a:r>
            <a:endParaRPr sz="1300">
              <a:latin typeface="Microsoft Sans Serif"/>
              <a:cs typeface="Microsoft Sans Serif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6578" y="799337"/>
            <a:ext cx="2087752" cy="3001518"/>
          </a:xfrm>
          <a:prstGeom prst="rect">
            <a:avLst/>
          </a:prstGeom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168160" y="220624"/>
            <a:ext cx="8834120" cy="4794250"/>
            <a:chOff x="168160" y="220624"/>
            <a:chExt cx="8834120" cy="4794250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77582" y="220624"/>
              <a:ext cx="1020965" cy="94536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68160" y="4239170"/>
              <a:ext cx="8834120" cy="775970"/>
            </a:xfrm>
            <a:custGeom>
              <a:avLst/>
              <a:gdLst/>
              <a:ahLst/>
              <a:cxnLst/>
              <a:rect l="l" t="t" r="r" b="b"/>
              <a:pathLst>
                <a:path w="8834120" h="775970">
                  <a:moveTo>
                    <a:pt x="8833993" y="0"/>
                  </a:moveTo>
                  <a:lnTo>
                    <a:pt x="0" y="0"/>
                  </a:lnTo>
                  <a:lnTo>
                    <a:pt x="0" y="775373"/>
                  </a:lnTo>
                  <a:lnTo>
                    <a:pt x="8833993" y="775373"/>
                  </a:lnTo>
                  <a:lnTo>
                    <a:pt x="8833993" y="0"/>
                  </a:lnTo>
                  <a:close/>
                </a:path>
              </a:pathLst>
            </a:custGeom>
            <a:solidFill>
              <a:srgbClr val="009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25831" y="4307535"/>
            <a:ext cx="8531860" cy="608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5760">
              <a:lnSpc>
                <a:spcPts val="1565"/>
              </a:lnSpc>
              <a:spcBef>
                <a:spcPts val="100"/>
              </a:spcBef>
              <a:tabLst>
                <a:tab pos="987425" algn="l"/>
              </a:tabLst>
            </a:pP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3.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	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Педагогу-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психологу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/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психологу</a:t>
            </a:r>
            <a:r>
              <a:rPr sz="1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рекомендуется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довести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педагогических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работников</a:t>
            </a:r>
            <a:endParaRPr sz="1400">
              <a:latin typeface="Microsoft Sans Serif"/>
              <a:cs typeface="Microsoft Sans Serif"/>
            </a:endParaRPr>
          </a:p>
          <a:p>
            <a:pPr marL="1901825" marR="5080" indent="-1902460">
              <a:lnSpc>
                <a:spcPts val="1450"/>
              </a:lnSpc>
              <a:spcBef>
                <a:spcPts val="130"/>
              </a:spcBef>
            </a:pP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рекомендации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особенностях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взаимодействия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детьми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ветеранов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(участников)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СВО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пережитой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ими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острой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фазе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утраты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разных</a:t>
            </a:r>
            <a:r>
              <a:rPr sz="1400" spc="3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возрастных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этапах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155460" y="2933826"/>
            <a:ext cx="8859520" cy="1336040"/>
            <a:chOff x="155460" y="2933826"/>
            <a:chExt cx="8859520" cy="1336040"/>
          </a:xfrm>
        </p:grpSpPr>
        <p:sp>
          <p:nvSpPr>
            <p:cNvPr id="14" name="object 14"/>
            <p:cNvSpPr/>
            <p:nvPr/>
          </p:nvSpPr>
          <p:spPr>
            <a:xfrm>
              <a:off x="168160" y="2946526"/>
              <a:ext cx="8834120" cy="1310640"/>
            </a:xfrm>
            <a:custGeom>
              <a:avLst/>
              <a:gdLst/>
              <a:ahLst/>
              <a:cxnLst/>
              <a:rect l="l" t="t" r="r" b="b"/>
              <a:pathLst>
                <a:path w="8834120" h="1310639">
                  <a:moveTo>
                    <a:pt x="8833980" y="0"/>
                  </a:moveTo>
                  <a:lnTo>
                    <a:pt x="0" y="0"/>
                  </a:lnTo>
                  <a:lnTo>
                    <a:pt x="0" y="851281"/>
                  </a:lnTo>
                  <a:lnTo>
                    <a:pt x="4253217" y="851281"/>
                  </a:lnTo>
                  <a:lnTo>
                    <a:pt x="4253217" y="982624"/>
                  </a:lnTo>
                  <a:lnTo>
                    <a:pt x="4089387" y="982624"/>
                  </a:lnTo>
                  <a:lnTo>
                    <a:pt x="4416920" y="1310157"/>
                  </a:lnTo>
                  <a:lnTo>
                    <a:pt x="4744453" y="982624"/>
                  </a:lnTo>
                  <a:lnTo>
                    <a:pt x="4580750" y="982624"/>
                  </a:lnTo>
                  <a:lnTo>
                    <a:pt x="4580750" y="851281"/>
                  </a:lnTo>
                  <a:lnTo>
                    <a:pt x="8833980" y="851281"/>
                  </a:lnTo>
                  <a:lnTo>
                    <a:pt x="8833980" y="0"/>
                  </a:lnTo>
                  <a:close/>
                </a:path>
              </a:pathLst>
            </a:custGeom>
            <a:solidFill>
              <a:srgbClr val="009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8160" y="2946526"/>
              <a:ext cx="8834120" cy="1310640"/>
            </a:xfrm>
            <a:custGeom>
              <a:avLst/>
              <a:gdLst/>
              <a:ahLst/>
              <a:cxnLst/>
              <a:rect l="l" t="t" r="r" b="b"/>
              <a:pathLst>
                <a:path w="8834120" h="1310639">
                  <a:moveTo>
                    <a:pt x="8833980" y="851281"/>
                  </a:moveTo>
                  <a:lnTo>
                    <a:pt x="4580750" y="851281"/>
                  </a:lnTo>
                  <a:lnTo>
                    <a:pt x="4580750" y="982624"/>
                  </a:lnTo>
                  <a:lnTo>
                    <a:pt x="4744453" y="982624"/>
                  </a:lnTo>
                  <a:lnTo>
                    <a:pt x="4416920" y="1310157"/>
                  </a:lnTo>
                  <a:lnTo>
                    <a:pt x="4089387" y="982624"/>
                  </a:lnTo>
                  <a:lnTo>
                    <a:pt x="4253217" y="982624"/>
                  </a:lnTo>
                  <a:lnTo>
                    <a:pt x="4253217" y="851281"/>
                  </a:lnTo>
                  <a:lnTo>
                    <a:pt x="0" y="851281"/>
                  </a:lnTo>
                  <a:lnTo>
                    <a:pt x="0" y="0"/>
                  </a:lnTo>
                  <a:lnTo>
                    <a:pt x="8833980" y="0"/>
                  </a:lnTo>
                  <a:lnTo>
                    <a:pt x="8833980" y="85128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178811" y="3040761"/>
            <a:ext cx="17399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2.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800604" y="3040761"/>
            <a:ext cx="419100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Формирование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отношения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обучающегося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к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утрате</a:t>
            </a:r>
            <a:endParaRPr sz="1400">
              <a:latin typeface="Microsoft Sans Serif"/>
              <a:cs typeface="Microsoft Sans Serif"/>
            </a:endParaRPr>
          </a:p>
        </p:txBody>
      </p:sp>
      <p:graphicFrame>
        <p:nvGraphicFramePr>
          <p:cNvPr id="18" name="object 18"/>
          <p:cNvGraphicFramePr>
            <a:graphicFrameLocks noGrp="1"/>
          </p:cNvGraphicFramePr>
          <p:nvPr/>
        </p:nvGraphicFramePr>
        <p:xfrm>
          <a:off x="155460" y="3366566"/>
          <a:ext cx="8823323" cy="828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97735"/>
                <a:gridCol w="2208530"/>
                <a:gridCol w="2208529"/>
                <a:gridCol w="2208529"/>
              </a:tblGrid>
              <a:tr h="828675">
                <a:tc>
                  <a:txBody>
                    <a:bodyPr/>
                    <a:lstStyle/>
                    <a:p>
                      <a:pPr marL="259715" marR="242570" indent="635" algn="ctr">
                        <a:lnSpc>
                          <a:spcPts val="1030"/>
                        </a:lnSpc>
                        <a:spcBef>
                          <a:spcPts val="170"/>
                        </a:spcBef>
                      </a:pP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Отношение</a:t>
                      </a:r>
                      <a:r>
                        <a:rPr sz="10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25" dirty="0">
                          <a:latin typeface="Microsoft Sans Serif"/>
                          <a:cs typeface="Microsoft Sans Serif"/>
                        </a:rPr>
                        <a:t>как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несовершеннолетнего,</a:t>
                      </a:r>
                      <a:r>
                        <a:rPr sz="1000" spc="-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так</a:t>
                      </a:r>
                      <a:r>
                        <a:rPr sz="1000" spc="-5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50" dirty="0">
                          <a:latin typeface="Microsoft Sans Serif"/>
                          <a:cs typeface="Microsoft Sans Serif"/>
                        </a:rPr>
                        <a:t>и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8255" algn="ctr">
                        <a:lnSpc>
                          <a:spcPts val="944"/>
                        </a:lnSpc>
                      </a:pP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совершеннолетнего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лица</a:t>
                      </a:r>
                      <a:r>
                        <a:rPr sz="1000" spc="-3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к</a:t>
                      </a:r>
                      <a:r>
                        <a:rPr sz="1000" spc="-40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утрате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  <a:p>
                      <a:pPr marL="121285" marR="102235" indent="59055" algn="just">
                        <a:lnSpc>
                          <a:spcPct val="86500"/>
                        </a:lnSpc>
                        <a:spcBef>
                          <a:spcPts val="80"/>
                        </a:spcBef>
                      </a:pP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должно</a:t>
                      </a:r>
                      <a:r>
                        <a:rPr sz="1000" spc="12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сложиться</a:t>
                      </a:r>
                      <a:r>
                        <a:rPr sz="1000" spc="25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из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000" spc="-20" dirty="0">
                          <a:latin typeface="Microsoft Sans Serif"/>
                          <a:cs typeface="Microsoft Sans Serif"/>
                        </a:rPr>
                        <a:t>трех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компонентов</a:t>
                      </a:r>
                      <a:r>
                        <a:rPr sz="1000" spc="250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000" spc="260" dirty="0">
                          <a:latin typeface="Microsoft Sans Serif"/>
                          <a:cs typeface="Microsoft Sans Serif"/>
                        </a:rPr>
                        <a:t>–</a:t>
                      </a:r>
                      <a:r>
                        <a:rPr sz="1000" spc="245" dirty="0">
                          <a:latin typeface="Microsoft Sans Serif"/>
                          <a:cs typeface="Microsoft Sans Serif"/>
                        </a:rPr>
                        <a:t>  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когнитивного, аффективного</a:t>
                      </a:r>
                      <a:r>
                        <a:rPr sz="1000" spc="25" dirty="0">
                          <a:latin typeface="Microsoft Sans Serif"/>
                          <a:cs typeface="Microsoft Sans Serif"/>
                        </a:rPr>
                        <a:t> </a:t>
                      </a:r>
                      <a:r>
                        <a:rPr sz="1000" dirty="0">
                          <a:latin typeface="Microsoft Sans Serif"/>
                          <a:cs typeface="Microsoft Sans Serif"/>
                        </a:rPr>
                        <a:t>и</a:t>
                      </a:r>
                      <a:r>
                        <a:rPr sz="1000" spc="-10" dirty="0">
                          <a:latin typeface="Microsoft Sans Serif"/>
                          <a:cs typeface="Microsoft Sans Serif"/>
                        </a:rPr>
                        <a:t> поведенческого:</a:t>
                      </a:r>
                      <a:endParaRPr sz="1000">
                        <a:latin typeface="Microsoft Sans Serif"/>
                        <a:cs typeface="Microsoft Sans Serif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CADDDA"/>
                      </a:solidFill>
                      <a:prstDash val="solid"/>
                    </a:lnL>
                    <a:lnR w="28575">
                      <a:solidFill>
                        <a:srgbClr val="CADDDA"/>
                      </a:solidFill>
                      <a:prstDash val="solid"/>
                    </a:lnR>
                    <a:solidFill>
                      <a:srgbClr val="CADDDA">
                        <a:alpha val="901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149225" marR="140335" indent="-1905" algn="ctr">
                        <a:lnSpc>
                          <a:spcPts val="1030"/>
                        </a:lnSpc>
                        <a:tabLst>
                          <a:tab pos="563880" algn="l"/>
                          <a:tab pos="592455" algn="l"/>
                          <a:tab pos="1537970" algn="l"/>
                        </a:tabLst>
                      </a:pPr>
                      <a:r>
                        <a:rPr sz="1000" i="1" spc="-50" dirty="0">
                          <a:latin typeface="Arial"/>
                          <a:cs typeface="Arial"/>
                        </a:rPr>
                        <a:t>–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		обучающемуся</a:t>
                      </a:r>
                      <a:r>
                        <a:rPr sz="1000" i="1" spc="120" dirty="0">
                          <a:latin typeface="Arial"/>
                          <a:cs typeface="Arial"/>
                        </a:rPr>
                        <a:t>  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важно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понять,</a:t>
                      </a:r>
                      <a:r>
                        <a:rPr sz="1000" i="1" spc="125" dirty="0">
                          <a:latin typeface="Arial"/>
                          <a:cs typeface="Arial"/>
                        </a:rPr>
                        <a:t> 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что</a:t>
                      </a:r>
                      <a:r>
                        <a:rPr sz="1000" i="1" spc="130" dirty="0">
                          <a:latin typeface="Arial"/>
                          <a:cs typeface="Arial"/>
                        </a:rPr>
                        <a:t>  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люди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1000" i="1" spc="-10" dirty="0">
                          <a:latin typeface="Arial"/>
                          <a:cs typeface="Arial"/>
                        </a:rPr>
                        <a:t>вокруг 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него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	разделяют</a:t>
                      </a:r>
                      <a:r>
                        <a:rPr sz="1000" i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его</a:t>
                      </a:r>
                      <a:r>
                        <a:rPr sz="1000" i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эмоции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50" dirty="0">
                          <a:latin typeface="Arial"/>
                          <a:cs typeface="Arial"/>
                        </a:rPr>
                        <a:t>и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готовы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поддержать</a:t>
                      </a:r>
                      <a:r>
                        <a:rPr sz="1000" i="1" spc="-1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его;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28575">
                      <a:solidFill>
                        <a:srgbClr val="CADDDA"/>
                      </a:solidFill>
                      <a:prstDash val="solid"/>
                    </a:lnL>
                    <a:lnR w="28575">
                      <a:solidFill>
                        <a:srgbClr val="CADDDA"/>
                      </a:solidFill>
                      <a:prstDash val="solid"/>
                    </a:lnR>
                    <a:solidFill>
                      <a:srgbClr val="CADDDA">
                        <a:alpha val="901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 marL="97790" marR="90170" indent="1905" algn="ctr">
                        <a:lnSpc>
                          <a:spcPts val="1030"/>
                        </a:lnSpc>
                        <a:tabLst>
                          <a:tab pos="544195" algn="l"/>
                        </a:tabLst>
                      </a:pPr>
                      <a:r>
                        <a:rPr sz="1000" i="1" spc="-50" dirty="0">
                          <a:latin typeface="Arial"/>
                          <a:cs typeface="Arial"/>
                        </a:rPr>
                        <a:t>–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	обучающемуся</a:t>
                      </a:r>
                      <a:r>
                        <a:rPr sz="1000" i="1" spc="-4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важно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почувствовать,</a:t>
                      </a:r>
                      <a:r>
                        <a:rPr sz="1000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что</a:t>
                      </a:r>
                      <a:r>
                        <a:rPr sz="1000" i="1" spc="-5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25" dirty="0">
                          <a:latin typeface="Arial"/>
                          <a:cs typeface="Arial"/>
                        </a:rPr>
                        <a:t>он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продолжает</a:t>
                      </a:r>
                      <a:r>
                        <a:rPr sz="1000" i="1" spc="-2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быть</a:t>
                      </a:r>
                      <a:r>
                        <a:rPr sz="1000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значимым</a:t>
                      </a:r>
                      <a:r>
                        <a:rPr sz="1000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25" dirty="0">
                          <a:latin typeface="Arial"/>
                          <a:cs typeface="Arial"/>
                        </a:rPr>
                        <a:t>для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оставшихся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членов</a:t>
                      </a:r>
                      <a:r>
                        <a:rPr sz="1000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10" dirty="0">
                          <a:latin typeface="Arial"/>
                          <a:cs typeface="Arial"/>
                        </a:rPr>
                        <a:t>семьи;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28575">
                      <a:solidFill>
                        <a:srgbClr val="CADDDA"/>
                      </a:solidFill>
                      <a:prstDash val="solid"/>
                    </a:lnL>
                    <a:lnR w="28575">
                      <a:solidFill>
                        <a:srgbClr val="CADDDA"/>
                      </a:solidFill>
                      <a:prstDash val="solid"/>
                    </a:lnR>
                    <a:solidFill>
                      <a:srgbClr val="CADDDA">
                        <a:alpha val="9019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207645" marR="199390" algn="ctr">
                        <a:lnSpc>
                          <a:spcPts val="1030"/>
                        </a:lnSpc>
                        <a:spcBef>
                          <a:spcPts val="170"/>
                        </a:spcBef>
                        <a:tabLst>
                          <a:tab pos="652780" algn="l"/>
                          <a:tab pos="1391285" algn="l"/>
                        </a:tabLst>
                      </a:pPr>
                      <a:r>
                        <a:rPr sz="1000" i="1" spc="-50" dirty="0">
                          <a:latin typeface="Arial"/>
                          <a:cs typeface="Arial"/>
                        </a:rPr>
                        <a:t>–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	обучающегося</a:t>
                      </a:r>
                      <a:r>
                        <a:rPr sz="1000" i="1" spc="120" dirty="0">
                          <a:latin typeface="Arial"/>
                          <a:cs typeface="Arial"/>
                        </a:rPr>
                        <a:t>  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важно </a:t>
                      </a:r>
                      <a:r>
                        <a:rPr sz="1000" i="1" spc="-10" dirty="0">
                          <a:latin typeface="Arial"/>
                          <a:cs typeface="Arial"/>
                        </a:rPr>
                        <a:t>сориентировать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	</a:t>
                      </a:r>
                      <a:r>
                        <a:rPr sz="1000" i="1" spc="-25" dirty="0">
                          <a:latin typeface="Arial"/>
                          <a:cs typeface="Arial"/>
                        </a:rPr>
                        <a:t>на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1905" algn="ctr">
                        <a:lnSpc>
                          <a:spcPts val="944"/>
                        </a:lnSpc>
                        <a:tabLst>
                          <a:tab pos="897255" algn="l"/>
                        </a:tabLst>
                      </a:pPr>
                      <a:r>
                        <a:rPr sz="1000" i="1" spc="-10" dirty="0">
                          <a:latin typeface="Arial"/>
                          <a:cs typeface="Arial"/>
                        </a:rPr>
                        <a:t>дальнейшую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	деятельность</a:t>
                      </a:r>
                      <a:r>
                        <a:rPr sz="1000" i="1" spc="-7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50" dirty="0">
                          <a:latin typeface="Arial"/>
                          <a:cs typeface="Arial"/>
                        </a:rPr>
                        <a:t>и</a:t>
                      </a:r>
                      <a:endParaRPr sz="1000">
                        <a:latin typeface="Arial"/>
                        <a:cs typeface="Arial"/>
                      </a:endParaRPr>
                    </a:p>
                    <a:p>
                      <a:pPr marL="305435" marR="297180" algn="ctr">
                        <a:lnSpc>
                          <a:spcPct val="86500"/>
                        </a:lnSpc>
                        <a:spcBef>
                          <a:spcPts val="80"/>
                        </a:spcBef>
                      </a:pPr>
                      <a:r>
                        <a:rPr sz="1000" i="1" dirty="0">
                          <a:latin typeface="Arial"/>
                          <a:cs typeface="Arial"/>
                        </a:rPr>
                        <a:t>составить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вместе</a:t>
                      </a:r>
                      <a:r>
                        <a:rPr sz="1000" i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с</a:t>
                      </a:r>
                      <a:r>
                        <a:rPr sz="1000" i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план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действий</a:t>
                      </a:r>
                      <a:r>
                        <a:rPr sz="1000" i="1" spc="-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dirty="0">
                          <a:latin typeface="Arial"/>
                          <a:cs typeface="Arial"/>
                        </a:rPr>
                        <a:t>на</a:t>
                      </a:r>
                      <a:r>
                        <a:rPr sz="1000" i="1" spc="-2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i="1" spc="-10" dirty="0">
                          <a:latin typeface="Arial"/>
                          <a:cs typeface="Arial"/>
                        </a:rPr>
                        <a:t>ближайшее будущее.</a:t>
                      </a:r>
                      <a:endParaRPr sz="1000">
                        <a:latin typeface="Arial"/>
                        <a:cs typeface="Arial"/>
                      </a:endParaRPr>
                    </a:p>
                  </a:txBody>
                  <a:tcPr marL="0" marR="0" marT="21590" marB="0">
                    <a:lnL w="28575">
                      <a:solidFill>
                        <a:srgbClr val="CADDDA"/>
                      </a:solidFill>
                      <a:prstDash val="solid"/>
                    </a:lnL>
                    <a:lnR w="28575">
                      <a:solidFill>
                        <a:srgbClr val="CADDDA"/>
                      </a:solidFill>
                      <a:prstDash val="solid"/>
                    </a:lnR>
                    <a:solidFill>
                      <a:srgbClr val="CADDDA">
                        <a:alpha val="90194"/>
                      </a:srgbClr>
                    </a:solidFill>
                  </a:tcPr>
                </a:tc>
              </a:tr>
            </a:tbl>
          </a:graphicData>
        </a:graphic>
      </p:graphicFrame>
      <p:grpSp>
        <p:nvGrpSpPr>
          <p:cNvPr id="19" name="object 19"/>
          <p:cNvGrpSpPr/>
          <p:nvPr/>
        </p:nvGrpSpPr>
        <p:grpSpPr>
          <a:xfrm>
            <a:off x="155460" y="1155572"/>
            <a:ext cx="8859520" cy="1821180"/>
            <a:chOff x="155460" y="1155572"/>
            <a:chExt cx="8859520" cy="1821180"/>
          </a:xfrm>
        </p:grpSpPr>
        <p:sp>
          <p:nvSpPr>
            <p:cNvPr id="20" name="object 20"/>
            <p:cNvSpPr/>
            <p:nvPr/>
          </p:nvSpPr>
          <p:spPr>
            <a:xfrm>
              <a:off x="168160" y="1168272"/>
              <a:ext cx="8834120" cy="1795780"/>
            </a:xfrm>
            <a:custGeom>
              <a:avLst/>
              <a:gdLst/>
              <a:ahLst/>
              <a:cxnLst/>
              <a:rect l="l" t="t" r="r" b="b"/>
              <a:pathLst>
                <a:path w="8834120" h="1795780">
                  <a:moveTo>
                    <a:pt x="8833980" y="0"/>
                  </a:moveTo>
                  <a:lnTo>
                    <a:pt x="0" y="0"/>
                  </a:lnTo>
                  <a:lnTo>
                    <a:pt x="0" y="1166876"/>
                  </a:lnTo>
                  <a:lnTo>
                    <a:pt x="4192511" y="1166876"/>
                  </a:lnTo>
                  <a:lnTo>
                    <a:pt x="4192511" y="1346834"/>
                  </a:lnTo>
                  <a:lnTo>
                    <a:pt x="3967975" y="1346834"/>
                  </a:lnTo>
                  <a:lnTo>
                    <a:pt x="4416920" y="1795779"/>
                  </a:lnTo>
                  <a:lnTo>
                    <a:pt x="4865992" y="1346834"/>
                  </a:lnTo>
                  <a:lnTo>
                    <a:pt x="4641456" y="1346834"/>
                  </a:lnTo>
                  <a:lnTo>
                    <a:pt x="4641456" y="1166876"/>
                  </a:lnTo>
                  <a:lnTo>
                    <a:pt x="8833980" y="1166876"/>
                  </a:lnTo>
                  <a:lnTo>
                    <a:pt x="8833980" y="0"/>
                  </a:lnTo>
                  <a:close/>
                </a:path>
              </a:pathLst>
            </a:custGeom>
            <a:solidFill>
              <a:srgbClr val="009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8160" y="1168272"/>
              <a:ext cx="8834120" cy="1795780"/>
            </a:xfrm>
            <a:custGeom>
              <a:avLst/>
              <a:gdLst/>
              <a:ahLst/>
              <a:cxnLst/>
              <a:rect l="l" t="t" r="r" b="b"/>
              <a:pathLst>
                <a:path w="8834120" h="1795780">
                  <a:moveTo>
                    <a:pt x="8833980" y="1166876"/>
                  </a:moveTo>
                  <a:lnTo>
                    <a:pt x="4641456" y="1166876"/>
                  </a:lnTo>
                  <a:lnTo>
                    <a:pt x="4641456" y="1346834"/>
                  </a:lnTo>
                  <a:lnTo>
                    <a:pt x="4865992" y="1346834"/>
                  </a:lnTo>
                  <a:lnTo>
                    <a:pt x="4416920" y="1795779"/>
                  </a:lnTo>
                  <a:lnTo>
                    <a:pt x="3967975" y="1346834"/>
                  </a:lnTo>
                  <a:lnTo>
                    <a:pt x="4192511" y="1346834"/>
                  </a:lnTo>
                  <a:lnTo>
                    <a:pt x="4192511" y="1166876"/>
                  </a:lnTo>
                  <a:lnTo>
                    <a:pt x="0" y="1166876"/>
                  </a:lnTo>
                  <a:lnTo>
                    <a:pt x="0" y="0"/>
                  </a:lnTo>
                  <a:lnTo>
                    <a:pt x="8833980" y="0"/>
                  </a:lnTo>
                  <a:lnTo>
                    <a:pt x="8833980" y="1166876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22859" y="1254963"/>
            <a:ext cx="173990" cy="24002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1.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44651" y="1254963"/>
            <a:ext cx="7703184" cy="424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565"/>
              </a:lnSpc>
              <a:spcBef>
                <a:spcPts val="10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Информирование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детей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ветеранов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(участников)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СВО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гибели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(смерти)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родителя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(законного</a:t>
            </a:r>
            <a:endParaRPr sz="1400">
              <a:latin typeface="Microsoft Sans Serif"/>
              <a:cs typeface="Microsoft Sans Serif"/>
            </a:endParaRPr>
          </a:p>
          <a:p>
            <a:pPr marR="612140" algn="ctr">
              <a:lnSpc>
                <a:spcPts val="1565"/>
              </a:lnSpc>
            </a:pP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представителя)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55460" y="1809534"/>
            <a:ext cx="2967355" cy="1028700"/>
            <a:chOff x="155460" y="1809534"/>
            <a:chExt cx="2967355" cy="1028700"/>
          </a:xfrm>
        </p:grpSpPr>
        <p:sp>
          <p:nvSpPr>
            <p:cNvPr id="25" name="object 25"/>
            <p:cNvSpPr/>
            <p:nvPr/>
          </p:nvSpPr>
          <p:spPr>
            <a:xfrm>
              <a:off x="168160" y="1822234"/>
              <a:ext cx="2941955" cy="1003300"/>
            </a:xfrm>
            <a:custGeom>
              <a:avLst/>
              <a:gdLst/>
              <a:ahLst/>
              <a:cxnLst/>
              <a:rect l="l" t="t" r="r" b="b"/>
              <a:pathLst>
                <a:path w="2941955" h="1003300">
                  <a:moveTo>
                    <a:pt x="2941828" y="0"/>
                  </a:moveTo>
                  <a:lnTo>
                    <a:pt x="0" y="0"/>
                  </a:lnTo>
                  <a:lnTo>
                    <a:pt x="0" y="1003007"/>
                  </a:lnTo>
                  <a:lnTo>
                    <a:pt x="2941828" y="1003007"/>
                  </a:lnTo>
                  <a:lnTo>
                    <a:pt x="2941828" y="0"/>
                  </a:lnTo>
                  <a:close/>
                </a:path>
              </a:pathLst>
            </a:custGeom>
            <a:solidFill>
              <a:srgbClr val="CADDD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68160" y="1822234"/>
              <a:ext cx="2941955" cy="1003300"/>
            </a:xfrm>
            <a:custGeom>
              <a:avLst/>
              <a:gdLst/>
              <a:ahLst/>
              <a:cxnLst/>
              <a:rect l="l" t="t" r="r" b="b"/>
              <a:pathLst>
                <a:path w="2941955" h="1003300">
                  <a:moveTo>
                    <a:pt x="0" y="1003007"/>
                  </a:moveTo>
                  <a:lnTo>
                    <a:pt x="2941828" y="1003007"/>
                  </a:lnTo>
                  <a:lnTo>
                    <a:pt x="2941828" y="0"/>
                  </a:lnTo>
                  <a:lnTo>
                    <a:pt x="0" y="0"/>
                  </a:lnTo>
                  <a:lnTo>
                    <a:pt x="0" y="1003007"/>
                  </a:lnTo>
                  <a:close/>
                </a:path>
              </a:pathLst>
            </a:custGeom>
            <a:ln w="25400">
              <a:solidFill>
                <a:srgbClr val="CADD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235711" y="1895982"/>
            <a:ext cx="2804160" cy="83439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72720" marR="161925" indent="-1905" algn="ctr">
              <a:lnSpc>
                <a:spcPts val="1030"/>
              </a:lnSpc>
              <a:spcBef>
                <a:spcPts val="270"/>
              </a:spcBef>
            </a:pPr>
            <a:r>
              <a:rPr sz="1000" dirty="0">
                <a:latin typeface="Microsoft Sans Serif"/>
                <a:cs typeface="Microsoft Sans Serif"/>
              </a:rPr>
              <a:t>В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зависимости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от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обстоятельств </a:t>
            </a:r>
            <a:r>
              <a:rPr sz="1000" spc="-10" dirty="0">
                <a:latin typeface="Microsoft Sans Serif"/>
                <a:cs typeface="Microsoft Sans Serif"/>
              </a:rPr>
              <a:t>детям </a:t>
            </a:r>
            <a:r>
              <a:rPr sz="1000" dirty="0">
                <a:latin typeface="Microsoft Sans Serif"/>
                <a:cs typeface="Microsoft Sans Serif"/>
              </a:rPr>
              <a:t>ветеранов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(участников)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СВО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о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смерти </a:t>
            </a:r>
            <a:r>
              <a:rPr sz="1000" dirty="0">
                <a:latin typeface="Microsoft Sans Serif"/>
                <a:cs typeface="Microsoft Sans Serif"/>
              </a:rPr>
              <a:t>родителя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(родственника)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могут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сообщать</a:t>
            </a:r>
            <a:endParaRPr sz="1000">
              <a:latin typeface="Microsoft Sans Serif"/>
              <a:cs typeface="Microsoft Sans Serif"/>
            </a:endParaRPr>
          </a:p>
          <a:p>
            <a:pPr marL="2540" algn="ctr">
              <a:lnSpc>
                <a:spcPts val="955"/>
              </a:lnSpc>
            </a:pPr>
            <a:r>
              <a:rPr sz="1000" spc="-10" dirty="0">
                <a:latin typeface="Microsoft Sans Serif"/>
                <a:cs typeface="Microsoft Sans Serif"/>
              </a:rPr>
              <a:t>значимые</a:t>
            </a:r>
            <a:r>
              <a:rPr sz="1000" spc="-4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взрослые:</a:t>
            </a:r>
            <a:r>
              <a:rPr sz="1000" spc="-4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воспитатель,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классный</a:t>
            </a:r>
            <a:endParaRPr sz="1000">
              <a:latin typeface="Microsoft Sans Serif"/>
              <a:cs typeface="Microsoft Sans Serif"/>
            </a:endParaRPr>
          </a:p>
          <a:p>
            <a:pPr marL="1270" algn="ctr">
              <a:lnSpc>
                <a:spcPts val="1040"/>
              </a:lnSpc>
            </a:pPr>
            <a:r>
              <a:rPr sz="1000" spc="-10" dirty="0">
                <a:latin typeface="Microsoft Sans Serif"/>
                <a:cs typeface="Microsoft Sans Serif"/>
              </a:rPr>
              <a:t>руководитель,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куратор</a:t>
            </a:r>
            <a:r>
              <a:rPr sz="1000" dirty="0">
                <a:latin typeface="Microsoft Sans Serif"/>
                <a:cs typeface="Microsoft Sans Serif"/>
              </a:rPr>
              <a:t> группы,</a:t>
            </a:r>
            <a:r>
              <a:rPr sz="1000" spc="-10" dirty="0">
                <a:latin typeface="Microsoft Sans Serif"/>
                <a:cs typeface="Microsoft Sans Serif"/>
              </a:rPr>
              <a:t> педагог-</a:t>
            </a:r>
            <a:endParaRPr sz="1000">
              <a:latin typeface="Microsoft Sans Serif"/>
              <a:cs typeface="Microsoft Sans Serif"/>
            </a:endParaRPr>
          </a:p>
          <a:p>
            <a:pPr algn="ctr">
              <a:lnSpc>
                <a:spcPts val="1115"/>
              </a:lnSpc>
            </a:pPr>
            <a:r>
              <a:rPr sz="1000" dirty="0">
                <a:latin typeface="Microsoft Sans Serif"/>
                <a:cs typeface="Microsoft Sans Serif"/>
              </a:rPr>
              <a:t>психолог</a:t>
            </a:r>
            <a:r>
              <a:rPr sz="1000" spc="-3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/</a:t>
            </a:r>
            <a:r>
              <a:rPr sz="1000" spc="-4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психолог,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социальный</a:t>
            </a:r>
            <a:r>
              <a:rPr sz="1000" spc="-3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педагог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и</a:t>
            </a:r>
            <a:r>
              <a:rPr sz="1000" spc="-40" dirty="0">
                <a:latin typeface="Microsoft Sans Serif"/>
                <a:cs typeface="Microsoft Sans Serif"/>
              </a:rPr>
              <a:t> </a:t>
            </a:r>
            <a:r>
              <a:rPr sz="1000" spc="-20" dirty="0">
                <a:latin typeface="Microsoft Sans Serif"/>
                <a:cs typeface="Microsoft Sans Serif"/>
              </a:rPr>
              <a:t>т.д.</a:t>
            </a:r>
            <a:endParaRPr sz="1000">
              <a:latin typeface="Microsoft Sans Serif"/>
              <a:cs typeface="Microsoft Sans Serif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054730" y="1809534"/>
            <a:ext cx="2967355" cy="1028700"/>
            <a:chOff x="3054730" y="1809534"/>
            <a:chExt cx="2967355" cy="1028700"/>
          </a:xfrm>
        </p:grpSpPr>
        <p:sp>
          <p:nvSpPr>
            <p:cNvPr id="29" name="object 29"/>
            <p:cNvSpPr/>
            <p:nvPr/>
          </p:nvSpPr>
          <p:spPr>
            <a:xfrm>
              <a:off x="3067430" y="1822234"/>
              <a:ext cx="2941955" cy="1003300"/>
            </a:xfrm>
            <a:custGeom>
              <a:avLst/>
              <a:gdLst/>
              <a:ahLst/>
              <a:cxnLst/>
              <a:rect l="l" t="t" r="r" b="b"/>
              <a:pathLst>
                <a:path w="2941954" h="1003300">
                  <a:moveTo>
                    <a:pt x="2941827" y="0"/>
                  </a:moveTo>
                  <a:lnTo>
                    <a:pt x="0" y="0"/>
                  </a:lnTo>
                  <a:lnTo>
                    <a:pt x="0" y="1003007"/>
                  </a:lnTo>
                  <a:lnTo>
                    <a:pt x="2941827" y="1003007"/>
                  </a:lnTo>
                  <a:lnTo>
                    <a:pt x="2941827" y="0"/>
                  </a:lnTo>
                  <a:close/>
                </a:path>
              </a:pathLst>
            </a:custGeom>
            <a:solidFill>
              <a:srgbClr val="CADDDA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067430" y="1822234"/>
              <a:ext cx="2941955" cy="1003300"/>
            </a:xfrm>
            <a:custGeom>
              <a:avLst/>
              <a:gdLst/>
              <a:ahLst/>
              <a:cxnLst/>
              <a:rect l="l" t="t" r="r" b="b"/>
              <a:pathLst>
                <a:path w="2941954" h="1003300">
                  <a:moveTo>
                    <a:pt x="0" y="1003007"/>
                  </a:moveTo>
                  <a:lnTo>
                    <a:pt x="2941827" y="1003007"/>
                  </a:lnTo>
                  <a:lnTo>
                    <a:pt x="2941827" y="0"/>
                  </a:lnTo>
                  <a:lnTo>
                    <a:pt x="0" y="0"/>
                  </a:lnTo>
                  <a:lnTo>
                    <a:pt x="0" y="1003007"/>
                  </a:lnTo>
                  <a:close/>
                </a:path>
              </a:pathLst>
            </a:custGeom>
            <a:ln w="25400">
              <a:solidFill>
                <a:srgbClr val="CADDD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3336797" y="1961768"/>
            <a:ext cx="240284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spc="-10" dirty="0">
                <a:latin typeface="Microsoft Sans Serif"/>
                <a:cs typeface="Microsoft Sans Serif"/>
              </a:rPr>
              <a:t>Ключевым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критерием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выбора</a:t>
            </a:r>
            <a:r>
              <a:rPr sz="1000" spc="-4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человека,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178301" y="2092832"/>
            <a:ext cx="2719070" cy="308610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700" marR="5080" indent="180975">
              <a:lnSpc>
                <a:spcPts val="1030"/>
              </a:lnSpc>
              <a:spcBef>
                <a:spcPts val="270"/>
              </a:spcBef>
            </a:pPr>
            <a:r>
              <a:rPr sz="1000" dirty="0">
                <a:latin typeface="Microsoft Sans Serif"/>
                <a:cs typeface="Microsoft Sans Serif"/>
              </a:rPr>
              <a:t>сообщающего </a:t>
            </a:r>
            <a:r>
              <a:rPr sz="1000" spc="-10" dirty="0">
                <a:latin typeface="Microsoft Sans Serif"/>
                <a:cs typeface="Microsoft Sans Serif"/>
              </a:rPr>
              <a:t>обучающемуся</a:t>
            </a:r>
            <a:r>
              <a:rPr sz="1000" spc="3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о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смерти </a:t>
            </a:r>
            <a:r>
              <a:rPr sz="1000" dirty="0">
                <a:latin typeface="Microsoft Sans Serif"/>
                <a:cs typeface="Microsoft Sans Serif"/>
              </a:rPr>
              <a:t>родителя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(законного</a:t>
            </a:r>
            <a:r>
              <a:rPr sz="100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представителя),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должна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344417" y="2354960"/>
            <a:ext cx="2388235" cy="30988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624840" marR="5080" indent="-612775">
              <a:lnSpc>
                <a:spcPts val="1040"/>
              </a:lnSpc>
              <a:spcBef>
                <a:spcPts val="265"/>
              </a:spcBef>
            </a:pPr>
            <a:r>
              <a:rPr sz="1000" dirty="0">
                <a:latin typeface="Microsoft Sans Serif"/>
                <a:cs typeface="Microsoft Sans Serif"/>
              </a:rPr>
              <a:t>быть</a:t>
            </a:r>
            <a:r>
              <a:rPr sz="1000" spc="-5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степень</a:t>
            </a:r>
            <a:r>
              <a:rPr sz="1000" spc="-3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эмоциональной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близости, взаимного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доверия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6009259" y="1822234"/>
            <a:ext cx="2941955" cy="1003300"/>
          </a:xfrm>
          <a:custGeom>
            <a:avLst/>
            <a:gdLst/>
            <a:ahLst/>
            <a:cxnLst/>
            <a:rect l="l" t="t" r="r" b="b"/>
            <a:pathLst>
              <a:path w="2941954" h="1003300">
                <a:moveTo>
                  <a:pt x="0" y="1003007"/>
                </a:moveTo>
                <a:lnTo>
                  <a:pt x="2941827" y="1003007"/>
                </a:lnTo>
                <a:lnTo>
                  <a:pt x="2941827" y="0"/>
                </a:lnTo>
                <a:lnTo>
                  <a:pt x="0" y="0"/>
                </a:lnTo>
                <a:lnTo>
                  <a:pt x="0" y="1003007"/>
                </a:lnTo>
                <a:close/>
              </a:path>
            </a:pathLst>
          </a:custGeom>
          <a:ln w="25400">
            <a:solidFill>
              <a:srgbClr val="CADDD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6021959" y="1809534"/>
            <a:ext cx="2916555" cy="1028700"/>
          </a:xfrm>
          <a:prstGeom prst="rect">
            <a:avLst/>
          </a:prstGeom>
          <a:solidFill>
            <a:srgbClr val="CADDDA">
              <a:alpha val="90194"/>
            </a:srgbClr>
          </a:solidFill>
        </p:spPr>
        <p:txBody>
          <a:bodyPr vert="horz" wrap="square" lIns="0" tIns="0" rIns="0" bIns="0" rtlCol="0">
            <a:spAutoFit/>
          </a:bodyPr>
          <a:lstStyle/>
          <a:p>
            <a:pPr marL="635" algn="ctr">
              <a:lnSpc>
                <a:spcPts val="860"/>
              </a:lnSpc>
            </a:pPr>
            <a:r>
              <a:rPr sz="1000" dirty="0">
                <a:latin typeface="Microsoft Sans Serif"/>
                <a:cs typeface="Microsoft Sans Serif"/>
              </a:rPr>
              <a:t>Сообщение </a:t>
            </a:r>
            <a:r>
              <a:rPr sz="1000" spc="-10" dirty="0">
                <a:latin typeface="Microsoft Sans Serif"/>
                <a:cs typeface="Microsoft Sans Serif"/>
              </a:rPr>
              <a:t>обучающемуся</a:t>
            </a:r>
            <a:r>
              <a:rPr sz="1000" spc="3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о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смерти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родителя</a:t>
            </a:r>
            <a:endParaRPr sz="1000">
              <a:latin typeface="Microsoft Sans Serif"/>
              <a:cs typeface="Microsoft Sans Serif"/>
            </a:endParaRPr>
          </a:p>
          <a:p>
            <a:pPr marL="156845" marR="147320" indent="-1905" algn="ctr">
              <a:lnSpc>
                <a:spcPct val="86300"/>
              </a:lnSpc>
              <a:spcBef>
                <a:spcPts val="80"/>
              </a:spcBef>
              <a:tabLst>
                <a:tab pos="1917700" algn="l"/>
              </a:tabLst>
            </a:pPr>
            <a:r>
              <a:rPr sz="1000" spc="-20" dirty="0">
                <a:latin typeface="Microsoft Sans Serif"/>
                <a:cs typeface="Microsoft Sans Serif"/>
              </a:rPr>
              <a:t>(законного</a:t>
            </a:r>
            <a:r>
              <a:rPr sz="1000" spc="4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представителя)</a:t>
            </a:r>
            <a:r>
              <a:rPr sz="1000" spc="8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должно происходить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лично, и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ни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в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коем</a:t>
            </a:r>
            <a:r>
              <a:rPr sz="1000" dirty="0">
                <a:latin typeface="Microsoft Sans Serif"/>
                <a:cs typeface="Microsoft Sans Serif"/>
              </a:rPr>
              <a:t> случае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не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-50" dirty="0">
                <a:latin typeface="Microsoft Sans Serif"/>
                <a:cs typeface="Microsoft Sans Serif"/>
              </a:rPr>
              <a:t>в </a:t>
            </a:r>
            <a:r>
              <a:rPr sz="1000" dirty="0">
                <a:latin typeface="Microsoft Sans Serif"/>
                <a:cs typeface="Microsoft Sans Serif"/>
              </a:rPr>
              <a:t>дистанционном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режиме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spc="260" dirty="0">
                <a:latin typeface="Microsoft Sans Serif"/>
                <a:cs typeface="Microsoft Sans Serif"/>
              </a:rPr>
              <a:t>–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это</a:t>
            </a:r>
            <a:r>
              <a:rPr sz="1000" spc="-3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необходимо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50" dirty="0">
                <a:latin typeface="Microsoft Sans Serif"/>
                <a:cs typeface="Microsoft Sans Serif"/>
              </a:rPr>
              <a:t>в </a:t>
            </a:r>
            <a:r>
              <a:rPr sz="1000" dirty="0">
                <a:latin typeface="Microsoft Sans Serif"/>
                <a:cs typeface="Microsoft Sans Serif"/>
              </a:rPr>
              <a:t>целях заботы</a:t>
            </a:r>
            <a:r>
              <a:rPr sz="1000" spc="120" dirty="0">
                <a:latin typeface="Microsoft Sans Serif"/>
                <a:cs typeface="Microsoft Sans Serif"/>
              </a:rPr>
              <a:t>  </a:t>
            </a:r>
            <a:r>
              <a:rPr sz="1000" dirty="0">
                <a:latin typeface="Microsoft Sans Serif"/>
                <a:cs typeface="Microsoft Sans Serif"/>
              </a:rPr>
              <a:t>о</a:t>
            </a:r>
            <a:r>
              <a:rPr sz="1000" spc="120" dirty="0">
                <a:latin typeface="Microsoft Sans Serif"/>
                <a:cs typeface="Microsoft Sans Serif"/>
              </a:rPr>
              <a:t>  </a:t>
            </a:r>
            <a:r>
              <a:rPr sz="1000" dirty="0">
                <a:latin typeface="Microsoft Sans Serif"/>
                <a:cs typeface="Microsoft Sans Serif"/>
              </a:rPr>
              <a:t>жизни</a:t>
            </a:r>
            <a:r>
              <a:rPr sz="1000" spc="120" dirty="0">
                <a:latin typeface="Microsoft Sans Serif"/>
                <a:cs typeface="Microsoft Sans Serif"/>
              </a:rPr>
              <a:t>  </a:t>
            </a:r>
            <a:r>
              <a:rPr sz="1000" spc="-50" dirty="0">
                <a:latin typeface="Microsoft Sans Serif"/>
                <a:cs typeface="Microsoft Sans Serif"/>
              </a:rPr>
              <a:t>и</a:t>
            </a:r>
            <a:r>
              <a:rPr sz="1000" dirty="0">
                <a:latin typeface="Microsoft Sans Serif"/>
                <a:cs typeface="Microsoft Sans Serif"/>
              </a:rPr>
              <a:t>	</a:t>
            </a:r>
            <a:r>
              <a:rPr sz="1000" spc="-10" dirty="0">
                <a:latin typeface="Microsoft Sans Serif"/>
                <a:cs typeface="Microsoft Sans Serif"/>
              </a:rPr>
              <a:t>здоровье</a:t>
            </a:r>
            <a:endParaRPr sz="1000">
              <a:latin typeface="Microsoft Sans Serif"/>
              <a:cs typeface="Microsoft Sans Serif"/>
            </a:endParaRPr>
          </a:p>
          <a:p>
            <a:pPr marL="73025" marR="63500" algn="ctr">
              <a:lnSpc>
                <a:spcPts val="1030"/>
              </a:lnSpc>
              <a:spcBef>
                <a:spcPts val="5"/>
              </a:spcBef>
              <a:tabLst>
                <a:tab pos="729615" algn="l"/>
                <a:tab pos="1358900" algn="l"/>
                <a:tab pos="2239010" algn="l"/>
              </a:tabLst>
            </a:pPr>
            <a:r>
              <a:rPr sz="1000" spc="-10" dirty="0">
                <a:latin typeface="Microsoft Sans Serif"/>
                <a:cs typeface="Microsoft Sans Serif"/>
              </a:rPr>
              <a:t>ребенка,</a:t>
            </a:r>
            <a:r>
              <a:rPr sz="1000" dirty="0">
                <a:latin typeface="Microsoft Sans Serif"/>
                <a:cs typeface="Microsoft Sans Serif"/>
              </a:rPr>
              <a:t>	</a:t>
            </a:r>
            <a:r>
              <a:rPr sz="1000" spc="-10" dirty="0">
                <a:latin typeface="Microsoft Sans Serif"/>
                <a:cs typeface="Microsoft Sans Serif"/>
              </a:rPr>
              <a:t>которые</a:t>
            </a:r>
            <a:r>
              <a:rPr sz="1000" dirty="0">
                <a:latin typeface="Microsoft Sans Serif"/>
                <a:cs typeface="Microsoft Sans Serif"/>
              </a:rPr>
              <a:t>	</a:t>
            </a:r>
            <a:r>
              <a:rPr sz="1000" spc="-10" dirty="0">
                <a:latin typeface="Microsoft Sans Serif"/>
                <a:cs typeface="Microsoft Sans Serif"/>
              </a:rPr>
              <a:t>подвержены</a:t>
            </a:r>
            <a:r>
              <a:rPr sz="1000" dirty="0">
                <a:latin typeface="Microsoft Sans Serif"/>
                <a:cs typeface="Microsoft Sans Serif"/>
              </a:rPr>
              <a:t>	</a:t>
            </a:r>
            <a:r>
              <a:rPr sz="1000" spc="-10" dirty="0">
                <a:latin typeface="Microsoft Sans Serif"/>
                <a:cs typeface="Microsoft Sans Serif"/>
              </a:rPr>
              <a:t>опасности </a:t>
            </a:r>
            <a:r>
              <a:rPr sz="1000" spc="-30" dirty="0">
                <a:latin typeface="Microsoft Sans Serif"/>
                <a:cs typeface="Microsoft Sans Serif"/>
              </a:rPr>
              <a:t>из-</a:t>
            </a:r>
            <a:r>
              <a:rPr sz="1000" dirty="0">
                <a:latin typeface="Microsoft Sans Serif"/>
                <a:cs typeface="Microsoft Sans Serif"/>
              </a:rPr>
              <a:t>за</a:t>
            </a:r>
            <a:r>
              <a:rPr sz="1000" spc="-3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возможной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сильной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эмоциональной</a:t>
            </a:r>
            <a:endParaRPr sz="1000">
              <a:latin typeface="Microsoft Sans Serif"/>
              <a:cs typeface="Microsoft Sans Serif"/>
            </a:endParaRPr>
          </a:p>
          <a:p>
            <a:pPr marL="2540" algn="ctr">
              <a:lnSpc>
                <a:spcPts val="950"/>
              </a:lnSpc>
            </a:pPr>
            <a:r>
              <a:rPr sz="1000" spc="-10" dirty="0">
                <a:latin typeface="Microsoft Sans Serif"/>
                <a:cs typeface="Microsoft Sans Serif"/>
              </a:rPr>
              <a:t>реакции.</a:t>
            </a:r>
            <a:endParaRPr sz="1000">
              <a:latin typeface="Microsoft Sans Serif"/>
              <a:cs typeface="Microsoft Sans Serif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7239000" y="209550"/>
            <a:ext cx="177673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0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случае</a:t>
            </a:r>
            <a:r>
              <a:rPr sz="10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гибели</a:t>
            </a:r>
            <a:r>
              <a:rPr sz="10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ветерана (участника)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 СВО</a:t>
            </a:r>
            <a:r>
              <a:rPr sz="10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возможен 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следующий</a:t>
            </a:r>
            <a:r>
              <a:rPr sz="1000" b="1" i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алгоритм</a:t>
            </a:r>
            <a:endParaRPr sz="1000">
              <a:latin typeface="Arial"/>
              <a:cs typeface="Arial"/>
            </a:endParaRPr>
          </a:p>
          <a:p>
            <a:pPr marL="386080" marR="379095" algn="ctr">
              <a:lnSpc>
                <a:spcPct val="100000"/>
              </a:lnSpc>
            </a:pP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сопровождения обучающегося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28600" y="209550"/>
            <a:ext cx="69342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066026" y="250698"/>
            <a:ext cx="177673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0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случае</a:t>
            </a:r>
            <a:r>
              <a:rPr sz="10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гибели</a:t>
            </a:r>
            <a:r>
              <a:rPr sz="10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ветерана (участника)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 СВО</a:t>
            </a:r>
            <a:r>
              <a:rPr sz="10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возможен 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следующий</a:t>
            </a:r>
            <a:r>
              <a:rPr sz="1000" b="1" i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алгоритм</a:t>
            </a:r>
            <a:endParaRPr sz="1000">
              <a:latin typeface="Arial"/>
              <a:cs typeface="Arial"/>
            </a:endParaRPr>
          </a:p>
          <a:p>
            <a:pPr marL="386080" marR="379095" algn="ctr">
              <a:lnSpc>
                <a:spcPct val="100000"/>
              </a:lnSpc>
            </a:pP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сопровождения обучающегося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46989" y="1111072"/>
            <a:ext cx="8637905" cy="33648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Об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особенностях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взаимодействия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детьми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ветеранов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(участников)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СВО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пережитой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острой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фазе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утраты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разных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возрастных этапах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(рекомендации</a:t>
            </a:r>
            <a:r>
              <a:rPr sz="1200" b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педагогическим</a:t>
            </a:r>
            <a:r>
              <a:rPr sz="1200" b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работникам)</a:t>
            </a:r>
            <a:endParaRPr sz="1200">
              <a:latin typeface="Arial"/>
              <a:cs typeface="Arial"/>
            </a:endParaRPr>
          </a:p>
          <a:p>
            <a:pPr marL="12700" marR="5080" indent="913765" algn="just">
              <a:lnSpc>
                <a:spcPct val="100000"/>
              </a:lnSpc>
              <a:spcBef>
                <a:spcPts val="1200"/>
              </a:spcBef>
              <a:buChar char="–"/>
              <a:tabLst>
                <a:tab pos="926465" algn="l"/>
              </a:tabLst>
            </a:pPr>
            <a:r>
              <a:rPr sz="1200" b="1" dirty="0">
                <a:latin typeface="Arial"/>
                <a:cs typeface="Arial"/>
              </a:rPr>
              <a:t>Нельзя</a:t>
            </a:r>
            <a:r>
              <a:rPr sz="1200" b="1" spc="4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формировать</a:t>
            </a:r>
            <a:r>
              <a:rPr sz="1200" b="1" spc="44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у</a:t>
            </a:r>
            <a:r>
              <a:rPr sz="1200" b="1" spc="43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обучающегося</a:t>
            </a:r>
            <a:r>
              <a:rPr sz="1200" b="1" spc="4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идею</a:t>
            </a:r>
            <a:r>
              <a:rPr sz="1200" b="1" spc="4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</a:t>
            </a:r>
            <a:r>
              <a:rPr sz="1200" b="1" spc="434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привлекательности</a:t>
            </a:r>
            <a:r>
              <a:rPr sz="1200" b="1" spc="45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смерти</a:t>
            </a:r>
            <a:r>
              <a:rPr sz="1200" i="1" dirty="0">
                <a:latin typeface="Arial"/>
                <a:cs typeface="Arial"/>
              </a:rPr>
              <a:t>.</a:t>
            </a:r>
            <a:r>
              <a:rPr sz="1200" i="1" spc="4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Следует</a:t>
            </a:r>
            <a:r>
              <a:rPr sz="1200" i="1" spc="4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быть</a:t>
            </a:r>
            <a:r>
              <a:rPr sz="1200" i="1" spc="434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очень </a:t>
            </a:r>
            <a:r>
              <a:rPr sz="1200" i="1" dirty="0">
                <a:latin typeface="Arial"/>
                <a:cs typeface="Arial"/>
              </a:rPr>
              <a:t>осторожным</a:t>
            </a:r>
            <a:r>
              <a:rPr sz="1200" i="1" spc="18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17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описании</a:t>
            </a:r>
            <a:r>
              <a:rPr sz="1200" i="1" spc="2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причин</a:t>
            </a:r>
            <a:r>
              <a:rPr sz="1200" i="1" spc="1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смерти</a:t>
            </a:r>
            <a:r>
              <a:rPr sz="1200" i="1" spc="19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родителя.</a:t>
            </a:r>
            <a:r>
              <a:rPr sz="1200" i="1" spc="19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Не</a:t>
            </a:r>
            <a:r>
              <a:rPr sz="1200" i="1" spc="1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стоит</a:t>
            </a:r>
            <a:r>
              <a:rPr sz="1200" i="1" spc="18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рассказывать</a:t>
            </a:r>
            <a:r>
              <a:rPr sz="1200" i="1" spc="2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</a:t>
            </a:r>
            <a:r>
              <a:rPr sz="1200" i="1" spc="1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смерти</a:t>
            </a:r>
            <a:r>
              <a:rPr sz="1200" i="1" spc="2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родителя</a:t>
            </a:r>
            <a:r>
              <a:rPr sz="1200" i="1" spc="19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как</a:t>
            </a:r>
            <a:r>
              <a:rPr sz="1200" i="1" spc="19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</a:t>
            </a:r>
            <a:r>
              <a:rPr sz="1200" i="1" spc="19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сценарии, </a:t>
            </a:r>
            <a:r>
              <a:rPr sz="1200" i="1" dirty="0">
                <a:latin typeface="Arial"/>
                <a:cs typeface="Arial"/>
              </a:rPr>
              <a:t>который</a:t>
            </a:r>
            <a:r>
              <a:rPr sz="1200" i="1" spc="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захочет</a:t>
            </a:r>
            <a:r>
              <a:rPr sz="1200" i="1" spc="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повторить</a:t>
            </a:r>
            <a:r>
              <a:rPr sz="1200" i="1" spc="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обучающийся.</a:t>
            </a:r>
            <a:r>
              <a:rPr sz="1200" i="1" spc="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Абсолютно</a:t>
            </a:r>
            <a:r>
              <a:rPr sz="1200" i="1" spc="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недопустимо</a:t>
            </a:r>
            <a:r>
              <a:rPr sz="1200" i="1" spc="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озвучивать</a:t>
            </a:r>
            <a:r>
              <a:rPr sz="1200" i="1" spc="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любые</a:t>
            </a:r>
            <a:r>
              <a:rPr sz="1200" i="1" spc="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тезисы,</a:t>
            </a:r>
            <a:r>
              <a:rPr sz="1200" i="1" spc="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даже</a:t>
            </a:r>
            <a:r>
              <a:rPr sz="1200" i="1" spc="3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минимально </a:t>
            </a:r>
            <a:r>
              <a:rPr sz="1200" i="1" dirty="0">
                <a:latin typeface="Arial"/>
                <a:cs typeface="Arial"/>
              </a:rPr>
              <a:t>напоминающие</a:t>
            </a:r>
            <a:r>
              <a:rPr sz="1200" i="1" spc="140" dirty="0"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«Он</a:t>
            </a:r>
            <a:r>
              <a:rPr sz="1200" i="1" spc="1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герой,</a:t>
            </a:r>
            <a:r>
              <a:rPr sz="1200" i="1" spc="1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потому</a:t>
            </a:r>
            <a:r>
              <a:rPr sz="1200" i="1" spc="1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200" i="1" spc="1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отдал</a:t>
            </a:r>
            <a:r>
              <a:rPr sz="1200" i="1" spc="1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жизнь»,</a:t>
            </a:r>
            <a:r>
              <a:rPr sz="1200" i="1" spc="1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«Он</a:t>
            </a:r>
            <a:r>
              <a:rPr sz="1200" i="1" spc="1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любил</a:t>
            </a:r>
            <a:r>
              <a:rPr sz="1200" i="1" spc="1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тебя,</a:t>
            </a:r>
            <a:r>
              <a:rPr sz="1200" i="1" spc="1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потому</a:t>
            </a:r>
            <a:r>
              <a:rPr sz="1200" i="1" spc="1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и</a:t>
            </a:r>
            <a:r>
              <a:rPr sz="1200" i="1" spc="1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отдал</a:t>
            </a:r>
            <a:r>
              <a:rPr sz="1200" i="1" spc="1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200" i="1" spc="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тебя</a:t>
            </a:r>
            <a:r>
              <a:rPr sz="1200" i="1" spc="1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жизнь»,</a:t>
            </a:r>
            <a:r>
              <a:rPr sz="1200" i="1" spc="14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«Своей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смертью</a:t>
            </a:r>
            <a:r>
              <a:rPr sz="1200" i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200" i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доказал,</a:t>
            </a:r>
            <a:r>
              <a:rPr sz="1200" i="1" spc="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200" i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он</a:t>
            </a:r>
            <a:r>
              <a:rPr sz="1200" i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хороший</a:t>
            </a:r>
            <a:r>
              <a:rPr sz="1200" i="1" spc="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человек»</a:t>
            </a:r>
            <a:r>
              <a:rPr sz="1200" i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</a:t>
            </a:r>
            <a:r>
              <a:rPr sz="1200" i="1" spc="6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прочие</a:t>
            </a:r>
            <a:r>
              <a:rPr sz="1200" i="1" spc="6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тезисы,</a:t>
            </a:r>
            <a:r>
              <a:rPr sz="1200" i="1" spc="7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героизирующие</a:t>
            </a:r>
            <a:r>
              <a:rPr sz="1200" i="1" spc="7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или</a:t>
            </a:r>
            <a:r>
              <a:rPr sz="1200" i="1" spc="6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восхваляющие</a:t>
            </a:r>
            <a:r>
              <a:rPr sz="1200" i="1" spc="7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факт</a:t>
            </a:r>
            <a:r>
              <a:rPr sz="1200" i="1" spc="5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смерти. </a:t>
            </a:r>
            <a:r>
              <a:rPr sz="1200" i="1" dirty="0">
                <a:latin typeface="Arial"/>
                <a:cs typeface="Arial"/>
              </a:rPr>
              <a:t>Конструктивнее</a:t>
            </a:r>
            <a:r>
              <a:rPr sz="1200" i="1" spc="5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уделять</a:t>
            </a:r>
            <a:r>
              <a:rPr sz="1200" i="1" spc="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больше</a:t>
            </a:r>
            <a:r>
              <a:rPr sz="1200" i="1" spc="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внимания</a:t>
            </a:r>
            <a:r>
              <a:rPr sz="1200" i="1" spc="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жизни</a:t>
            </a:r>
            <a:r>
              <a:rPr sz="1200" i="1" spc="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</a:t>
            </a:r>
            <a:r>
              <a:rPr sz="1200" i="1" spc="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достижениям</a:t>
            </a:r>
            <a:r>
              <a:rPr sz="1200" i="1" spc="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умершего.</a:t>
            </a:r>
            <a:r>
              <a:rPr sz="1200" i="1" spc="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Каким</a:t>
            </a:r>
            <a:r>
              <a:rPr sz="1200" i="1" spc="5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он</a:t>
            </a:r>
            <a:r>
              <a:rPr sz="1200" i="1" spc="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был</a:t>
            </a:r>
            <a:r>
              <a:rPr sz="1200" i="1" spc="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человеком,</a:t>
            </a:r>
            <a:r>
              <a:rPr sz="1200" i="1" spc="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каким</a:t>
            </a:r>
            <a:r>
              <a:rPr sz="1200" i="1" spc="5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хотел </a:t>
            </a:r>
            <a:r>
              <a:rPr sz="1200" i="1" dirty="0">
                <a:latin typeface="Arial"/>
                <a:cs typeface="Arial"/>
              </a:rPr>
              <a:t>воспитать</a:t>
            </a:r>
            <a:r>
              <a:rPr sz="1200" i="1" spc="23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своего</a:t>
            </a:r>
            <a:r>
              <a:rPr sz="1200" i="1" spc="229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ребенка,</a:t>
            </a:r>
            <a:r>
              <a:rPr sz="1200" i="1" spc="23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каковы</a:t>
            </a:r>
            <a:r>
              <a:rPr sz="1200" i="1" spc="24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были</a:t>
            </a:r>
            <a:r>
              <a:rPr sz="1200" i="1" spc="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его</a:t>
            </a:r>
            <a:r>
              <a:rPr sz="1200" i="1" spc="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жизненные</a:t>
            </a:r>
            <a:r>
              <a:rPr sz="1200" i="1" spc="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ценности.</a:t>
            </a:r>
            <a:r>
              <a:rPr sz="1200" i="1" spc="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Таким</a:t>
            </a:r>
            <a:r>
              <a:rPr sz="1200" i="1" spc="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образом,</a:t>
            </a:r>
            <a:r>
              <a:rPr sz="1200" i="1" spc="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мы</a:t>
            </a:r>
            <a:r>
              <a:rPr sz="1200" i="1" spc="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можем</a:t>
            </a:r>
            <a:r>
              <a:rPr sz="1200" i="1" spc="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сделать</a:t>
            </a:r>
            <a:r>
              <a:rPr sz="1200" i="1" spc="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упор</a:t>
            </a:r>
            <a:r>
              <a:rPr sz="1200" i="1" spc="45" dirty="0">
                <a:latin typeface="Arial"/>
                <a:cs typeface="Arial"/>
              </a:rPr>
              <a:t> </a:t>
            </a:r>
            <a:r>
              <a:rPr sz="1200" i="1" spc="-25" dirty="0">
                <a:latin typeface="Arial"/>
                <a:cs typeface="Arial"/>
              </a:rPr>
              <a:t>на </a:t>
            </a:r>
            <a:r>
              <a:rPr sz="1200" i="1" dirty="0">
                <a:latin typeface="Arial"/>
                <a:cs typeface="Arial"/>
              </a:rPr>
              <a:t>положительные</a:t>
            </a:r>
            <a:r>
              <a:rPr sz="1200" i="1" spc="1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стороны</a:t>
            </a:r>
            <a:r>
              <a:rPr sz="1200" i="1" spc="1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жизни</a:t>
            </a:r>
            <a:r>
              <a:rPr sz="1200" i="1" spc="18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</a:t>
            </a:r>
            <a:r>
              <a:rPr sz="1200" i="1" spc="1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сохранить</a:t>
            </a:r>
            <a:r>
              <a:rPr sz="1200" i="1" spc="1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18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памяти</a:t>
            </a:r>
            <a:r>
              <a:rPr sz="1200" i="1" spc="1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обучающегося</a:t>
            </a:r>
            <a:r>
              <a:rPr sz="1200" i="1" spc="18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именно</a:t>
            </a:r>
            <a:r>
              <a:rPr sz="1200" i="1" spc="19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самые</a:t>
            </a:r>
            <a:r>
              <a:rPr sz="1200" i="1" spc="1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лучшие</a:t>
            </a:r>
            <a:r>
              <a:rPr sz="1200" i="1" spc="18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моменты,</a:t>
            </a:r>
            <a:r>
              <a:rPr sz="1200" i="1" spc="20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которые </a:t>
            </a:r>
            <a:r>
              <a:rPr sz="1200" i="1" dirty="0">
                <a:latin typeface="Arial"/>
                <a:cs typeface="Arial"/>
              </a:rPr>
              <a:t>остались</a:t>
            </a:r>
            <a:r>
              <a:rPr sz="1200" i="1" spc="-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от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его</a:t>
            </a:r>
            <a:r>
              <a:rPr sz="1200" i="1" spc="-5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родителя.</a:t>
            </a:r>
            <a:endParaRPr sz="1200">
              <a:latin typeface="Arial"/>
              <a:cs typeface="Arial"/>
            </a:endParaRPr>
          </a:p>
          <a:p>
            <a:pPr marL="12700" marR="5080" indent="913765" algn="just">
              <a:lnSpc>
                <a:spcPct val="100000"/>
              </a:lnSpc>
              <a:spcBef>
                <a:spcPts val="605"/>
              </a:spcBef>
              <a:buChar char="–"/>
              <a:tabLst>
                <a:tab pos="926465" algn="l"/>
              </a:tabLst>
            </a:pPr>
            <a:r>
              <a:rPr sz="1200" b="1" dirty="0">
                <a:latin typeface="Arial"/>
                <a:cs typeface="Arial"/>
              </a:rPr>
              <a:t>Недопустимо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описывать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погибшего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(умершего)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родителя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негативном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ключе</a:t>
            </a:r>
            <a:r>
              <a:rPr sz="1200" i="1" dirty="0">
                <a:latin typeface="Arial"/>
                <a:cs typeface="Arial"/>
              </a:rPr>
              <a:t>.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Для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ребенка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родитель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8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подавляющем</a:t>
            </a:r>
            <a:r>
              <a:rPr sz="1200" i="1" spc="9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большинстве</a:t>
            </a:r>
            <a:r>
              <a:rPr sz="1200" i="1" spc="9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случаев</a:t>
            </a:r>
            <a:r>
              <a:rPr sz="1200" i="1" spc="8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остается</a:t>
            </a:r>
            <a:r>
              <a:rPr sz="1200" i="1" spc="9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фигурой,</a:t>
            </a:r>
            <a:r>
              <a:rPr sz="1200" i="1" spc="9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с</a:t>
            </a:r>
            <a:r>
              <a:rPr sz="1200" i="1" spc="9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которой</a:t>
            </a:r>
            <a:r>
              <a:rPr sz="1200" i="1" spc="8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он</a:t>
            </a:r>
            <a:r>
              <a:rPr sz="1200" i="1" spc="9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себя</a:t>
            </a:r>
            <a:r>
              <a:rPr sz="1200" i="1" spc="8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во</a:t>
            </a:r>
            <a:r>
              <a:rPr sz="1200" i="1" spc="9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многом</a:t>
            </a:r>
            <a:r>
              <a:rPr sz="1200" i="1" spc="80" dirty="0">
                <a:latin typeface="Arial"/>
                <a:cs typeface="Arial"/>
              </a:rPr>
              <a:t>  </a:t>
            </a:r>
            <a:r>
              <a:rPr sz="1200" i="1" spc="-10" dirty="0">
                <a:latin typeface="Arial"/>
                <a:cs typeface="Arial"/>
              </a:rPr>
              <a:t>идентифицирует. </a:t>
            </a:r>
            <a:r>
              <a:rPr sz="1200" i="1" dirty="0">
                <a:latin typeface="Arial"/>
                <a:cs typeface="Arial"/>
              </a:rPr>
              <a:t>Абсолютно</a:t>
            </a:r>
            <a:r>
              <a:rPr sz="1200" i="1" spc="7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недопустимо</a:t>
            </a:r>
            <a:r>
              <a:rPr sz="1200" i="1" spc="6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озвучивать</a:t>
            </a:r>
            <a:r>
              <a:rPr sz="1200" i="1" spc="8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тезисы</a:t>
            </a:r>
            <a:r>
              <a:rPr sz="1200" i="1" spc="7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наподобие</a:t>
            </a:r>
            <a:r>
              <a:rPr sz="1200" i="1" spc="65" dirty="0"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«Он</a:t>
            </a:r>
            <a:r>
              <a:rPr sz="1200" i="1" spc="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погиб,</a:t>
            </a:r>
            <a:r>
              <a:rPr sz="1200" i="1" spc="7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потому</a:t>
            </a:r>
            <a:r>
              <a:rPr sz="1200" i="1" spc="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что</a:t>
            </a:r>
            <a:r>
              <a:rPr sz="1200" i="1" spc="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слабо</a:t>
            </a:r>
            <a:r>
              <a:rPr sz="1200" i="1" spc="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боролся»,</a:t>
            </a:r>
            <a:r>
              <a:rPr sz="1200" i="1" spc="6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«Он</a:t>
            </a:r>
            <a:r>
              <a:rPr sz="1200" i="1" spc="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подвел</a:t>
            </a:r>
            <a:r>
              <a:rPr sz="1200" i="1" spc="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своих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товарищей»,</a:t>
            </a:r>
            <a:r>
              <a:rPr sz="1200" i="1" spc="1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«Он</a:t>
            </a:r>
            <a:r>
              <a:rPr sz="1200" i="1" spc="15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глупо</a:t>
            </a:r>
            <a:r>
              <a:rPr sz="1200" i="1" spc="1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поступил»</a:t>
            </a:r>
            <a:r>
              <a:rPr sz="1200" i="1" dirty="0">
                <a:latin typeface="Arial"/>
                <a:cs typeface="Arial"/>
              </a:rPr>
              <a:t>.</a:t>
            </a:r>
            <a:r>
              <a:rPr sz="1200" i="1" spc="1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Даже</a:t>
            </a:r>
            <a:r>
              <a:rPr sz="1200" i="1" spc="15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1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случае,</a:t>
            </a:r>
            <a:r>
              <a:rPr sz="1200" i="1" spc="1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если</a:t>
            </a:r>
            <a:r>
              <a:rPr sz="1200" i="1" spc="15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1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вашем</a:t>
            </a:r>
            <a:r>
              <a:rPr sz="1200" i="1" spc="15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восприятии</a:t>
            </a:r>
            <a:r>
              <a:rPr sz="1200" i="1" spc="1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существуют</a:t>
            </a:r>
            <a:r>
              <a:rPr sz="1200" i="1" spc="1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весомые</a:t>
            </a:r>
            <a:r>
              <a:rPr sz="1200" i="1" spc="1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причины</a:t>
            </a:r>
            <a:r>
              <a:rPr sz="1200" i="1" spc="160" dirty="0">
                <a:latin typeface="Arial"/>
                <a:cs typeface="Arial"/>
              </a:rPr>
              <a:t> </a:t>
            </a:r>
            <a:r>
              <a:rPr sz="1200" i="1" spc="-25" dirty="0">
                <a:latin typeface="Arial"/>
                <a:cs typeface="Arial"/>
              </a:rPr>
              <a:t>для </a:t>
            </a:r>
            <a:r>
              <a:rPr sz="1200" i="1" dirty="0">
                <a:latin typeface="Arial"/>
                <a:cs typeface="Arial"/>
              </a:rPr>
              <a:t>этого.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Разрушение</a:t>
            </a:r>
            <a:r>
              <a:rPr sz="1200" i="1" spc="1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положительного</a:t>
            </a:r>
            <a:r>
              <a:rPr sz="1200" i="1" spc="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эмоционального</a:t>
            </a:r>
            <a:r>
              <a:rPr sz="1200" i="1" spc="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образа</a:t>
            </a:r>
            <a:r>
              <a:rPr sz="1200" i="1" spc="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родителя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восприятии</a:t>
            </a:r>
            <a:r>
              <a:rPr sz="1200" i="1" spc="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ребенка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–</a:t>
            </a:r>
            <a:r>
              <a:rPr sz="1200" i="1" spc="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это</a:t>
            </a:r>
            <a:r>
              <a:rPr sz="1200" i="1" spc="1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дополнительная травматизация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его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психики,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итак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переживающей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потерю.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287527" y="170180"/>
            <a:ext cx="67228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168160" y="4638800"/>
            <a:ext cx="8834120" cy="408305"/>
          </a:xfrm>
          <a:prstGeom prst="rect">
            <a:avLst/>
          </a:prstGeom>
          <a:solidFill>
            <a:srgbClr val="009587"/>
          </a:solidFill>
        </p:spPr>
        <p:txBody>
          <a:bodyPr vert="horz" wrap="square" lIns="0" tIns="81915" rIns="0" bIns="0" rtlCol="0">
            <a:spAutoFit/>
          </a:bodyPr>
          <a:lstStyle/>
          <a:p>
            <a:pPr marL="1468120">
              <a:lnSpc>
                <a:spcPct val="100000"/>
              </a:lnSpc>
              <a:spcBef>
                <a:spcPts val="645"/>
              </a:spcBef>
              <a:tabLst>
                <a:tab pos="2089785" algn="l"/>
              </a:tabLst>
            </a:pP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8.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	Оперативно</a:t>
            </a:r>
            <a:r>
              <a:rPr sz="1400" spc="3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преодолеть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тревожное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состояние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у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обучающегося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55460" y="2843910"/>
            <a:ext cx="8859520" cy="1820545"/>
            <a:chOff x="155460" y="2843910"/>
            <a:chExt cx="8859520" cy="1820545"/>
          </a:xfrm>
        </p:grpSpPr>
        <p:sp>
          <p:nvSpPr>
            <p:cNvPr id="13" name="object 13"/>
            <p:cNvSpPr/>
            <p:nvPr/>
          </p:nvSpPr>
          <p:spPr>
            <a:xfrm>
              <a:off x="168160" y="2856610"/>
              <a:ext cx="8834120" cy="1795145"/>
            </a:xfrm>
            <a:custGeom>
              <a:avLst/>
              <a:gdLst/>
              <a:ahLst/>
              <a:cxnLst/>
              <a:rect l="l" t="t" r="r" b="b"/>
              <a:pathLst>
                <a:path w="8834120" h="1795145">
                  <a:moveTo>
                    <a:pt x="8833980" y="0"/>
                  </a:moveTo>
                  <a:lnTo>
                    <a:pt x="0" y="0"/>
                  </a:lnTo>
                  <a:lnTo>
                    <a:pt x="0" y="1166406"/>
                  </a:lnTo>
                  <a:lnTo>
                    <a:pt x="4192638" y="1166406"/>
                  </a:lnTo>
                  <a:lnTo>
                    <a:pt x="4192638" y="1346327"/>
                  </a:lnTo>
                  <a:lnTo>
                    <a:pt x="3968229" y="1346327"/>
                  </a:lnTo>
                  <a:lnTo>
                    <a:pt x="4416920" y="1795106"/>
                  </a:lnTo>
                  <a:lnTo>
                    <a:pt x="4865738" y="1346327"/>
                  </a:lnTo>
                  <a:lnTo>
                    <a:pt x="4641329" y="1346327"/>
                  </a:lnTo>
                  <a:lnTo>
                    <a:pt x="4641329" y="1166406"/>
                  </a:lnTo>
                  <a:lnTo>
                    <a:pt x="8833980" y="1166406"/>
                  </a:lnTo>
                  <a:lnTo>
                    <a:pt x="8833980" y="0"/>
                  </a:lnTo>
                  <a:close/>
                </a:path>
              </a:pathLst>
            </a:custGeom>
            <a:solidFill>
              <a:srgbClr val="009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68160" y="2856610"/>
              <a:ext cx="8834120" cy="1795145"/>
            </a:xfrm>
            <a:custGeom>
              <a:avLst/>
              <a:gdLst/>
              <a:ahLst/>
              <a:cxnLst/>
              <a:rect l="l" t="t" r="r" b="b"/>
              <a:pathLst>
                <a:path w="8834120" h="1795145">
                  <a:moveTo>
                    <a:pt x="8833980" y="1166406"/>
                  </a:moveTo>
                  <a:lnTo>
                    <a:pt x="4641329" y="1166406"/>
                  </a:lnTo>
                  <a:lnTo>
                    <a:pt x="4641329" y="1346327"/>
                  </a:lnTo>
                  <a:lnTo>
                    <a:pt x="4865738" y="1346327"/>
                  </a:lnTo>
                  <a:lnTo>
                    <a:pt x="4416920" y="1795106"/>
                  </a:lnTo>
                  <a:lnTo>
                    <a:pt x="3968229" y="1346327"/>
                  </a:lnTo>
                  <a:lnTo>
                    <a:pt x="4192638" y="1346327"/>
                  </a:lnTo>
                  <a:lnTo>
                    <a:pt x="4192638" y="1166406"/>
                  </a:lnTo>
                  <a:lnTo>
                    <a:pt x="0" y="1166406"/>
                  </a:lnTo>
                  <a:lnTo>
                    <a:pt x="0" y="0"/>
                  </a:lnTo>
                  <a:lnTo>
                    <a:pt x="8833980" y="0"/>
                  </a:lnTo>
                  <a:lnTo>
                    <a:pt x="8833980" y="1166406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19811" y="2843911"/>
            <a:ext cx="8329930" cy="116014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316865">
              <a:lnSpc>
                <a:spcPts val="1450"/>
              </a:lnSpc>
              <a:spcBef>
                <a:spcPts val="340"/>
              </a:spcBef>
              <a:tabLst>
                <a:tab pos="951230" algn="l"/>
              </a:tabLst>
            </a:pP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7.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	С</a:t>
            </a:r>
            <a:r>
              <a:rPr sz="1400" spc="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целью</a:t>
            </a:r>
            <a:r>
              <a:rPr sz="1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совершенствования</a:t>
            </a:r>
            <a:r>
              <a:rPr sz="1400" spc="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психолого-педагогических</a:t>
            </a:r>
            <a:r>
              <a:rPr sz="1400" spc="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компетенций</a:t>
            </a:r>
            <a:r>
              <a:rPr sz="1400" spc="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педагогических работников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оказании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психологической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помощи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поддержки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детям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ветеранов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(участников)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СВО</a:t>
            </a:r>
            <a:endParaRPr sz="1400">
              <a:latin typeface="Microsoft Sans Serif"/>
              <a:cs typeface="Microsoft Sans Serif"/>
            </a:endParaRPr>
          </a:p>
          <a:p>
            <a:pPr marL="33655" marR="26670" indent="4445" algn="ctr">
              <a:lnSpc>
                <a:spcPct val="86100"/>
              </a:lnSpc>
            </a:pP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рекомендуется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педагогам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освоить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дополнительные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профессиональные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повышения квалификации,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направленные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формирование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психологических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компетенций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области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оказания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помощи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обучающимся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стрессовых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состояниях,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состоянии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утраты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психоэмоциональных</a:t>
            </a:r>
            <a:endParaRPr sz="1400">
              <a:latin typeface="Microsoft Sans Serif"/>
              <a:cs typeface="Microsoft Sans Serif"/>
            </a:endParaRPr>
          </a:p>
          <a:p>
            <a:pPr marL="1905" algn="ctr">
              <a:lnSpc>
                <a:spcPts val="1450"/>
              </a:lnSpc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нарушениях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вследствие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переживания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психотравмирующих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событий</a:t>
            </a:r>
            <a:endParaRPr sz="1400">
              <a:latin typeface="Microsoft Sans Serif"/>
              <a:cs typeface="Microsoft Sans Serif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55460" y="1153667"/>
            <a:ext cx="8859520" cy="1729105"/>
            <a:chOff x="155460" y="1153667"/>
            <a:chExt cx="8859520" cy="1729105"/>
          </a:xfrm>
        </p:grpSpPr>
        <p:sp>
          <p:nvSpPr>
            <p:cNvPr id="17" name="object 17"/>
            <p:cNvSpPr/>
            <p:nvPr/>
          </p:nvSpPr>
          <p:spPr>
            <a:xfrm>
              <a:off x="168160" y="1166367"/>
              <a:ext cx="8834120" cy="1703705"/>
            </a:xfrm>
            <a:custGeom>
              <a:avLst/>
              <a:gdLst/>
              <a:ahLst/>
              <a:cxnLst/>
              <a:rect l="l" t="t" r="r" b="b"/>
              <a:pathLst>
                <a:path w="8834120" h="1703705">
                  <a:moveTo>
                    <a:pt x="8833980" y="0"/>
                  </a:moveTo>
                  <a:lnTo>
                    <a:pt x="0" y="0"/>
                  </a:lnTo>
                  <a:lnTo>
                    <a:pt x="0" y="1106678"/>
                  </a:lnTo>
                  <a:lnTo>
                    <a:pt x="4204068" y="1106678"/>
                  </a:lnTo>
                  <a:lnTo>
                    <a:pt x="4204068" y="1277366"/>
                  </a:lnTo>
                  <a:lnTo>
                    <a:pt x="3991216" y="1277366"/>
                  </a:lnTo>
                  <a:lnTo>
                    <a:pt x="4416920" y="1703197"/>
                  </a:lnTo>
                  <a:lnTo>
                    <a:pt x="4842751" y="1277366"/>
                  </a:lnTo>
                  <a:lnTo>
                    <a:pt x="4629899" y="1277366"/>
                  </a:lnTo>
                  <a:lnTo>
                    <a:pt x="4629899" y="1106678"/>
                  </a:lnTo>
                  <a:lnTo>
                    <a:pt x="8833980" y="1106678"/>
                  </a:lnTo>
                  <a:lnTo>
                    <a:pt x="8833980" y="0"/>
                  </a:lnTo>
                  <a:close/>
                </a:path>
              </a:pathLst>
            </a:custGeom>
            <a:solidFill>
              <a:srgbClr val="009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68160" y="1166367"/>
              <a:ext cx="8834120" cy="1703705"/>
            </a:xfrm>
            <a:custGeom>
              <a:avLst/>
              <a:gdLst/>
              <a:ahLst/>
              <a:cxnLst/>
              <a:rect l="l" t="t" r="r" b="b"/>
              <a:pathLst>
                <a:path w="8834120" h="1703705">
                  <a:moveTo>
                    <a:pt x="8833980" y="1106678"/>
                  </a:moveTo>
                  <a:lnTo>
                    <a:pt x="4629899" y="1106678"/>
                  </a:lnTo>
                  <a:lnTo>
                    <a:pt x="4629899" y="1277366"/>
                  </a:lnTo>
                  <a:lnTo>
                    <a:pt x="4842751" y="1277366"/>
                  </a:lnTo>
                  <a:lnTo>
                    <a:pt x="4416920" y="1703197"/>
                  </a:lnTo>
                  <a:lnTo>
                    <a:pt x="3991216" y="1277366"/>
                  </a:lnTo>
                  <a:lnTo>
                    <a:pt x="4204068" y="1277366"/>
                  </a:lnTo>
                  <a:lnTo>
                    <a:pt x="4204068" y="1106678"/>
                  </a:lnTo>
                  <a:lnTo>
                    <a:pt x="0" y="1106678"/>
                  </a:lnTo>
                  <a:lnTo>
                    <a:pt x="0" y="0"/>
                  </a:lnTo>
                  <a:lnTo>
                    <a:pt x="8833980" y="0"/>
                  </a:lnTo>
                  <a:lnTo>
                    <a:pt x="8833980" y="1106678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19811" y="1215389"/>
            <a:ext cx="8329295" cy="975994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 indent="66675" algn="just">
              <a:lnSpc>
                <a:spcPts val="1450"/>
              </a:lnSpc>
              <a:spcBef>
                <a:spcPts val="340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6.</a:t>
            </a:r>
            <a:r>
              <a:rPr sz="1400" spc="355" dirty="0">
                <a:solidFill>
                  <a:srgbClr val="FFFFFF"/>
                </a:solidFill>
                <a:latin typeface="Microsoft Sans Serif"/>
                <a:cs typeface="Microsoft Sans Serif"/>
              </a:rPr>
              <a:t>    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Педагогу-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психологу</a:t>
            </a:r>
            <a:r>
              <a:rPr sz="1400" spc="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/</a:t>
            </a:r>
            <a:r>
              <a:rPr sz="1400" spc="390" dirty="0">
                <a:solidFill>
                  <a:srgbClr val="FFFFFF"/>
                </a:solidFill>
                <a:latin typeface="Microsoft Sans Serif"/>
                <a:cs typeface="Microsoft Sans Serif"/>
              </a:rPr>
              <a:t>   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психологу</a:t>
            </a:r>
            <a:r>
              <a:rPr sz="1400" spc="385" dirty="0">
                <a:solidFill>
                  <a:srgbClr val="FFFFFF"/>
                </a:solidFill>
                <a:latin typeface="Microsoft Sans Serif"/>
                <a:cs typeface="Microsoft Sans Serif"/>
              </a:rPr>
              <a:t>   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рекомендуется</a:t>
            </a:r>
            <a:r>
              <a:rPr sz="1400" spc="390" dirty="0">
                <a:solidFill>
                  <a:srgbClr val="FFFFFF"/>
                </a:solidFill>
                <a:latin typeface="Microsoft Sans Serif"/>
                <a:cs typeface="Microsoft Sans Serif"/>
              </a:rPr>
              <a:t>    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разработать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(или)</a:t>
            </a:r>
            <a:r>
              <a:rPr sz="1400" spc="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применять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специальные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программы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кризисного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сопровождения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детей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ветеранов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(участников)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СВО,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погибших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(умерших)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при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исполнении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обязанностей</a:t>
            </a:r>
            <a:r>
              <a:rPr sz="1400" spc="-5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военной</a:t>
            </a:r>
            <a:r>
              <a:rPr sz="1400" spc="-5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службы</a:t>
            </a:r>
            <a:r>
              <a:rPr sz="1400" spc="-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(службы)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и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осуществлять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коррекционную</a:t>
            </a:r>
            <a:endParaRPr sz="1400">
              <a:latin typeface="Microsoft Sans Serif"/>
              <a:cs typeface="Microsoft Sans Serif"/>
            </a:endParaRPr>
          </a:p>
          <a:p>
            <a:pPr marL="3810" algn="ctr">
              <a:lnSpc>
                <a:spcPts val="1320"/>
              </a:lnSpc>
              <a:spcBef>
                <a:spcPts val="5"/>
              </a:spcBef>
            </a:pP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работу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по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переживанию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горя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</a:t>
            </a:r>
            <a:r>
              <a:rPr sz="1400" spc="-4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обучающимися,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находящимися</a:t>
            </a:r>
            <a:r>
              <a:rPr sz="1400" spc="-3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в</a:t>
            </a:r>
            <a:r>
              <a:rPr sz="1400" spc="-2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состоянии</a:t>
            </a:r>
            <a:r>
              <a:rPr sz="1400" spc="-6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утраты</a:t>
            </a:r>
            <a:r>
              <a:rPr sz="1400" spc="-3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родителя,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315" dirty="0">
                <a:solidFill>
                  <a:srgbClr val="FFFFFF"/>
                </a:solidFill>
                <a:latin typeface="Microsoft Sans Serif"/>
                <a:cs typeface="Microsoft Sans Serif"/>
              </a:rPr>
              <a:t>–</a:t>
            </a:r>
            <a:endParaRPr sz="1400">
              <a:latin typeface="Microsoft Sans Serif"/>
              <a:cs typeface="Microsoft Sans Serif"/>
            </a:endParaRPr>
          </a:p>
          <a:p>
            <a:pPr marL="1905" algn="ctr">
              <a:lnSpc>
                <a:spcPts val="1565"/>
              </a:lnSpc>
            </a:pP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участника</a:t>
            </a:r>
            <a:r>
              <a:rPr sz="1400" spc="-2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СВО, в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 очном</a:t>
            </a:r>
            <a:r>
              <a:rPr sz="1400" spc="-1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dirty="0">
                <a:solidFill>
                  <a:srgbClr val="FFFFFF"/>
                </a:solidFill>
                <a:latin typeface="Microsoft Sans Serif"/>
                <a:cs typeface="Microsoft Sans Serif"/>
              </a:rPr>
              <a:t>и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дистанционном</a:t>
            </a:r>
            <a:r>
              <a:rPr sz="1400" spc="-45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Microsoft Sans Serif"/>
                <a:cs typeface="Microsoft Sans Serif"/>
              </a:rPr>
              <a:t>режиме</a:t>
            </a:r>
            <a:endParaRPr sz="1400">
              <a:latin typeface="Microsoft Sans Serif"/>
              <a:cs typeface="Microsoft Sans Serif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066026" y="250698"/>
            <a:ext cx="177673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0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случае</a:t>
            </a:r>
            <a:r>
              <a:rPr sz="10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гибели</a:t>
            </a:r>
            <a:r>
              <a:rPr sz="10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ветерана (участника)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 СВО</a:t>
            </a:r>
            <a:r>
              <a:rPr sz="10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возможен </a:t>
            </a:r>
            <a:r>
              <a:rPr sz="1000" b="1" i="1" dirty="0">
                <a:solidFill>
                  <a:srgbClr val="FF0000"/>
                </a:solidFill>
                <a:latin typeface="Arial"/>
                <a:cs typeface="Arial"/>
              </a:rPr>
              <a:t>следующий</a:t>
            </a:r>
            <a:r>
              <a:rPr sz="1000" b="1" i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алгоритм</a:t>
            </a:r>
            <a:endParaRPr sz="1000">
              <a:latin typeface="Arial"/>
              <a:cs typeface="Arial"/>
            </a:endParaRPr>
          </a:p>
          <a:p>
            <a:pPr marL="386080" marR="379095" algn="ctr">
              <a:lnSpc>
                <a:spcPct val="100000"/>
              </a:lnSpc>
            </a:pPr>
            <a:r>
              <a:rPr sz="1000" b="1" i="1" spc="-10" dirty="0">
                <a:solidFill>
                  <a:srgbClr val="FF0000"/>
                </a:solidFill>
                <a:latin typeface="Arial"/>
                <a:cs typeface="Arial"/>
              </a:rPr>
              <a:t>сопровождения обучающегося</a:t>
            </a:r>
            <a:endParaRPr sz="1000">
              <a:latin typeface="Arial"/>
              <a:cs typeface="Arial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287527" y="170180"/>
            <a:ext cx="67990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228600" y="895350"/>
            <a:ext cx="6803390" cy="175496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>
              <a:lnSpc>
                <a:spcPct val="100000"/>
              </a:lnSpc>
              <a:spcBef>
                <a:spcPts val="105"/>
              </a:spcBef>
            </a:pPr>
            <a:r>
              <a:rPr sz="1400" b="1" u="sng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r>
              <a:rPr lang="ru-RU" sz="1400" b="1" u="sng" dirty="0" smtClean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_____________________________________________</a:t>
            </a:r>
            <a:endParaRPr sz="1400">
              <a:latin typeface="Arial"/>
              <a:cs typeface="Arial"/>
            </a:endParaRPr>
          </a:p>
          <a:p>
            <a:pPr marL="630555" marR="2813050" algn="ctr">
              <a:lnSpc>
                <a:spcPct val="100000"/>
              </a:lnSpc>
              <a:spcBef>
                <a:spcPts val="109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Федеральная</a:t>
            </a:r>
            <a:r>
              <a:rPr sz="1800" b="1" spc="-8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линия</a:t>
            </a:r>
            <a:r>
              <a:rPr sz="1800" b="1" spc="-7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детского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телефона</a:t>
            </a:r>
            <a:r>
              <a:rPr sz="1800" b="1" spc="-1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доверия</a:t>
            </a:r>
            <a:endParaRPr sz="1800">
              <a:latin typeface="Arial"/>
              <a:cs typeface="Arial"/>
            </a:endParaRPr>
          </a:p>
          <a:p>
            <a:pPr marR="2179320" algn="ctr">
              <a:lnSpc>
                <a:spcPct val="100000"/>
              </a:lnSpc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8 (800)</a:t>
            </a:r>
            <a:r>
              <a:rPr sz="18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2000-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122</a:t>
            </a:r>
            <a:endParaRPr sz="1800">
              <a:latin typeface="Arial"/>
              <a:cs typeface="Arial"/>
            </a:endParaRPr>
          </a:p>
          <a:p>
            <a:pPr marL="281940" marR="2460625" algn="ctr">
              <a:lnSpc>
                <a:spcPct val="100000"/>
              </a:lnSpc>
            </a:pPr>
            <a:r>
              <a:rPr sz="18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(круглосуточно,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C00000"/>
                </a:solidFill>
                <a:latin typeface="Microsoft Sans Serif"/>
                <a:cs typeface="Microsoft Sans Serif"/>
              </a:rPr>
              <a:t>бесплатно,</a:t>
            </a:r>
            <a:r>
              <a:rPr sz="1800" spc="-5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анонимно, конфиденциально)</a:t>
            </a:r>
            <a:endParaRPr sz="1800">
              <a:latin typeface="Microsoft Sans Serif"/>
              <a:cs typeface="Microsoft Sans Serif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3921" y="1166112"/>
            <a:ext cx="9070340" cy="3767837"/>
            <a:chOff x="73921" y="1166113"/>
            <a:chExt cx="9070340" cy="3500754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688967" y="1166113"/>
              <a:ext cx="4455033" cy="2218944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25721" y="2778391"/>
              <a:ext cx="2887472" cy="188798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921" y="2738945"/>
              <a:ext cx="4149344" cy="1851660"/>
            </a:xfrm>
            <a:prstGeom prst="rect">
              <a:avLst/>
            </a:prstGeom>
          </p:spPr>
        </p:pic>
      </p:grpSp>
      <p:sp>
        <p:nvSpPr>
          <p:cNvPr id="10" name="Прямоугольник 9"/>
          <p:cNvSpPr/>
          <p:nvPr/>
        </p:nvSpPr>
        <p:spPr>
          <a:xfrm>
            <a:off x="228600" y="209550"/>
            <a:ext cx="70866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299720" y="1193419"/>
            <a:ext cx="4363720" cy="1769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6400" marR="11557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экстренная</a:t>
            </a:r>
            <a:r>
              <a:rPr sz="18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анонимная</a:t>
            </a:r>
            <a:r>
              <a:rPr sz="1800" b="1" spc="-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кризисная помощь</a:t>
            </a:r>
            <a:endParaRPr sz="1800" dirty="0">
              <a:latin typeface="Arial"/>
              <a:cs typeface="Arial"/>
            </a:endParaRPr>
          </a:p>
          <a:p>
            <a:pPr marL="284480" algn="ctr">
              <a:lnSpc>
                <a:spcPct val="100000"/>
              </a:lnSpc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8 (800)</a:t>
            </a:r>
            <a:r>
              <a:rPr sz="18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600-31-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14</a:t>
            </a:r>
            <a:endParaRPr sz="1800" dirty="0">
              <a:latin typeface="Arial"/>
              <a:cs typeface="Arial"/>
            </a:endParaRPr>
          </a:p>
          <a:p>
            <a:pPr marL="297815" marR="5080" algn="ctr">
              <a:lnSpc>
                <a:spcPct val="100000"/>
              </a:lnSpc>
            </a:pPr>
            <a:r>
              <a:rPr sz="18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(круглосуточно,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C00000"/>
                </a:solidFill>
                <a:latin typeface="Microsoft Sans Serif"/>
                <a:cs typeface="Microsoft Sans Serif"/>
              </a:rPr>
              <a:t>бесплатно,</a:t>
            </a:r>
            <a:r>
              <a:rPr sz="1800" spc="-5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анонимно, конфиденциально)</a:t>
            </a:r>
            <a:endParaRPr sz="1800" dirty="0">
              <a:latin typeface="Microsoft Sans Serif"/>
              <a:cs typeface="Microsoft Sans Serif"/>
            </a:endParaRPr>
          </a:p>
          <a:p>
            <a:pPr marL="12700">
              <a:lnSpc>
                <a:spcPct val="100000"/>
              </a:lnSpc>
              <a:spcBef>
                <a:spcPts val="1485"/>
              </a:spcBef>
            </a:pPr>
            <a:r>
              <a:rPr sz="1200" b="1" i="1" dirty="0">
                <a:latin typeface="Arial"/>
                <a:cs typeface="Arial"/>
              </a:rPr>
              <a:t>Основные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задачи</a:t>
            </a:r>
            <a:r>
              <a:rPr sz="1200" b="1" i="1" spc="-50" dirty="0">
                <a:latin typeface="Arial"/>
                <a:cs typeface="Arial"/>
              </a:rPr>
              <a:t> :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94579" y="1313179"/>
            <a:ext cx="38195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540" algn="ctr">
              <a:lnSpc>
                <a:spcPct val="100000"/>
              </a:lnSpc>
              <a:spcBef>
                <a:spcPts val="100"/>
              </a:spcBef>
              <a:tabLst>
                <a:tab pos="1265555" algn="l"/>
                <a:tab pos="2843530" algn="l"/>
              </a:tabLst>
            </a:pPr>
            <a:r>
              <a:rPr sz="1200" b="1" spc="-10" dirty="0">
                <a:latin typeface="Arial"/>
                <a:cs typeface="Arial"/>
              </a:rPr>
              <a:t>Федеральный</a:t>
            </a:r>
            <a:r>
              <a:rPr sz="1200" b="1" dirty="0">
                <a:latin typeface="Arial"/>
                <a:cs typeface="Arial"/>
              </a:rPr>
              <a:t>	</a:t>
            </a:r>
            <a:r>
              <a:rPr sz="1200" b="1" spc="-10" dirty="0">
                <a:latin typeface="Arial"/>
                <a:cs typeface="Arial"/>
              </a:rPr>
              <a:t>координационный</a:t>
            </a:r>
            <a:r>
              <a:rPr sz="1200" b="1" dirty="0">
                <a:latin typeface="Arial"/>
                <a:cs typeface="Arial"/>
              </a:rPr>
              <a:t>	центр</a:t>
            </a:r>
            <a:r>
              <a:rPr sz="1200" b="1" spc="-15" dirty="0">
                <a:latin typeface="Arial"/>
                <a:cs typeface="Arial"/>
              </a:rPr>
              <a:t> </a:t>
            </a:r>
            <a:r>
              <a:rPr sz="1200" b="1" spc="-25" dirty="0">
                <a:latin typeface="Arial"/>
                <a:cs typeface="Arial"/>
              </a:rPr>
              <a:t>по </a:t>
            </a:r>
            <a:r>
              <a:rPr sz="1200" b="1" spc="-10" dirty="0">
                <a:latin typeface="Arial"/>
                <a:cs typeface="Arial"/>
              </a:rPr>
              <a:t>обеспечению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психологической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службы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 </a:t>
            </a:r>
            <a:r>
              <a:rPr sz="1200" b="1" spc="-10" dirty="0">
                <a:latin typeface="Arial"/>
                <a:cs typeface="Arial"/>
              </a:rPr>
              <a:t>системе образования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Российской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Федерации </a:t>
            </a:r>
            <a:r>
              <a:rPr sz="1200" b="1" spc="-10" dirty="0">
                <a:latin typeface="Arial"/>
                <a:cs typeface="Arial"/>
              </a:rPr>
              <a:t>МГППУ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9720" y="2936875"/>
            <a:ext cx="8669655" cy="2049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29895" indent="97155">
              <a:lnSpc>
                <a:spcPct val="100000"/>
              </a:lnSpc>
              <a:spcBef>
                <a:spcPts val="100"/>
              </a:spcBef>
              <a:buChar char="•"/>
              <a:tabLst>
                <a:tab pos="109855" algn="l"/>
                <a:tab pos="1012190" algn="l"/>
                <a:tab pos="2600960" algn="l"/>
                <a:tab pos="3486785" algn="l"/>
                <a:tab pos="4881880" algn="l"/>
              </a:tabLst>
            </a:pPr>
            <a:r>
              <a:rPr sz="1200" b="1" i="1" spc="-10" dirty="0">
                <a:latin typeface="Arial"/>
                <a:cs typeface="Arial"/>
              </a:rPr>
              <a:t>оказание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психологической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помощи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обучающимся,</a:t>
            </a:r>
            <a:r>
              <a:rPr sz="1200" b="1" i="1" dirty="0">
                <a:latin typeface="Arial"/>
                <a:cs typeface="Arial"/>
              </a:rPr>
              <a:t>	</a:t>
            </a:r>
            <a:r>
              <a:rPr sz="1200" b="1" i="1" spc="-10" dirty="0">
                <a:latin typeface="Arial"/>
                <a:cs typeface="Arial"/>
              </a:rPr>
              <a:t>находящимся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в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состоянии</a:t>
            </a:r>
            <a:r>
              <a:rPr sz="1200" b="1" i="1" spc="-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эмоциональной </a:t>
            </a:r>
            <a:r>
              <a:rPr sz="1200" b="1" i="1" dirty="0">
                <a:latin typeface="Arial"/>
                <a:cs typeface="Arial"/>
              </a:rPr>
              <a:t>дезадаптации</a:t>
            </a:r>
            <a:r>
              <a:rPr sz="1200" b="1" i="1" spc="-5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испытывающим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высокий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уровень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психологического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стресса;</a:t>
            </a:r>
            <a:endParaRPr sz="1200" dirty="0">
              <a:latin typeface="Arial"/>
              <a:cs typeface="Arial"/>
            </a:endParaRPr>
          </a:p>
          <a:p>
            <a:pPr marL="109855" indent="-97155">
              <a:lnSpc>
                <a:spcPct val="100000"/>
              </a:lnSpc>
              <a:buChar char="•"/>
              <a:tabLst>
                <a:tab pos="109855" algn="l"/>
              </a:tabLst>
            </a:pPr>
            <a:r>
              <a:rPr sz="1200" b="1" i="1" dirty="0">
                <a:latin typeface="Arial"/>
                <a:cs typeface="Arial"/>
              </a:rPr>
              <a:t>профилактика</a:t>
            </a:r>
            <a:r>
              <a:rPr sz="1200" b="1" i="1" spc="-3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состояний</a:t>
            </a:r>
            <a:r>
              <a:rPr sz="1200" b="1" i="1" spc="-4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эмоциональной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дезадаптации;</a:t>
            </a:r>
            <a:endParaRPr sz="1200" dirty="0">
              <a:latin typeface="Arial"/>
              <a:cs typeface="Arial"/>
            </a:endParaRPr>
          </a:p>
          <a:p>
            <a:pPr marL="109855" indent="-97155">
              <a:lnSpc>
                <a:spcPct val="100000"/>
              </a:lnSpc>
              <a:buChar char="•"/>
              <a:tabLst>
                <a:tab pos="109855" algn="l"/>
              </a:tabLst>
            </a:pPr>
            <a:r>
              <a:rPr sz="1200" b="1" i="1" dirty="0">
                <a:latin typeface="Arial"/>
                <a:cs typeface="Arial"/>
              </a:rPr>
              <a:t>развитие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устойчивости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к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стрессу</a:t>
            </a:r>
            <a:r>
              <a:rPr sz="1200" b="1" i="1" spc="-4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формирование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конструктивных</a:t>
            </a:r>
            <a:r>
              <a:rPr sz="1200" b="1" i="1" dirty="0">
                <a:latin typeface="Arial"/>
                <a:cs typeface="Arial"/>
              </a:rPr>
              <a:t> навыков</a:t>
            </a:r>
            <a:r>
              <a:rPr sz="1200" b="1" i="1" spc="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совладания</a:t>
            </a:r>
            <a:r>
              <a:rPr sz="1200" b="1" i="1" spc="-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spc="-20" dirty="0">
                <a:latin typeface="Arial"/>
                <a:cs typeface="Arial"/>
              </a:rPr>
              <a:t>ним;</a:t>
            </a:r>
            <a:endParaRPr sz="1200" dirty="0">
              <a:latin typeface="Arial"/>
              <a:cs typeface="Arial"/>
            </a:endParaRPr>
          </a:p>
          <a:p>
            <a:pPr marL="109855" indent="-97155">
              <a:lnSpc>
                <a:spcPct val="100000"/>
              </a:lnSpc>
              <a:buChar char="•"/>
              <a:tabLst>
                <a:tab pos="109855" algn="l"/>
              </a:tabLst>
            </a:pPr>
            <a:r>
              <a:rPr sz="1200" b="1" i="1" dirty="0">
                <a:latin typeface="Arial"/>
                <a:cs typeface="Arial"/>
              </a:rPr>
              <a:t>повышение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социальной</a:t>
            </a:r>
            <a:r>
              <a:rPr sz="1200" b="1" i="1" spc="-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компетентности</a:t>
            </a:r>
            <a:r>
              <a:rPr sz="1200" b="1" i="1" spc="-4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в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проблемных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-10" dirty="0">
                <a:latin typeface="Arial"/>
                <a:cs typeface="Arial"/>
              </a:rPr>
              <a:t> кризисных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жизненных</a:t>
            </a:r>
            <a:r>
              <a:rPr sz="1200" b="1" i="1" spc="-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ситуациях;</a:t>
            </a:r>
            <a:endParaRPr sz="1200" dirty="0">
              <a:latin typeface="Arial"/>
              <a:cs typeface="Arial"/>
            </a:endParaRPr>
          </a:p>
          <a:p>
            <a:pPr marL="109855" indent="-97155">
              <a:lnSpc>
                <a:spcPct val="100000"/>
              </a:lnSpc>
              <a:buChar char="•"/>
              <a:tabLst>
                <a:tab pos="109855" algn="l"/>
              </a:tabLst>
            </a:pPr>
            <a:r>
              <a:rPr sz="1200" b="1" i="1" dirty="0">
                <a:latin typeface="Arial"/>
                <a:cs typeface="Arial"/>
              </a:rPr>
              <a:t>развитие</a:t>
            </a:r>
            <a:r>
              <a:rPr sz="1200" b="1" i="1" spc="-4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способности</a:t>
            </a:r>
            <a:r>
              <a:rPr sz="1200" b="1" i="1" spc="-3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к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саморазвитию</a:t>
            </a:r>
            <a:r>
              <a:rPr sz="1200" b="1" i="1" spc="-4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самоопределению;</a:t>
            </a:r>
            <a:endParaRPr sz="1200" dirty="0">
              <a:latin typeface="Arial"/>
              <a:cs typeface="Arial"/>
            </a:endParaRPr>
          </a:p>
          <a:p>
            <a:pPr marL="109855" indent="-97155">
              <a:lnSpc>
                <a:spcPct val="100000"/>
              </a:lnSpc>
              <a:buChar char="•"/>
              <a:tabLst>
                <a:tab pos="109855" algn="l"/>
              </a:tabLst>
            </a:pPr>
            <a:r>
              <a:rPr sz="1200" b="1" i="1" dirty="0">
                <a:latin typeface="Arial"/>
                <a:cs typeface="Arial"/>
              </a:rPr>
              <a:t>профилактика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преодоление</a:t>
            </a:r>
            <a:r>
              <a:rPr sz="1200" b="1" i="1" spc="-3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отклонений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в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личностном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развитии.</a:t>
            </a:r>
            <a:endParaRPr sz="1200" dirty="0">
              <a:latin typeface="Arial"/>
              <a:cs typeface="Arial"/>
            </a:endParaRPr>
          </a:p>
          <a:p>
            <a:pPr marL="2233930">
              <a:lnSpc>
                <a:spcPct val="100000"/>
              </a:lnSpc>
              <a:spcBef>
                <a:spcPts val="850"/>
              </a:spcBef>
            </a:pPr>
            <a:r>
              <a:rPr sz="1000" dirty="0">
                <a:latin typeface="Microsoft Sans Serif"/>
                <a:cs typeface="Microsoft Sans Serif"/>
              </a:rPr>
              <a:t>Получить</a:t>
            </a:r>
            <a:r>
              <a:rPr sz="1000" spc="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консультацию</a:t>
            </a:r>
            <a:r>
              <a:rPr sz="1000" spc="2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можно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по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телефону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бесплатной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горячей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линии</a:t>
            </a:r>
            <a:r>
              <a:rPr sz="1000" spc="1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8</a:t>
            </a:r>
            <a:r>
              <a:rPr sz="1000" spc="-3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800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600</a:t>
            </a:r>
            <a:r>
              <a:rPr sz="1000" spc="-3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31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14</a:t>
            </a:r>
            <a:r>
              <a:rPr sz="1000" spc="-4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или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оставить</a:t>
            </a:r>
            <a:endParaRPr sz="1000" dirty="0">
              <a:latin typeface="Microsoft Sans Serif"/>
              <a:cs typeface="Microsoft Sans Serif"/>
            </a:endParaRPr>
          </a:p>
          <a:p>
            <a:pPr marL="2233930">
              <a:lnSpc>
                <a:spcPct val="100000"/>
              </a:lnSpc>
            </a:pPr>
            <a:r>
              <a:rPr sz="1000" spc="-10" dirty="0">
                <a:latin typeface="Microsoft Sans Serif"/>
                <a:cs typeface="Microsoft Sans Serif"/>
              </a:rPr>
              <a:t>письменное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обращение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на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сайте</a:t>
            </a:r>
            <a:r>
              <a:rPr sz="1000" spc="-15" dirty="0">
                <a:latin typeface="Microsoft Sans Serif"/>
                <a:cs typeface="Microsoft Sans Serif"/>
              </a:rPr>
              <a:t> 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  <a:hlinkClick r:id="rId2"/>
              </a:rPr>
              <a:t>www.psychologmgppu.ru</a:t>
            </a:r>
            <a:endParaRPr sz="1000" dirty="0">
              <a:latin typeface="Microsoft Sans Serif"/>
              <a:cs typeface="Microsoft Sans Serif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1000" dirty="0">
              <a:latin typeface="Microsoft Sans Serif"/>
              <a:cs typeface="Microsoft Sans Serif"/>
            </a:endParaRPr>
          </a:p>
          <a:p>
            <a:pPr marL="2233930">
              <a:lnSpc>
                <a:spcPct val="100000"/>
              </a:lnSpc>
            </a:pPr>
            <a:r>
              <a:rPr sz="1000" spc="-20" dirty="0">
                <a:latin typeface="Microsoft Sans Serif"/>
                <a:cs typeface="Microsoft Sans Serif"/>
              </a:rPr>
              <a:t>Также</a:t>
            </a:r>
            <a:r>
              <a:rPr sz="1000" spc="-4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для</a:t>
            </a:r>
            <a:r>
              <a:rPr sz="1000" spc="-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родителей </a:t>
            </a:r>
            <a:r>
              <a:rPr sz="1000" spc="-10" dirty="0">
                <a:latin typeface="Microsoft Sans Serif"/>
                <a:cs typeface="Microsoft Sans Serif"/>
              </a:rPr>
              <a:t>запущена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серия</a:t>
            </a:r>
            <a:r>
              <a:rPr sz="1000" spc="-2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бесплатных</a:t>
            </a:r>
            <a:r>
              <a:rPr sz="1000" spc="5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вебинаров</a:t>
            </a:r>
            <a:r>
              <a:rPr sz="1000" spc="-10" dirty="0">
                <a:latin typeface="Microsoft Sans Serif"/>
                <a:cs typeface="Microsoft Sans Serif"/>
              </a:rPr>
              <a:t> </a:t>
            </a:r>
            <a:r>
              <a:rPr sz="1000" dirty="0">
                <a:latin typeface="Microsoft Sans Serif"/>
                <a:cs typeface="Microsoft Sans Serif"/>
              </a:rPr>
              <a:t>на</a:t>
            </a:r>
            <a:r>
              <a:rPr sz="1000" spc="-25" dirty="0">
                <a:latin typeface="Microsoft Sans Serif"/>
                <a:cs typeface="Microsoft Sans Serif"/>
              </a:rPr>
              <a:t> </a:t>
            </a:r>
            <a:r>
              <a:rPr sz="1000" spc="-10" dirty="0">
                <a:latin typeface="Microsoft Sans Serif"/>
                <a:cs typeface="Microsoft Sans Serif"/>
              </a:rPr>
              <a:t>онлайн-площадке</a:t>
            </a:r>
            <a:r>
              <a:rPr sz="1000" spc="10" dirty="0">
                <a:latin typeface="Microsoft Sans Serif"/>
                <a:cs typeface="Microsoft Sans Serif"/>
              </a:rPr>
              <a:t> </a:t>
            </a:r>
            <a:r>
              <a:rPr sz="1000" u="sng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Microsoft Sans Serif"/>
                <a:cs typeface="Microsoft Sans Serif"/>
              </a:rPr>
              <a:t>http://бытьродителем.рф</a:t>
            </a:r>
            <a:endParaRPr sz="1000" dirty="0">
              <a:latin typeface="Microsoft Sans Serif"/>
              <a:cs typeface="Microsoft Sans Serif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87527" y="170180"/>
            <a:ext cx="80182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15836" y="414274"/>
            <a:ext cx="6803390" cy="21730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5080">
              <a:lnSpc>
                <a:spcPct val="100000"/>
              </a:lnSpc>
              <a:spcBef>
                <a:spcPts val="105"/>
              </a:spcBef>
            </a:pPr>
            <a:r>
              <a:rPr sz="1400" b="1" u="sng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  <a:p>
            <a:pPr marL="389890" marR="2571115" algn="ctr">
              <a:lnSpc>
                <a:spcPct val="100000"/>
              </a:lnSpc>
              <a:spcBef>
                <a:spcPts val="1090"/>
              </a:spcBef>
            </a:pPr>
            <a:endParaRPr lang="ru-RU" sz="1800" b="1" dirty="0" smtClean="0">
              <a:solidFill>
                <a:srgbClr val="C00000"/>
              </a:solidFill>
              <a:latin typeface="Arial"/>
              <a:cs typeface="Arial"/>
            </a:endParaRPr>
          </a:p>
          <a:p>
            <a:pPr marL="389890" marR="2571115" algn="ctr">
              <a:lnSpc>
                <a:spcPct val="100000"/>
              </a:lnSpc>
              <a:spcBef>
                <a:spcPts val="1090"/>
              </a:spcBef>
            </a:pPr>
            <a:r>
              <a:rPr sz="1800" b="1" smtClean="0">
                <a:solidFill>
                  <a:srgbClr val="C00000"/>
                </a:solidFill>
                <a:latin typeface="Arial"/>
                <a:cs typeface="Arial"/>
              </a:rPr>
              <a:t>экстренная</a:t>
            </a:r>
            <a:r>
              <a:rPr sz="1800" b="1" spc="-65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>
                <a:solidFill>
                  <a:srgbClr val="C00000"/>
                </a:solidFill>
                <a:latin typeface="Arial"/>
                <a:cs typeface="Arial"/>
              </a:rPr>
              <a:t>анонимная</a:t>
            </a:r>
            <a:r>
              <a:rPr sz="1800" b="1" spc="-85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smtClean="0">
                <a:solidFill>
                  <a:srgbClr val="C00000"/>
                </a:solidFill>
                <a:latin typeface="Arial"/>
                <a:cs typeface="Arial"/>
              </a:rPr>
              <a:t>кризисная</a:t>
            </a:r>
            <a:r>
              <a:rPr lang="ru-RU" sz="1800" b="1" spc="-10" dirty="0" smtClean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smtClean="0">
                <a:solidFill>
                  <a:srgbClr val="C00000"/>
                </a:solidFill>
                <a:latin typeface="Arial"/>
                <a:cs typeface="Arial"/>
              </a:rPr>
              <a:t>помощь</a:t>
            </a:r>
            <a:endParaRPr sz="1800">
              <a:latin typeface="Arial"/>
              <a:cs typeface="Arial"/>
            </a:endParaRPr>
          </a:p>
          <a:p>
            <a:pPr marR="2179320" algn="ctr">
              <a:lnSpc>
                <a:spcPct val="100000"/>
              </a:lnSpc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8 (800)</a:t>
            </a:r>
            <a:r>
              <a:rPr sz="18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600-31-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14</a:t>
            </a:r>
            <a:endParaRPr sz="1800">
              <a:latin typeface="Arial"/>
              <a:cs typeface="Arial"/>
            </a:endParaRPr>
          </a:p>
          <a:p>
            <a:pPr marL="281940" marR="2460625" algn="ctr">
              <a:lnSpc>
                <a:spcPct val="100000"/>
              </a:lnSpc>
            </a:pPr>
            <a:r>
              <a:rPr sz="18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(круглосуточно,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C00000"/>
                </a:solidFill>
                <a:latin typeface="Microsoft Sans Serif"/>
                <a:cs typeface="Microsoft Sans Serif"/>
              </a:rPr>
              <a:t>бесплатно,</a:t>
            </a:r>
            <a:r>
              <a:rPr sz="1800" spc="-5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анонимно, конфиденциально)</a:t>
            </a:r>
            <a:endParaRPr sz="1800">
              <a:latin typeface="Microsoft Sans Serif"/>
              <a:cs typeface="Microsoft Sans Serif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79" y="2721724"/>
            <a:ext cx="2229485" cy="222948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64129" y="2721698"/>
            <a:ext cx="3905758" cy="218922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625970" y="1512303"/>
            <a:ext cx="2430779" cy="3438905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28600" y="133350"/>
            <a:ext cx="7924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b="1" dirty="0" smtClean="0">
                <a:solidFill>
                  <a:srgbClr val="000000"/>
                </a:solidFill>
              </a:rPr>
              <a:t>	</a:t>
            </a:r>
            <a:r>
              <a:rPr lang="ru-RU" sz="1400" b="1" spc="-10" dirty="0" smtClean="0">
                <a:solidFill>
                  <a:srgbClr val="000000"/>
                </a:solidFill>
              </a:rPr>
              <a:t>экстренной психологической </a:t>
            </a:r>
            <a:r>
              <a:rPr lang="ru-RU" sz="1400" b="1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lang="ru-RU" sz="1400" b="1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5836" y="200913"/>
            <a:ext cx="79137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Информирование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детей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(участников)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СВО,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членов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их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семей,</a:t>
            </a:r>
            <a:endParaRPr sz="1400">
              <a:latin typeface="Arial"/>
              <a:cs typeface="Arial"/>
            </a:endParaRPr>
          </a:p>
          <a:p>
            <a:pPr marL="38100" marR="5080">
              <a:lnSpc>
                <a:spcPct val="100000"/>
              </a:lnSpc>
            </a:pPr>
            <a:r>
              <a:rPr sz="1400" b="1" spc="-10" dirty="0">
                <a:latin typeface="Arial"/>
                <a:cs typeface="Arial"/>
              </a:rPr>
              <a:t>педагогических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работников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образовательной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организации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возможности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50" dirty="0">
                <a:latin typeface="Arial"/>
                <a:cs typeface="Arial"/>
              </a:rPr>
              <a:t>и </a:t>
            </a:r>
            <a:r>
              <a:rPr sz="1400" b="1" spc="-10" dirty="0">
                <a:latin typeface="Arial"/>
                <a:cs typeface="Arial"/>
              </a:rPr>
              <a:t>ресурсах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получения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психологической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помощи,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психолого-</a:t>
            </a:r>
            <a:r>
              <a:rPr sz="1400" b="1" spc="-10" dirty="0">
                <a:latin typeface="Arial"/>
                <a:cs typeface="Arial"/>
              </a:rPr>
              <a:t>педагогической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sz="1400" u="sng" spc="-150" dirty="0">
                <a:uFill>
                  <a:solidFill>
                    <a:srgbClr val="4480C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10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поддержки</a:t>
            </a:r>
            <a:r>
              <a:rPr sz="1400" b="1" u="sng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1095" y="1104391"/>
            <a:ext cx="39655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8705" marR="5080" indent="-105664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в</a:t>
            </a:r>
            <a:r>
              <a:rPr sz="18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рабочие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дни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9.00</a:t>
            </a:r>
            <a:r>
              <a:rPr sz="18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до</a:t>
            </a:r>
            <a:r>
              <a:rPr sz="18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18.00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(мск) </a:t>
            </a:r>
            <a:r>
              <a:rPr sz="1800" b="1" dirty="0">
                <a:solidFill>
                  <a:srgbClr val="C00000"/>
                </a:solidFill>
                <a:latin typeface="Arial"/>
                <a:cs typeface="Arial"/>
              </a:rPr>
              <a:t>8 (800)</a:t>
            </a:r>
            <a:r>
              <a:rPr sz="1800" b="1" spc="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222-34-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17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6763" y="1927301"/>
            <a:ext cx="4415155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dirty="0">
                <a:latin typeface="Microsoft Sans Serif"/>
                <a:cs typeface="Microsoft Sans Serif"/>
              </a:rPr>
              <a:t>В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dirty="0">
                <a:latin typeface="Microsoft Sans Serif"/>
                <a:cs typeface="Microsoft Sans Serif"/>
              </a:rPr>
              <a:t>случае</a:t>
            </a:r>
            <a:r>
              <a:rPr sz="1400" spc="-15" dirty="0">
                <a:latin typeface="Microsoft Sans Serif"/>
                <a:cs typeface="Microsoft Sans Serif"/>
              </a:rPr>
              <a:t> </a:t>
            </a:r>
            <a:r>
              <a:rPr sz="1400" spc="-10" dirty="0">
                <a:latin typeface="Microsoft Sans Serif"/>
                <a:cs typeface="Microsoft Sans Serif"/>
              </a:rPr>
              <a:t>возникновения</a:t>
            </a:r>
            <a:endParaRPr sz="1400" dirty="0">
              <a:latin typeface="Microsoft Sans Serif"/>
              <a:cs typeface="Microsoft Sans Serif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"/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конфликтных</a:t>
            </a:r>
            <a:r>
              <a:rPr sz="1400" b="1" spc="70" dirty="0">
                <a:latin typeface="Arial"/>
                <a:cs typeface="Arial"/>
              </a:rPr>
              <a:t>  </a:t>
            </a:r>
            <a:r>
              <a:rPr sz="1400" b="1" dirty="0">
                <a:latin typeface="Arial"/>
                <a:cs typeface="Arial"/>
              </a:rPr>
              <a:t>ситуаций</a:t>
            </a:r>
            <a:r>
              <a:rPr sz="1400" b="1" spc="75" dirty="0">
                <a:latin typeface="Arial"/>
                <a:cs typeface="Arial"/>
              </a:rPr>
              <a:t>  </a:t>
            </a:r>
            <a:r>
              <a:rPr sz="1400" b="1" dirty="0">
                <a:latin typeface="Arial"/>
                <a:cs typeface="Arial"/>
              </a:rPr>
              <a:t>между</a:t>
            </a:r>
            <a:r>
              <a:rPr sz="1400" b="1" spc="60" dirty="0">
                <a:latin typeface="Arial"/>
                <a:cs typeface="Arial"/>
              </a:rPr>
              <a:t>  </a:t>
            </a:r>
            <a:r>
              <a:rPr sz="1400" b="1" spc="-10" dirty="0">
                <a:latin typeface="Arial"/>
                <a:cs typeface="Arial"/>
              </a:rPr>
              <a:t>участниками образовательных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отношений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6763" y="2781046"/>
            <a:ext cx="4416425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080" indent="-287020" algn="just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299085" algn="l"/>
              </a:tabLst>
            </a:pPr>
            <a:r>
              <a:rPr sz="1400" b="1" dirty="0">
                <a:latin typeface="Arial"/>
                <a:cs typeface="Arial"/>
              </a:rPr>
              <a:t>травли</a:t>
            </a:r>
            <a:r>
              <a:rPr sz="1400" b="1" spc="75" dirty="0">
                <a:latin typeface="Arial"/>
                <a:cs typeface="Arial"/>
              </a:rPr>
              <a:t>  </a:t>
            </a:r>
            <a:r>
              <a:rPr sz="1400" b="1" dirty="0">
                <a:latin typeface="Arial"/>
                <a:cs typeface="Arial"/>
              </a:rPr>
              <a:t>в</a:t>
            </a:r>
            <a:r>
              <a:rPr sz="1400" b="1" spc="80" dirty="0">
                <a:latin typeface="Arial"/>
                <a:cs typeface="Arial"/>
              </a:rPr>
              <a:t>  </a:t>
            </a:r>
            <a:r>
              <a:rPr sz="1400" b="1" dirty="0">
                <a:latin typeface="Arial"/>
                <a:cs typeface="Arial"/>
              </a:rPr>
              <a:t>образовательной</a:t>
            </a:r>
            <a:r>
              <a:rPr sz="1400" b="1" spc="85" dirty="0">
                <a:latin typeface="Arial"/>
                <a:cs typeface="Arial"/>
              </a:rPr>
              <a:t>  </a:t>
            </a:r>
            <a:r>
              <a:rPr sz="1400" b="1" dirty="0">
                <a:latin typeface="Arial"/>
                <a:cs typeface="Arial"/>
              </a:rPr>
              <a:t>среде</a:t>
            </a:r>
            <a:r>
              <a:rPr sz="1400" b="1" spc="75" dirty="0">
                <a:latin typeface="Arial"/>
                <a:cs typeface="Arial"/>
              </a:rPr>
              <a:t>  </a:t>
            </a:r>
            <a:r>
              <a:rPr sz="1400" b="1" dirty="0">
                <a:latin typeface="Arial"/>
                <a:cs typeface="Arial"/>
              </a:rPr>
              <a:t>на</a:t>
            </a:r>
            <a:r>
              <a:rPr sz="1400" b="1" spc="75" dirty="0">
                <a:latin typeface="Arial"/>
                <a:cs typeface="Arial"/>
              </a:rPr>
              <a:t>  </a:t>
            </a:r>
            <a:r>
              <a:rPr sz="1400" b="1" spc="-20" dirty="0">
                <a:latin typeface="Arial"/>
                <a:cs typeface="Arial"/>
              </a:rPr>
              <a:t>фоне </a:t>
            </a:r>
            <a:r>
              <a:rPr sz="1400" b="1" dirty="0">
                <a:latin typeface="Arial"/>
                <a:cs typeface="Arial"/>
              </a:rPr>
              <a:t>предвзятого</a:t>
            </a:r>
            <a:r>
              <a:rPr sz="1400" b="1" spc="80" dirty="0">
                <a:latin typeface="Arial"/>
                <a:cs typeface="Arial"/>
              </a:rPr>
              <a:t>  </a:t>
            </a:r>
            <a:r>
              <a:rPr sz="1400" b="1" dirty="0">
                <a:latin typeface="Arial"/>
                <a:cs typeface="Arial"/>
              </a:rPr>
              <a:t>отношения</a:t>
            </a:r>
            <a:r>
              <a:rPr sz="1400" b="1" spc="85" dirty="0">
                <a:latin typeface="Arial"/>
                <a:cs typeface="Arial"/>
              </a:rPr>
              <a:t>  </a:t>
            </a:r>
            <a:r>
              <a:rPr sz="1400" b="1" dirty="0">
                <a:latin typeface="Arial"/>
                <a:cs typeface="Arial"/>
              </a:rPr>
              <a:t>к</a:t>
            </a:r>
            <a:r>
              <a:rPr sz="1400" b="1" spc="85" dirty="0">
                <a:latin typeface="Arial"/>
                <a:cs typeface="Arial"/>
              </a:rPr>
              <a:t>  </a:t>
            </a:r>
            <a:r>
              <a:rPr sz="1400" b="1" dirty="0">
                <a:latin typeface="Arial"/>
                <a:cs typeface="Arial"/>
              </a:rPr>
              <a:t>особому</a:t>
            </a:r>
            <a:r>
              <a:rPr sz="1400" b="1" spc="70" dirty="0">
                <a:latin typeface="Arial"/>
                <a:cs typeface="Arial"/>
              </a:rPr>
              <a:t>  </a:t>
            </a:r>
            <a:r>
              <a:rPr sz="1400" b="1" spc="-10" dirty="0">
                <a:latin typeface="Arial"/>
                <a:cs typeface="Arial"/>
              </a:rPr>
              <a:t>статусу </a:t>
            </a:r>
            <a:r>
              <a:rPr sz="1400" b="1" dirty="0">
                <a:latin typeface="Arial"/>
                <a:cs typeface="Arial"/>
              </a:rPr>
              <a:t>детей</a:t>
            </a:r>
            <a:r>
              <a:rPr sz="1400" b="1" spc="-4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ветеранов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(участников)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СВО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65014" y="1276858"/>
            <a:ext cx="358965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ФГБУ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«Центр</a:t>
            </a:r>
            <a:r>
              <a:rPr sz="1200" b="1" spc="-4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защиты</a:t>
            </a:r>
            <a:r>
              <a:rPr sz="1200" b="1" spc="-20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прав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</a:t>
            </a:r>
            <a:r>
              <a:rPr sz="1200" b="1" spc="-3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интересов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детей»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126482" y="3098419"/>
            <a:ext cx="363918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spc="-35" dirty="0">
                <a:solidFill>
                  <a:srgbClr val="9F5800"/>
                </a:solidFill>
                <a:latin typeface="Microsoft Sans Serif"/>
                <a:cs typeface="Microsoft Sans Serif"/>
              </a:rPr>
              <a:t>Форма</a:t>
            </a:r>
            <a:r>
              <a:rPr sz="1800" spc="-7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обращения</a:t>
            </a:r>
            <a:endParaRPr sz="18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на</a:t>
            </a:r>
            <a:r>
              <a:rPr sz="1800" spc="-20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специализированной</a:t>
            </a:r>
            <a:r>
              <a:rPr sz="1800" spc="-2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странице</a:t>
            </a:r>
            <a:endParaRPr sz="1800" dirty="0">
              <a:latin typeface="Microsoft Sans Serif"/>
              <a:cs typeface="Microsoft Sans Serif"/>
            </a:endParaRPr>
          </a:p>
          <a:p>
            <a:pPr algn="ctr">
              <a:lnSpc>
                <a:spcPct val="100000"/>
              </a:lnSpc>
            </a:pP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официального</a:t>
            </a:r>
            <a:r>
              <a:rPr sz="1800" spc="-6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сайта</a:t>
            </a:r>
            <a:endParaRPr sz="1800" dirty="0">
              <a:latin typeface="Microsoft Sans Serif"/>
              <a:cs typeface="Microsoft Sans Serif"/>
            </a:endParaRPr>
          </a:p>
          <a:p>
            <a:pPr marL="283845" marR="279400" algn="ctr">
              <a:lnSpc>
                <a:spcPct val="100000"/>
              </a:lnSpc>
            </a:pPr>
            <a:r>
              <a:rPr sz="1800" spc="-55" dirty="0">
                <a:solidFill>
                  <a:srgbClr val="9F5800"/>
                </a:solidFill>
                <a:latin typeface="Microsoft Sans Serif"/>
                <a:cs typeface="Microsoft Sans Serif"/>
              </a:rPr>
              <a:t>ФГБУ</a:t>
            </a:r>
            <a:r>
              <a:rPr sz="1800" spc="-6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«Центр</a:t>
            </a:r>
            <a:r>
              <a:rPr sz="1800" spc="-5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защиты</a:t>
            </a:r>
            <a:r>
              <a:rPr sz="1800" spc="-6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прав</a:t>
            </a:r>
            <a:r>
              <a:rPr sz="1800" spc="-5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50" dirty="0">
                <a:solidFill>
                  <a:srgbClr val="9F5800"/>
                </a:solidFill>
                <a:latin typeface="Microsoft Sans Serif"/>
                <a:cs typeface="Microsoft Sans Serif"/>
              </a:rPr>
              <a:t>и </a:t>
            </a:r>
            <a:r>
              <a:rPr sz="1800" dirty="0">
                <a:solidFill>
                  <a:srgbClr val="9F5800"/>
                </a:solidFill>
                <a:latin typeface="Microsoft Sans Serif"/>
                <a:cs typeface="Microsoft Sans Serif"/>
              </a:rPr>
              <a:t>интересов</a:t>
            </a:r>
            <a:r>
              <a:rPr sz="1800" spc="-25" dirty="0">
                <a:solidFill>
                  <a:srgbClr val="9F58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9F5800"/>
                </a:solidFill>
                <a:latin typeface="Microsoft Sans Serif"/>
                <a:cs typeface="Microsoft Sans Serif"/>
              </a:rPr>
              <a:t>детей» https://fcprc.ru.</a:t>
            </a:r>
            <a:endParaRPr sz="18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133350"/>
            <a:ext cx="6440323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  <a:tabLst>
                <a:tab pos="1039494" algn="l"/>
                <a:tab pos="2248535" algn="l"/>
              </a:tabLst>
            </a:pPr>
            <a:r>
              <a:rPr lang="ru-RU" sz="1400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dirty="0" smtClean="0">
                <a:solidFill>
                  <a:srgbClr val="000000"/>
                </a:solidFill>
              </a:rPr>
              <a:t>	</a:t>
            </a:r>
            <a:r>
              <a:rPr lang="ru-RU" sz="1400" spc="-10" dirty="0" smtClean="0">
                <a:solidFill>
                  <a:srgbClr val="000000"/>
                </a:solidFill>
              </a:rPr>
              <a:t>экстренной</a:t>
            </a:r>
            <a:r>
              <a:rPr lang="ru-RU" sz="1400" dirty="0" smtClean="0">
                <a:solidFill>
                  <a:srgbClr val="000000"/>
                </a:solidFill>
              </a:rPr>
              <a:t>	</a:t>
            </a:r>
            <a:r>
              <a:rPr lang="ru-RU" sz="1400" spc="-10" dirty="0" smtClean="0">
                <a:solidFill>
                  <a:srgbClr val="000000"/>
                </a:solidFill>
              </a:rPr>
              <a:t>психологической </a:t>
            </a:r>
            <a:r>
              <a:rPr lang="ru-RU" sz="1400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sz="1400"/>
          </a:p>
        </p:txBody>
      </p:sp>
      <p:sp>
        <p:nvSpPr>
          <p:cNvPr id="8" name="object 8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781800" y="133350"/>
            <a:ext cx="2213356" cy="8585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1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случае</a:t>
            </a:r>
            <a:r>
              <a:rPr sz="11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гибели</a:t>
            </a:r>
            <a:r>
              <a:rPr sz="11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ветерана (участника)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 СВО</a:t>
            </a:r>
            <a:r>
              <a:rPr sz="11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возможен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следующий</a:t>
            </a:r>
            <a:r>
              <a:rPr sz="1100" b="1" i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алгоритм</a:t>
            </a:r>
            <a:endParaRPr sz="1100">
              <a:latin typeface="Arial"/>
              <a:cs typeface="Arial"/>
            </a:endParaRPr>
          </a:p>
          <a:p>
            <a:pPr marL="386080" marR="379095" algn="ctr">
              <a:lnSpc>
                <a:spcPct val="100000"/>
              </a:lnSpc>
            </a:pP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сопровождения обучающегося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31791" y="1809157"/>
            <a:ext cx="59435" cy="3793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52400" y="1200150"/>
            <a:ext cx="8915400" cy="36690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Об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особенностях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взаимодействия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детьми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ветеранов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(участников)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СВО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пережитой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острой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фазе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утраты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разных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возрастных этапах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рекомендации</a:t>
            </a:r>
            <a:r>
              <a:rPr sz="1200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педагогическим</a:t>
            </a:r>
            <a:r>
              <a:rPr sz="1200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работникам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)</a:t>
            </a:r>
            <a:endParaRPr sz="1200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1200" i="1" dirty="0">
                <a:latin typeface="Arial"/>
                <a:cs typeface="Arial"/>
              </a:rPr>
              <a:t>При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взаимодействии</a:t>
            </a:r>
            <a:r>
              <a:rPr sz="1200" i="1" spc="-45" dirty="0">
                <a:latin typeface="Arial"/>
                <a:cs typeface="Arial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</a:t>
            </a:r>
            <a:r>
              <a:rPr sz="1200" b="1" i="1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детьми</a:t>
            </a:r>
            <a:r>
              <a:rPr sz="1200" b="1" i="1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дошкольного</a:t>
            </a:r>
            <a:r>
              <a:rPr sz="1200" b="1" i="1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возраста</a:t>
            </a:r>
            <a:r>
              <a:rPr sz="1200" b="1" i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важно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учитывать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следующее:</a:t>
            </a:r>
            <a:endParaRPr sz="1200">
              <a:latin typeface="Arial"/>
              <a:cs typeface="Arial"/>
            </a:endParaRPr>
          </a:p>
          <a:p>
            <a:pPr marL="12700" marR="5080" indent="247015" algn="just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259715" algn="l"/>
              </a:tabLst>
            </a:pPr>
            <a:r>
              <a:rPr sz="1200" i="1" dirty="0">
                <a:latin typeface="Arial"/>
                <a:cs typeface="Arial"/>
              </a:rPr>
              <a:t>У</a:t>
            </a:r>
            <a:r>
              <a:rPr sz="1200" i="1" spc="10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детей</a:t>
            </a:r>
            <a:r>
              <a:rPr sz="1200" i="1" spc="11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дошкольного</a:t>
            </a:r>
            <a:r>
              <a:rPr sz="1200" i="1" spc="10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возраста</a:t>
            </a:r>
            <a:r>
              <a:rPr sz="1200" i="1" spc="10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еще</a:t>
            </a:r>
            <a:r>
              <a:rPr sz="1200" i="1" spc="10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нет</a:t>
            </a:r>
            <a:r>
              <a:rPr sz="1200" i="1" spc="10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собственных</a:t>
            </a:r>
            <a:r>
              <a:rPr sz="1200" i="1" spc="11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навыков</a:t>
            </a:r>
            <a:r>
              <a:rPr sz="1200" i="1" spc="10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совладания</a:t>
            </a:r>
            <a:r>
              <a:rPr sz="1200" i="1" spc="10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с</a:t>
            </a:r>
            <a:r>
              <a:rPr sz="1200" i="1" spc="10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ситуацией,</a:t>
            </a:r>
            <a:r>
              <a:rPr sz="1200" i="1" spc="10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поэтому</a:t>
            </a:r>
            <a:r>
              <a:rPr sz="1200" i="1" spc="105" dirty="0">
                <a:latin typeface="Arial"/>
                <a:cs typeface="Arial"/>
              </a:rPr>
              <a:t>  </a:t>
            </a:r>
            <a:r>
              <a:rPr sz="1200" i="1" spc="-25" dirty="0">
                <a:latin typeface="Arial"/>
                <a:cs typeface="Arial"/>
              </a:rPr>
              <a:t>они </a:t>
            </a:r>
            <a:r>
              <a:rPr sz="1200" i="1" dirty="0">
                <a:latin typeface="Arial"/>
                <a:cs typeface="Arial"/>
              </a:rPr>
              <a:t>практически</a:t>
            </a:r>
            <a:r>
              <a:rPr sz="1200" i="1" spc="300" dirty="0">
                <a:latin typeface="Arial"/>
                <a:cs typeface="Arial"/>
              </a:rPr>
              <a:t>   </a:t>
            </a:r>
            <a:r>
              <a:rPr sz="1200" i="1" dirty="0">
                <a:latin typeface="Arial"/>
                <a:cs typeface="Arial"/>
              </a:rPr>
              <a:t>полностью</a:t>
            </a:r>
            <a:r>
              <a:rPr sz="1200" i="1" spc="295" dirty="0">
                <a:latin typeface="Arial"/>
                <a:cs typeface="Arial"/>
              </a:rPr>
              <a:t>   </a:t>
            </a:r>
            <a:r>
              <a:rPr sz="1200" i="1" dirty="0">
                <a:latin typeface="Arial"/>
                <a:cs typeface="Arial"/>
              </a:rPr>
              <a:t>зависят</a:t>
            </a:r>
            <a:r>
              <a:rPr sz="1200" i="1" spc="300" dirty="0">
                <a:latin typeface="Arial"/>
                <a:cs typeface="Arial"/>
              </a:rPr>
              <a:t>   </a:t>
            </a:r>
            <a:r>
              <a:rPr sz="1200" i="1" dirty="0">
                <a:latin typeface="Arial"/>
                <a:cs typeface="Arial"/>
              </a:rPr>
              <a:t>от</a:t>
            </a:r>
            <a:r>
              <a:rPr sz="1200" i="1" spc="290" dirty="0">
                <a:latin typeface="Arial"/>
                <a:cs typeface="Arial"/>
              </a:rPr>
              <a:t>   </a:t>
            </a:r>
            <a:r>
              <a:rPr sz="1200" i="1" dirty="0">
                <a:latin typeface="Arial"/>
                <a:cs typeface="Arial"/>
              </a:rPr>
              <a:t>взрослого.</a:t>
            </a:r>
            <a:r>
              <a:rPr sz="1200" i="1" spc="3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После</a:t>
            </a:r>
            <a:r>
              <a:rPr sz="1200" i="1" spc="3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травматического</a:t>
            </a:r>
            <a:r>
              <a:rPr sz="1200" i="1" spc="3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события</a:t>
            </a:r>
            <a:r>
              <a:rPr sz="1200" i="1" spc="2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могут</a:t>
            </a:r>
            <a:r>
              <a:rPr sz="1200" i="1" spc="29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наблюдаться </a:t>
            </a:r>
            <a:r>
              <a:rPr sz="1200" b="1" i="1" dirty="0">
                <a:latin typeface="Arial"/>
                <a:cs typeface="Arial"/>
              </a:rPr>
              <a:t>регрессия</a:t>
            </a:r>
            <a:r>
              <a:rPr sz="1200" b="1" i="1" spc="16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на</a:t>
            </a:r>
            <a:r>
              <a:rPr sz="1200" b="1" i="1" spc="16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более</a:t>
            </a:r>
            <a:r>
              <a:rPr sz="1200" b="1" i="1" spc="15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ранние</a:t>
            </a:r>
            <a:r>
              <a:rPr sz="1200" b="1" i="1" spc="17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поведенческие</a:t>
            </a:r>
            <a:r>
              <a:rPr sz="1200" b="1" i="1" spc="17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стадии</a:t>
            </a:r>
            <a:r>
              <a:rPr sz="1200" i="1" dirty="0">
                <a:latin typeface="Arial"/>
                <a:cs typeface="Arial"/>
              </a:rPr>
              <a:t>,</a:t>
            </a:r>
            <a:r>
              <a:rPr sz="1200" i="1" spc="16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изменения</a:t>
            </a:r>
            <a:r>
              <a:rPr sz="1200" b="1" i="1" spc="17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режима</a:t>
            </a:r>
            <a:r>
              <a:rPr sz="1200" b="1" i="1" spc="16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питания</a:t>
            </a:r>
            <a:r>
              <a:rPr sz="1200" b="1" i="1" spc="16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16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сна</a:t>
            </a:r>
            <a:r>
              <a:rPr sz="1200" i="1" dirty="0">
                <a:latin typeface="Arial"/>
                <a:cs typeface="Arial"/>
              </a:rPr>
              <a:t>,</a:t>
            </a:r>
            <a:r>
              <a:rPr sz="1200" i="1" spc="16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необъяснимые</a:t>
            </a:r>
            <a:r>
              <a:rPr sz="1200" b="1" i="1" spc="17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боли, </a:t>
            </a:r>
            <a:r>
              <a:rPr sz="1200" b="1" i="1" dirty="0">
                <a:latin typeface="Arial"/>
                <a:cs typeface="Arial"/>
              </a:rPr>
              <a:t>непослушание,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гиперактивность,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речевые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нарушения,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агрессия,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отстранение</a:t>
            </a:r>
            <a:r>
              <a:rPr sz="1200" i="1" dirty="0">
                <a:latin typeface="Arial"/>
                <a:cs typeface="Arial"/>
              </a:rPr>
              <a:t>.</a:t>
            </a:r>
            <a:r>
              <a:rPr sz="1200" i="1" spc="-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Ребенок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может</a:t>
            </a:r>
            <a:r>
              <a:rPr sz="1200" i="1" spc="-4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снова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снова, преувеличивая,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рассказывать</a:t>
            </a:r>
            <a:r>
              <a:rPr sz="1200" b="1" i="1" spc="-3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травматическом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событии.</a:t>
            </a:r>
            <a:endParaRPr sz="1200">
              <a:latin typeface="Arial"/>
              <a:cs typeface="Arial"/>
            </a:endParaRPr>
          </a:p>
          <a:p>
            <a:pPr marL="12700" marR="5715" indent="177800" algn="just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190500" algn="l"/>
              </a:tabLst>
            </a:pPr>
            <a:r>
              <a:rPr sz="1200" i="1" dirty="0">
                <a:latin typeface="Arial"/>
                <a:cs typeface="Arial"/>
              </a:rPr>
              <a:t>Печаль</a:t>
            </a:r>
            <a:r>
              <a:rPr sz="1200" i="1" spc="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– это</a:t>
            </a:r>
            <a:r>
              <a:rPr sz="1200" i="1" spc="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одна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из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естественных</a:t>
            </a:r>
            <a:r>
              <a:rPr sz="1200" i="1" spc="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эмоций.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Если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обучающийся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хочет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готов поговорить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</a:t>
            </a:r>
            <a:r>
              <a:rPr sz="1200" b="1" i="1" spc="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своих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чувствах</a:t>
            </a:r>
            <a:r>
              <a:rPr sz="1200" i="1" spc="-10" dirty="0">
                <a:latin typeface="Arial"/>
                <a:cs typeface="Arial"/>
              </a:rPr>
              <a:t>, </a:t>
            </a:r>
            <a:r>
              <a:rPr sz="1200" i="1" dirty="0">
                <a:latin typeface="Arial"/>
                <a:cs typeface="Arial"/>
              </a:rPr>
              <a:t>не</a:t>
            </a:r>
            <a:r>
              <a:rPr sz="1200" i="1" spc="8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препятствуйте,</a:t>
            </a:r>
            <a:r>
              <a:rPr sz="1200" i="1" spc="9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поддержите</a:t>
            </a:r>
            <a:r>
              <a:rPr sz="1200" b="1" i="1" spc="7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его</a:t>
            </a:r>
            <a:r>
              <a:rPr sz="1200" b="1" i="1" spc="8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8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этом</a:t>
            </a:r>
            <a:r>
              <a:rPr sz="1200" i="1" spc="8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начинании.</a:t>
            </a:r>
            <a:r>
              <a:rPr sz="1200" i="1" spc="8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Обучающемуся</a:t>
            </a:r>
            <a:r>
              <a:rPr sz="1200" i="1" spc="7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важно</a:t>
            </a:r>
            <a:r>
              <a:rPr sz="1200" i="1" spc="8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услышать,</a:t>
            </a:r>
            <a:r>
              <a:rPr sz="1200" i="1" spc="8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что</a:t>
            </a:r>
            <a:r>
              <a:rPr sz="1200" i="1" spc="8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вы</a:t>
            </a:r>
            <a:r>
              <a:rPr sz="1200" i="1" spc="8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готовы</a:t>
            </a:r>
            <a:r>
              <a:rPr sz="1200" i="1" spc="8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понять </a:t>
            </a:r>
            <a:r>
              <a:rPr sz="1200" i="1" dirty="0">
                <a:latin typeface="Arial"/>
                <a:cs typeface="Arial"/>
              </a:rPr>
              <a:t>его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состояние.</a:t>
            </a:r>
            <a:endParaRPr sz="1200">
              <a:latin typeface="Arial"/>
              <a:cs typeface="Arial"/>
            </a:endParaRPr>
          </a:p>
          <a:p>
            <a:pPr marL="12700" marR="6350" indent="205740" algn="just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218440" algn="l"/>
              </a:tabLst>
            </a:pPr>
            <a:r>
              <a:rPr sz="1200" i="1" dirty="0">
                <a:latin typeface="Arial"/>
                <a:cs typeface="Arial"/>
              </a:rPr>
              <a:t>Если</a:t>
            </a:r>
            <a:r>
              <a:rPr sz="1200" i="1" spc="2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обучающийся</a:t>
            </a:r>
            <a:r>
              <a:rPr sz="1200" i="1" spc="2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хочет</a:t>
            </a:r>
            <a:r>
              <a:rPr sz="1200" i="1" spc="204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поговорить</a:t>
            </a:r>
            <a:r>
              <a:rPr sz="1200" i="1" spc="2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</a:t>
            </a:r>
            <a:r>
              <a:rPr sz="1200" b="1" i="1" spc="2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самом</a:t>
            </a:r>
            <a:r>
              <a:rPr sz="1200" b="1" i="1" spc="2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факте</a:t>
            </a:r>
            <a:r>
              <a:rPr sz="1200" b="1" i="1" spc="229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смерти,</a:t>
            </a:r>
            <a:r>
              <a:rPr sz="1200" b="1" i="1" spc="2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используйте</a:t>
            </a:r>
            <a:r>
              <a:rPr sz="1200" b="1" i="1" spc="23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простые</a:t>
            </a:r>
            <a:r>
              <a:rPr sz="1200" b="1" i="1" spc="2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для</a:t>
            </a:r>
            <a:r>
              <a:rPr sz="1200" b="1" i="1" spc="2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него</a:t>
            </a:r>
            <a:r>
              <a:rPr sz="1200" b="1" i="1" spc="2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слова,</a:t>
            </a:r>
            <a:r>
              <a:rPr sz="1200" b="1" i="1" spc="229" dirty="0">
                <a:latin typeface="Arial"/>
                <a:cs typeface="Arial"/>
              </a:rPr>
              <a:t> </a:t>
            </a:r>
            <a:r>
              <a:rPr sz="1200" b="1" i="1" spc="-25" dirty="0">
                <a:latin typeface="Arial"/>
                <a:cs typeface="Arial"/>
              </a:rPr>
              <a:t>не </a:t>
            </a:r>
            <a:r>
              <a:rPr sz="1200" b="1" i="1" dirty="0">
                <a:latin typeface="Arial"/>
                <a:cs typeface="Arial"/>
              </a:rPr>
              <a:t>допускающие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недосказанности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или</a:t>
            </a:r>
            <a:r>
              <a:rPr sz="1200" b="1" i="1" spc="-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двусмысленности</a:t>
            </a:r>
            <a:r>
              <a:rPr sz="1200" i="1" dirty="0">
                <a:latin typeface="Arial"/>
                <a:cs typeface="Arial"/>
              </a:rPr>
              <a:t>.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Не</a:t>
            </a:r>
            <a:r>
              <a:rPr sz="1200" i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передавайте</a:t>
            </a:r>
            <a:r>
              <a:rPr sz="1200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обучающемуся</a:t>
            </a:r>
            <a:r>
              <a:rPr sz="1200" i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подробности</a:t>
            </a:r>
            <a:r>
              <a:rPr sz="1200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смерти</a:t>
            </a:r>
            <a:r>
              <a:rPr sz="1200" i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25" dirty="0">
                <a:solidFill>
                  <a:srgbClr val="C00000"/>
                </a:solidFill>
                <a:latin typeface="Arial"/>
                <a:cs typeface="Arial"/>
              </a:rPr>
              <a:t>его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близкого,</a:t>
            </a:r>
            <a:r>
              <a:rPr sz="1200" i="1" spc="3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если</a:t>
            </a:r>
            <a:r>
              <a:rPr sz="1200" i="1" spc="4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вы</a:t>
            </a:r>
            <a:r>
              <a:rPr sz="1200" i="1" spc="4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узнали</a:t>
            </a:r>
            <a:r>
              <a:rPr sz="1200" i="1" spc="4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их</a:t>
            </a:r>
            <a:r>
              <a:rPr sz="1200" i="1" spc="39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от</a:t>
            </a:r>
            <a:r>
              <a:rPr sz="1200" i="1" spc="38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родителей</a:t>
            </a:r>
            <a:r>
              <a:rPr sz="1200" i="1" spc="4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(законных</a:t>
            </a:r>
            <a:r>
              <a:rPr sz="1200" i="1" spc="4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solidFill>
                  <a:srgbClr val="C00000"/>
                </a:solidFill>
                <a:latin typeface="Arial"/>
                <a:cs typeface="Arial"/>
              </a:rPr>
              <a:t>представителей).</a:t>
            </a:r>
            <a:r>
              <a:rPr sz="1200" i="1" spc="40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Старайтесь</a:t>
            </a:r>
            <a:r>
              <a:rPr sz="1200" i="1" spc="40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следить,</a:t>
            </a:r>
            <a:r>
              <a:rPr sz="1200" i="1" spc="40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чтобы</a:t>
            </a:r>
            <a:r>
              <a:rPr sz="1200" i="1" spc="4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395" dirty="0">
                <a:latin typeface="Arial"/>
                <a:cs typeface="Arial"/>
              </a:rPr>
              <a:t> </a:t>
            </a:r>
            <a:r>
              <a:rPr sz="1200" i="1" spc="-25" dirty="0">
                <a:latin typeface="Arial"/>
                <a:cs typeface="Arial"/>
              </a:rPr>
              <a:t>его </a:t>
            </a:r>
            <a:r>
              <a:rPr sz="1200" i="1" dirty="0">
                <a:latin typeface="Arial"/>
                <a:cs typeface="Arial"/>
              </a:rPr>
              <a:t>окружении</a:t>
            </a:r>
            <a:r>
              <a:rPr sz="1200" i="1" spc="-7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также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никто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этого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не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делал.</a:t>
            </a:r>
            <a:endParaRPr sz="1200">
              <a:latin typeface="Arial"/>
              <a:cs typeface="Arial"/>
            </a:endParaRPr>
          </a:p>
          <a:p>
            <a:pPr marL="12700" marR="6350" indent="177800" algn="just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190500" algn="l"/>
              </a:tabLst>
            </a:pPr>
            <a:r>
              <a:rPr sz="1200" i="1" dirty="0">
                <a:latin typeface="Arial"/>
                <a:cs typeface="Arial"/>
              </a:rPr>
              <a:t>Если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обучающийся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не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хочет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говорить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об</a:t>
            </a:r>
            <a:r>
              <a:rPr sz="1200" b="1" i="1" spc="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умершем,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посещать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места,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связанные</a:t>
            </a:r>
            <a:r>
              <a:rPr sz="1200" b="1" i="1" spc="2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ним,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не</a:t>
            </a:r>
            <a:r>
              <a:rPr sz="1200" b="1" i="1" spc="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настаивайте</a:t>
            </a:r>
            <a:r>
              <a:rPr sz="1200" i="1" dirty="0">
                <a:latin typeface="Arial"/>
                <a:cs typeface="Arial"/>
              </a:rPr>
              <a:t>,</a:t>
            </a:r>
            <a:r>
              <a:rPr sz="1200" i="1" spc="15" dirty="0">
                <a:latin typeface="Arial"/>
                <a:cs typeface="Arial"/>
              </a:rPr>
              <a:t> </a:t>
            </a:r>
            <a:r>
              <a:rPr sz="1200" i="1" spc="-25" dirty="0">
                <a:latin typeface="Arial"/>
                <a:cs typeface="Arial"/>
              </a:rPr>
              <a:t>не </a:t>
            </a:r>
            <a:r>
              <a:rPr sz="1200" i="1" dirty="0">
                <a:latin typeface="Arial"/>
                <a:cs typeface="Arial"/>
              </a:rPr>
              <a:t>упрекайте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обучающегося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-5" dirty="0">
                <a:latin typeface="Arial"/>
                <a:cs typeface="Arial"/>
              </a:rPr>
              <a:t> </a:t>
            </a:r>
            <a:r>
              <a:rPr sz="1200" i="1" spc="-20" dirty="0">
                <a:latin typeface="Arial"/>
                <a:cs typeface="Arial"/>
              </a:rPr>
              <a:t>этом.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15836" y="200913"/>
            <a:ext cx="7227964" cy="8794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1400" b="1" spc="-10" dirty="0">
                <a:latin typeface="Arial"/>
                <a:cs typeface="Arial"/>
              </a:rPr>
              <a:t>Информирование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детей</a:t>
            </a:r>
            <a:r>
              <a:rPr sz="1400" b="1" spc="-4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ветеранов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(участников)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СВО,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членов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их</a:t>
            </a:r>
            <a:r>
              <a:rPr sz="1400" b="1" spc="-5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семей,</a:t>
            </a:r>
            <a:endParaRPr sz="1400">
              <a:latin typeface="Arial"/>
              <a:cs typeface="Arial"/>
            </a:endParaRPr>
          </a:p>
          <a:p>
            <a:pPr marL="38100" marR="5080">
              <a:lnSpc>
                <a:spcPct val="100000"/>
              </a:lnSpc>
            </a:pPr>
            <a:r>
              <a:rPr sz="1400" b="1" spc="-10" dirty="0">
                <a:latin typeface="Arial"/>
                <a:cs typeface="Arial"/>
              </a:rPr>
              <a:t>педагогических</a:t>
            </a:r>
            <a:r>
              <a:rPr sz="1400" b="1" spc="-3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работников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образовательной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организации</a:t>
            </a:r>
            <a:r>
              <a:rPr sz="1400" b="1" spc="-15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о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20" dirty="0">
                <a:latin typeface="Arial"/>
                <a:cs typeface="Arial"/>
              </a:rPr>
              <a:t>возможности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50" dirty="0">
                <a:latin typeface="Arial"/>
                <a:cs typeface="Arial"/>
              </a:rPr>
              <a:t>и </a:t>
            </a:r>
            <a:r>
              <a:rPr sz="1400" b="1" spc="-10" dirty="0">
                <a:latin typeface="Arial"/>
                <a:cs typeface="Arial"/>
              </a:rPr>
              <a:t>ресурсах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получения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психологической</a:t>
            </a:r>
            <a:r>
              <a:rPr sz="1400" b="1" spc="-60" dirty="0">
                <a:latin typeface="Arial"/>
                <a:cs typeface="Arial"/>
              </a:rPr>
              <a:t> </a:t>
            </a:r>
            <a:r>
              <a:rPr sz="1400" b="1" dirty="0">
                <a:latin typeface="Arial"/>
                <a:cs typeface="Arial"/>
              </a:rPr>
              <a:t>помощи,</a:t>
            </a:r>
            <a:r>
              <a:rPr sz="1400" b="1" spc="-55" dirty="0">
                <a:latin typeface="Arial"/>
                <a:cs typeface="Arial"/>
              </a:rPr>
              <a:t> </a:t>
            </a:r>
            <a:r>
              <a:rPr sz="1400" b="1" spc="-25" dirty="0">
                <a:latin typeface="Arial"/>
                <a:cs typeface="Arial"/>
              </a:rPr>
              <a:t>психолого-</a:t>
            </a:r>
            <a:r>
              <a:rPr sz="1400" b="1" spc="-10" dirty="0">
                <a:latin typeface="Arial"/>
                <a:cs typeface="Arial"/>
              </a:rPr>
              <a:t>педагогической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6476365" algn="l"/>
              </a:tabLst>
            </a:pPr>
            <a:r>
              <a:rPr sz="1400" u="sng" spc="-150" dirty="0">
                <a:uFill>
                  <a:solidFill>
                    <a:srgbClr val="4480C2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400" b="1" u="sng" spc="-10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поддержки</a:t>
            </a:r>
            <a:r>
              <a:rPr sz="1400" b="1" u="sng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257800" y="1275334"/>
            <a:ext cx="36093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Arial"/>
                <a:cs typeface="Arial"/>
              </a:rPr>
              <a:t>Государственный</a:t>
            </a:r>
            <a:r>
              <a:rPr sz="1200" b="1" spc="1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фонд</a:t>
            </a:r>
            <a:r>
              <a:rPr sz="1200" b="1" spc="4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поддержки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участников специальной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dirty="0">
                <a:latin typeface="Arial"/>
                <a:cs typeface="Arial"/>
              </a:rPr>
              <a:t>военной</a:t>
            </a:r>
            <a:r>
              <a:rPr sz="1200" b="1" spc="-5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операции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latin typeface="Arial"/>
                <a:cs typeface="Arial"/>
              </a:rPr>
              <a:t>«Защитники</a:t>
            </a:r>
            <a:r>
              <a:rPr sz="1200" b="1" spc="-50" dirty="0">
                <a:latin typeface="Arial"/>
                <a:cs typeface="Arial"/>
              </a:rPr>
              <a:t> </a:t>
            </a:r>
            <a:r>
              <a:rPr sz="1200" b="1" spc="-10" dirty="0">
                <a:latin typeface="Arial"/>
                <a:cs typeface="Arial"/>
              </a:rPr>
              <a:t>Отечества»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66775" y="1275334"/>
            <a:ext cx="4363085" cy="17900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2095" algn="ctr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«Горячая</a:t>
            </a:r>
            <a:r>
              <a:rPr sz="1800" b="1" spc="-10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линии»</a:t>
            </a:r>
            <a:endParaRPr sz="1800" dirty="0">
              <a:latin typeface="Arial"/>
              <a:cs typeface="Arial"/>
            </a:endParaRPr>
          </a:p>
          <a:p>
            <a:pPr marL="313690" algn="ctr">
              <a:lnSpc>
                <a:spcPct val="100000"/>
              </a:lnSpc>
            </a:pPr>
            <a:r>
              <a:rPr sz="1800" b="1" spc="-10" dirty="0">
                <a:solidFill>
                  <a:srgbClr val="C00000"/>
                </a:solidFill>
                <a:latin typeface="Arial"/>
                <a:cs typeface="Arial"/>
              </a:rPr>
              <a:t>8-800-201-42-</a:t>
            </a:r>
            <a:r>
              <a:rPr sz="1800" b="1" spc="-25" dirty="0">
                <a:solidFill>
                  <a:srgbClr val="C00000"/>
                </a:solidFill>
                <a:latin typeface="Arial"/>
                <a:cs typeface="Arial"/>
              </a:rPr>
              <a:t>18</a:t>
            </a:r>
            <a:endParaRPr sz="1800" dirty="0">
              <a:latin typeface="Arial"/>
              <a:cs typeface="Arial"/>
            </a:endParaRPr>
          </a:p>
          <a:p>
            <a:pPr marL="12065" marR="5080" indent="635" algn="ctr">
              <a:lnSpc>
                <a:spcPct val="100000"/>
              </a:lnSpc>
              <a:spcBef>
                <a:spcPts val="925"/>
              </a:spcBef>
            </a:pP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Организация</a:t>
            </a:r>
            <a:r>
              <a:rPr sz="18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дополнительных</a:t>
            </a:r>
            <a:r>
              <a:rPr sz="18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мер поддержки</a:t>
            </a:r>
            <a:r>
              <a:rPr sz="180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обучающихся</a:t>
            </a:r>
            <a:r>
              <a:rPr sz="1800" spc="-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C00000"/>
                </a:solidFill>
                <a:latin typeface="Microsoft Sans Serif"/>
                <a:cs typeface="Microsoft Sans Serif"/>
              </a:rPr>
              <a:t>и</a:t>
            </a:r>
            <a:r>
              <a:rPr sz="180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dirty="0">
                <a:solidFill>
                  <a:srgbClr val="C00000"/>
                </a:solidFill>
                <a:latin typeface="Microsoft Sans Serif"/>
                <a:cs typeface="Microsoft Sans Serif"/>
              </a:rPr>
              <a:t>их</a:t>
            </a:r>
            <a:r>
              <a:rPr sz="1800" spc="-4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родителей </a:t>
            </a:r>
            <a:r>
              <a:rPr sz="1800" spc="-20" dirty="0">
                <a:solidFill>
                  <a:srgbClr val="C00000"/>
                </a:solidFill>
                <a:latin typeface="Microsoft Sans Serif"/>
                <a:cs typeface="Microsoft Sans Serif"/>
              </a:rPr>
              <a:t>(законных</a:t>
            </a:r>
            <a:r>
              <a:rPr sz="18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представителей)</a:t>
            </a:r>
            <a:r>
              <a:rPr sz="1800" spc="-65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семей </a:t>
            </a:r>
            <a:r>
              <a:rPr sz="1800" dirty="0">
                <a:solidFill>
                  <a:srgbClr val="C00000"/>
                </a:solidFill>
                <a:latin typeface="Microsoft Sans Serif"/>
                <a:cs typeface="Microsoft Sans Serif"/>
              </a:rPr>
              <a:t>ветеранов</a:t>
            </a:r>
            <a:r>
              <a:rPr sz="1800" spc="-8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10" dirty="0">
                <a:solidFill>
                  <a:srgbClr val="C00000"/>
                </a:solidFill>
                <a:latin typeface="Microsoft Sans Serif"/>
                <a:cs typeface="Microsoft Sans Serif"/>
              </a:rPr>
              <a:t>(участников)</a:t>
            </a:r>
            <a:r>
              <a:rPr sz="1800" spc="-70" dirty="0">
                <a:solidFill>
                  <a:srgbClr val="C00000"/>
                </a:solidFill>
                <a:latin typeface="Microsoft Sans Serif"/>
                <a:cs typeface="Microsoft Sans Serif"/>
              </a:rPr>
              <a:t> </a:t>
            </a:r>
            <a:r>
              <a:rPr sz="1800" spc="-25" dirty="0">
                <a:solidFill>
                  <a:srgbClr val="C00000"/>
                </a:solidFill>
                <a:latin typeface="Microsoft Sans Serif"/>
                <a:cs typeface="Microsoft Sans Serif"/>
              </a:rPr>
              <a:t>СВО</a:t>
            </a:r>
            <a:endParaRPr sz="18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7" y="200913"/>
            <a:ext cx="7659523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0000"/>
                </a:solidFill>
              </a:rPr>
              <a:t>Информирование</a:t>
            </a:r>
            <a:r>
              <a:rPr sz="1400" spc="-5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детей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ветеранов</a:t>
            </a:r>
            <a:r>
              <a:rPr sz="1400" spc="-6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(участников)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СВО,</a:t>
            </a:r>
            <a:r>
              <a:rPr sz="1400" spc="-5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членов</a:t>
            </a:r>
            <a:r>
              <a:rPr sz="1400" spc="-6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их</a:t>
            </a:r>
            <a:r>
              <a:rPr sz="1400" spc="-5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семей,</a:t>
            </a:r>
            <a:endParaRPr sz="1400"/>
          </a:p>
          <a:p>
            <a:pPr marL="12700" marR="5080">
              <a:lnSpc>
                <a:spcPct val="100000"/>
              </a:lnSpc>
            </a:pPr>
            <a:r>
              <a:rPr sz="1400" spc="-10" dirty="0">
                <a:solidFill>
                  <a:srgbClr val="000000"/>
                </a:solidFill>
              </a:rPr>
              <a:t>педагогических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работников</a:t>
            </a:r>
            <a:r>
              <a:rPr sz="1400" spc="-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образовательной</a:t>
            </a:r>
            <a:r>
              <a:rPr sz="1400" spc="-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организации</a:t>
            </a:r>
            <a:r>
              <a:rPr sz="1400" spc="-1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о</a:t>
            </a:r>
            <a:r>
              <a:rPr sz="1400" spc="10" dirty="0">
                <a:solidFill>
                  <a:srgbClr val="000000"/>
                </a:solidFill>
              </a:rPr>
              <a:t> </a:t>
            </a:r>
            <a:r>
              <a:rPr sz="1400" spc="-20" dirty="0">
                <a:solidFill>
                  <a:srgbClr val="000000"/>
                </a:solidFill>
              </a:rPr>
              <a:t>возможности</a:t>
            </a:r>
            <a:r>
              <a:rPr sz="1400" spc="20" dirty="0">
                <a:solidFill>
                  <a:srgbClr val="000000"/>
                </a:solidFill>
              </a:rPr>
              <a:t> </a:t>
            </a:r>
            <a:r>
              <a:rPr sz="1400" spc="-50" dirty="0">
                <a:solidFill>
                  <a:srgbClr val="000000"/>
                </a:solidFill>
              </a:rPr>
              <a:t>и </a:t>
            </a:r>
            <a:r>
              <a:rPr sz="1400" spc="-10" dirty="0">
                <a:solidFill>
                  <a:srgbClr val="000000"/>
                </a:solidFill>
              </a:rPr>
              <a:t>ресурсах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получения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психологической</a:t>
            </a:r>
            <a:r>
              <a:rPr sz="1400" spc="-6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помощи</a:t>
            </a:r>
            <a:r>
              <a:rPr sz="1400">
                <a:solidFill>
                  <a:srgbClr val="000000"/>
                </a:solidFill>
              </a:rPr>
              <a:t>,</a:t>
            </a:r>
            <a:r>
              <a:rPr sz="1400" spc="-55">
                <a:solidFill>
                  <a:srgbClr val="000000"/>
                </a:solidFill>
              </a:rPr>
              <a:t> </a:t>
            </a:r>
            <a:r>
              <a:rPr sz="1400" spc="-25" smtClean="0">
                <a:solidFill>
                  <a:srgbClr val="000000"/>
                </a:solidFill>
              </a:rPr>
              <a:t>психолого-</a:t>
            </a:r>
            <a:r>
              <a:rPr sz="1400" spc="-10" smtClean="0">
                <a:solidFill>
                  <a:srgbClr val="000000"/>
                </a:solidFill>
              </a:rPr>
              <a:t>педагогической</a:t>
            </a:r>
            <a:r>
              <a:rPr lang="ru-RU" sz="1400" spc="-10" dirty="0" smtClean="0">
                <a:solidFill>
                  <a:srgbClr val="000000"/>
                </a:solidFill>
              </a:rPr>
              <a:t> поддержки 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5836" y="840994"/>
            <a:ext cx="8630920" cy="532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76365" algn="l"/>
              </a:tabLst>
            </a:pPr>
            <a:r>
              <a:rPr sz="1400" b="1" u="sng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  <a:p>
            <a:pPr marL="3056890">
              <a:lnSpc>
                <a:spcPct val="100000"/>
              </a:lnSpc>
              <a:spcBef>
                <a:spcPts val="865"/>
              </a:spcBef>
            </a:pP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2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8031034"/>
              </p:ext>
            </p:extLst>
          </p:nvPr>
        </p:nvGraphicFramePr>
        <p:xfrm>
          <a:off x="331711" y="1555622"/>
          <a:ext cx="8546465" cy="1557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775"/>
                <a:gridCol w="2136775"/>
                <a:gridCol w="1336675"/>
                <a:gridCol w="2936240"/>
              </a:tblGrid>
              <a:tr h="460375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помощи/номер телефона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1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1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1096645">
                <a:tc>
                  <a:txBody>
                    <a:bodyPr/>
                    <a:lstStyle/>
                    <a:p>
                      <a:pPr marL="359410" marR="655320" algn="ctr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Круглосуточная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экстренная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295910"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295910" algn="ctr">
                        <a:lnSpc>
                          <a:spcPct val="10000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МЧС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России</a:t>
                      </a: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989-50-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83210" algn="just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Экстренная</a:t>
                      </a:r>
                      <a:r>
                        <a:rPr sz="1200" i="1" spc="14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spc="14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помощь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детям,</a:t>
                      </a:r>
                      <a:r>
                        <a:rPr sz="1200" i="1" spc="27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подросткам,</a:t>
                      </a:r>
                      <a:r>
                        <a:rPr sz="1200" i="1" spc="27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их</a:t>
                      </a:r>
                      <a:r>
                        <a:rPr sz="1200" i="1" spc="27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родителям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 marR="283845" algn="just">
                        <a:lnSpc>
                          <a:spcPts val="144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(законным</a:t>
                      </a:r>
                      <a:r>
                        <a:rPr sz="1200" i="1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представителям),</a:t>
                      </a:r>
                      <a:r>
                        <a:rPr sz="1200" i="1" spc="1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а</a:t>
                      </a:r>
                      <a:r>
                        <a:rPr sz="1200" i="1" spc="1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также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взрослым</a:t>
                      </a:r>
                      <a:r>
                        <a:rPr sz="1200" i="1" spc="12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12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кризисном</a:t>
                      </a:r>
                      <a:r>
                        <a:rPr sz="1200" i="1" spc="13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состоянии,</a:t>
                      </a:r>
                      <a:r>
                        <a:rPr sz="1200" i="1" spc="12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в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том</a:t>
                      </a:r>
                      <a:r>
                        <a:rPr sz="1200" i="1" spc="229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числе</a:t>
                      </a:r>
                      <a:r>
                        <a:rPr sz="1200" i="1" spc="229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1200" i="1" spc="2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случае</a:t>
                      </a:r>
                      <a:r>
                        <a:rPr sz="1200" i="1" spc="24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возникновения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чрезвычайных</a:t>
                      </a:r>
                      <a:r>
                        <a:rPr sz="1200" i="1" spc="-7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ситуаций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7" y="200913"/>
            <a:ext cx="7888123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0000"/>
                </a:solidFill>
              </a:rPr>
              <a:t>Информирование</a:t>
            </a:r>
            <a:r>
              <a:rPr sz="1400" spc="-5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детей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ветеранов</a:t>
            </a:r>
            <a:r>
              <a:rPr sz="1400" spc="-6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(участников)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СВО,</a:t>
            </a:r>
            <a:r>
              <a:rPr sz="1400" spc="-5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членов</a:t>
            </a:r>
            <a:r>
              <a:rPr sz="1400" spc="-6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их</a:t>
            </a:r>
            <a:r>
              <a:rPr sz="1400" spc="-5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семей,</a:t>
            </a:r>
            <a:endParaRPr sz="1400"/>
          </a:p>
          <a:p>
            <a:pPr marL="12700" marR="5080">
              <a:lnSpc>
                <a:spcPct val="100000"/>
              </a:lnSpc>
            </a:pPr>
            <a:r>
              <a:rPr sz="1400" spc="-10" dirty="0">
                <a:solidFill>
                  <a:srgbClr val="000000"/>
                </a:solidFill>
              </a:rPr>
              <a:t>педагогических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работников</a:t>
            </a:r>
            <a:r>
              <a:rPr sz="1400" spc="-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образовательной</a:t>
            </a:r>
            <a:r>
              <a:rPr sz="1400" spc="-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организации</a:t>
            </a:r>
            <a:r>
              <a:rPr sz="1400" spc="-1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о</a:t>
            </a:r>
            <a:r>
              <a:rPr sz="1400" spc="10" dirty="0">
                <a:solidFill>
                  <a:srgbClr val="000000"/>
                </a:solidFill>
              </a:rPr>
              <a:t> </a:t>
            </a:r>
            <a:r>
              <a:rPr sz="1400" spc="-20" dirty="0">
                <a:solidFill>
                  <a:srgbClr val="000000"/>
                </a:solidFill>
              </a:rPr>
              <a:t>возможности</a:t>
            </a:r>
            <a:r>
              <a:rPr sz="1400" spc="20" dirty="0">
                <a:solidFill>
                  <a:srgbClr val="000000"/>
                </a:solidFill>
              </a:rPr>
              <a:t> </a:t>
            </a:r>
            <a:r>
              <a:rPr sz="1400" spc="-50" dirty="0">
                <a:solidFill>
                  <a:srgbClr val="000000"/>
                </a:solidFill>
              </a:rPr>
              <a:t>и </a:t>
            </a:r>
            <a:r>
              <a:rPr sz="1400" spc="-10" dirty="0">
                <a:solidFill>
                  <a:srgbClr val="000000"/>
                </a:solidFill>
              </a:rPr>
              <a:t>ресурсах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получения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психологической</a:t>
            </a:r>
            <a:r>
              <a:rPr sz="1400" spc="-6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помощи</a:t>
            </a:r>
            <a:r>
              <a:rPr sz="1400">
                <a:solidFill>
                  <a:srgbClr val="000000"/>
                </a:solidFill>
              </a:rPr>
              <a:t>,</a:t>
            </a:r>
            <a:r>
              <a:rPr sz="1400" spc="-55">
                <a:solidFill>
                  <a:srgbClr val="000000"/>
                </a:solidFill>
              </a:rPr>
              <a:t> </a:t>
            </a:r>
            <a:r>
              <a:rPr sz="1400" spc="-25" smtClean="0">
                <a:solidFill>
                  <a:srgbClr val="000000"/>
                </a:solidFill>
              </a:rPr>
              <a:t>психолого-</a:t>
            </a:r>
            <a:r>
              <a:rPr sz="1400" spc="-10" smtClean="0">
                <a:solidFill>
                  <a:srgbClr val="000000"/>
                </a:solidFill>
              </a:rPr>
              <a:t>педагогической</a:t>
            </a:r>
            <a:r>
              <a:rPr lang="ru-RU" sz="1400" spc="-10" dirty="0" smtClean="0">
                <a:solidFill>
                  <a:srgbClr val="000000"/>
                </a:solidFill>
              </a:rPr>
              <a:t> поддержки 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5836" y="840994"/>
            <a:ext cx="8630920" cy="532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76365" algn="l"/>
              </a:tabLst>
            </a:pPr>
            <a:r>
              <a:rPr sz="1400" b="1" u="sng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  <a:p>
            <a:pPr marL="3056890">
              <a:lnSpc>
                <a:spcPct val="100000"/>
              </a:lnSpc>
              <a:spcBef>
                <a:spcPts val="865"/>
              </a:spcBef>
            </a:pP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2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1711" y="1555622"/>
          <a:ext cx="8546465" cy="31388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775"/>
                <a:gridCol w="2136775"/>
                <a:gridCol w="1336675"/>
                <a:gridCol w="2936240"/>
              </a:tblGrid>
              <a:tr h="460375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помощи/номер 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10489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1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1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R="178435" algn="ctr">
                        <a:lnSpc>
                          <a:spcPts val="1410"/>
                        </a:lnSpc>
                      </a:pP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Анонимный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телефон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3510" marR="323215" indent="190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доверияФГБУ «НМИЦ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ПН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им.</a:t>
                      </a:r>
                      <a:r>
                        <a:rPr sz="1200" b="1" spc="-3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В.П.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Сербского» Минздрава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637-70-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Психиатрическая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помощь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903605">
                <a:tc>
                  <a:txBody>
                    <a:bodyPr/>
                    <a:lstStyle/>
                    <a:p>
                      <a:pPr marL="207010" marR="513715" indent="63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4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</a:t>
                      </a:r>
                      <a:r>
                        <a:rPr sz="1200" b="1" spc="-5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вопросамдомашнего насилия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(495)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637-22-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292735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1869439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Психологическая,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социальная, юридическая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помощь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L="300355" marR="58737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67640" marR="454659" indent="-1905" algn="ctr">
                        <a:lnSpc>
                          <a:spcPts val="144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психологической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r>
                        <a:rPr sz="1200" b="1" spc="-6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студенческой молодежи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222-55-</a:t>
                      </a:r>
                      <a:r>
                        <a:rPr sz="1800" b="1" spc="-3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71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5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597535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1826895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помощь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студенческой молодежи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477" y="200913"/>
            <a:ext cx="8192923" cy="6661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spc="-10" dirty="0">
                <a:solidFill>
                  <a:srgbClr val="000000"/>
                </a:solidFill>
              </a:rPr>
              <a:t>Информирование</a:t>
            </a:r>
            <a:r>
              <a:rPr sz="1400" spc="-5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детей</a:t>
            </a:r>
            <a:r>
              <a:rPr sz="1400" spc="-4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ветеранов</a:t>
            </a:r>
            <a:r>
              <a:rPr sz="1400" spc="-6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(участников)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СВО,</a:t>
            </a:r>
            <a:r>
              <a:rPr sz="1400" spc="-5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членов</a:t>
            </a:r>
            <a:r>
              <a:rPr sz="1400" spc="-6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их</a:t>
            </a:r>
            <a:r>
              <a:rPr sz="1400" spc="-5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семей,</a:t>
            </a:r>
            <a:endParaRPr sz="1400"/>
          </a:p>
          <a:p>
            <a:pPr marL="12700" marR="5080">
              <a:lnSpc>
                <a:spcPct val="100000"/>
              </a:lnSpc>
            </a:pPr>
            <a:r>
              <a:rPr sz="1400" spc="-10" dirty="0">
                <a:solidFill>
                  <a:srgbClr val="000000"/>
                </a:solidFill>
              </a:rPr>
              <a:t>педагогических</a:t>
            </a:r>
            <a:r>
              <a:rPr sz="1400" spc="-3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работников</a:t>
            </a:r>
            <a:r>
              <a:rPr sz="1400" spc="-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образовательной</a:t>
            </a:r>
            <a:r>
              <a:rPr sz="1400" spc="-5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организации</a:t>
            </a:r>
            <a:r>
              <a:rPr sz="1400" spc="-15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о</a:t>
            </a:r>
            <a:r>
              <a:rPr sz="1400" spc="10" dirty="0">
                <a:solidFill>
                  <a:srgbClr val="000000"/>
                </a:solidFill>
              </a:rPr>
              <a:t> </a:t>
            </a:r>
            <a:r>
              <a:rPr sz="1400" spc="-20" dirty="0">
                <a:solidFill>
                  <a:srgbClr val="000000"/>
                </a:solidFill>
              </a:rPr>
              <a:t>возможности</a:t>
            </a:r>
            <a:r>
              <a:rPr sz="1400" spc="20" dirty="0">
                <a:solidFill>
                  <a:srgbClr val="000000"/>
                </a:solidFill>
              </a:rPr>
              <a:t> </a:t>
            </a:r>
            <a:r>
              <a:rPr sz="1400" spc="-50" dirty="0">
                <a:solidFill>
                  <a:srgbClr val="000000"/>
                </a:solidFill>
              </a:rPr>
              <a:t>и </a:t>
            </a:r>
            <a:r>
              <a:rPr sz="1400" spc="-10" dirty="0">
                <a:solidFill>
                  <a:srgbClr val="000000"/>
                </a:solidFill>
              </a:rPr>
              <a:t>ресурсах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получения</a:t>
            </a:r>
            <a:r>
              <a:rPr sz="1400" spc="-20" dirty="0">
                <a:solidFill>
                  <a:srgbClr val="000000"/>
                </a:solidFill>
              </a:rPr>
              <a:t> </a:t>
            </a:r>
            <a:r>
              <a:rPr sz="1400" spc="-10" dirty="0">
                <a:solidFill>
                  <a:srgbClr val="000000"/>
                </a:solidFill>
              </a:rPr>
              <a:t>психологической</a:t>
            </a:r>
            <a:r>
              <a:rPr sz="1400" spc="-60" dirty="0">
                <a:solidFill>
                  <a:srgbClr val="000000"/>
                </a:solidFill>
              </a:rPr>
              <a:t> </a:t>
            </a:r>
            <a:r>
              <a:rPr sz="1400" dirty="0">
                <a:solidFill>
                  <a:srgbClr val="000000"/>
                </a:solidFill>
              </a:rPr>
              <a:t>помощи</a:t>
            </a:r>
            <a:r>
              <a:rPr sz="1400">
                <a:solidFill>
                  <a:srgbClr val="000000"/>
                </a:solidFill>
              </a:rPr>
              <a:t>,</a:t>
            </a:r>
            <a:r>
              <a:rPr sz="1400" spc="-55">
                <a:solidFill>
                  <a:srgbClr val="000000"/>
                </a:solidFill>
              </a:rPr>
              <a:t> </a:t>
            </a:r>
            <a:r>
              <a:rPr sz="1400" spc="-25" smtClean="0">
                <a:solidFill>
                  <a:srgbClr val="000000"/>
                </a:solidFill>
              </a:rPr>
              <a:t>психолого-</a:t>
            </a:r>
            <a:r>
              <a:rPr sz="1400" spc="-10" smtClean="0">
                <a:solidFill>
                  <a:srgbClr val="000000"/>
                </a:solidFill>
              </a:rPr>
              <a:t>педагогической</a:t>
            </a:r>
            <a:r>
              <a:rPr lang="ru-RU" sz="1400" spc="-10" dirty="0" smtClean="0">
                <a:solidFill>
                  <a:srgbClr val="000000"/>
                </a:solidFill>
              </a:rPr>
              <a:t> поддержки</a:t>
            </a:r>
            <a:endParaRPr sz="1400"/>
          </a:p>
        </p:txBody>
      </p:sp>
      <p:sp>
        <p:nvSpPr>
          <p:cNvPr id="4" name="object 4"/>
          <p:cNvSpPr txBox="1"/>
          <p:nvPr/>
        </p:nvSpPr>
        <p:spPr>
          <a:xfrm>
            <a:off x="315836" y="840994"/>
            <a:ext cx="8630920" cy="5327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476365" algn="l"/>
              </a:tabLst>
            </a:pPr>
            <a:r>
              <a:rPr sz="1400" b="1" u="sng" dirty="0">
                <a:uFill>
                  <a:solidFill>
                    <a:srgbClr val="4480C2"/>
                  </a:solidFill>
                </a:uFill>
                <a:latin typeface="Arial"/>
                <a:cs typeface="Arial"/>
              </a:rPr>
              <a:t>	</a:t>
            </a:r>
            <a:endParaRPr sz="1400">
              <a:latin typeface="Arial"/>
              <a:cs typeface="Arial"/>
            </a:endParaRPr>
          </a:p>
          <a:p>
            <a:pPr marL="3056890">
              <a:lnSpc>
                <a:spcPct val="100000"/>
              </a:lnSpc>
              <a:spcBef>
                <a:spcPts val="865"/>
              </a:spcBef>
            </a:pP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Дополнительные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ресурсы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для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обращения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за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психологической</a:t>
            </a:r>
            <a:r>
              <a:rPr sz="1200" b="1" spc="-6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помощью</a:t>
            </a:r>
            <a:endParaRPr sz="1200">
              <a:latin typeface="Arial"/>
              <a:cs typeface="Arial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331711" y="1555622"/>
          <a:ext cx="8546465" cy="30473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136775"/>
                <a:gridCol w="2136775"/>
                <a:gridCol w="1336675"/>
                <a:gridCol w="2936240"/>
              </a:tblGrid>
              <a:tr h="460375">
                <a:tc gridSpan="2">
                  <a:txBody>
                    <a:bodyPr/>
                    <a:lstStyle/>
                    <a:p>
                      <a:pPr marL="925194" marR="1095375" indent="-489584">
                        <a:lnSpc>
                          <a:spcPts val="1440"/>
                        </a:lnSpc>
                        <a:spcBef>
                          <a:spcPts val="15"/>
                        </a:spcBef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Сервисы</a:t>
                      </a:r>
                      <a:r>
                        <a:rPr sz="1200" b="1" spc="-5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2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b="1" spc="-6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психологической помощи/номер телефона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190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8115" algn="r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Время</a:t>
                      </a:r>
                      <a:r>
                        <a:rPr sz="1200" b="1" spc="14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работы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  <a:tc>
                  <a:txBody>
                    <a:bodyPr/>
                    <a:lstStyle/>
                    <a:p>
                      <a:pPr marL="549910">
                        <a:lnSpc>
                          <a:spcPts val="1405"/>
                        </a:lnSpc>
                      </a:pPr>
                      <a:r>
                        <a:rPr sz="1200" b="1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Целевая</a:t>
                      </a:r>
                      <a:r>
                        <a:rPr sz="1200" b="1" spc="1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b="1" spc="-10" dirty="0">
                          <a:solidFill>
                            <a:srgbClr val="FFFFFF"/>
                          </a:solidFill>
                          <a:latin typeface="Times New Roman"/>
                          <a:cs typeface="Times New Roman"/>
                        </a:rPr>
                        <a:t>аудитория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09587"/>
                    </a:solidFill>
                  </a:tcPr>
                </a:tc>
              </a:tr>
              <a:tr h="860425">
                <a:tc>
                  <a:txBody>
                    <a:bodyPr/>
                    <a:lstStyle/>
                    <a:p>
                      <a:pPr marR="287655" algn="ctr">
                        <a:lnSpc>
                          <a:spcPts val="141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8765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РоссийскогоКрасного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289560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Креста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268605">
                        <a:lnSpc>
                          <a:spcPts val="2105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700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44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50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R="191135" algn="r">
                        <a:lnSpc>
                          <a:spcPts val="141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круглосуточно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>
                        <a:lnSpc>
                          <a:spcPts val="1410"/>
                        </a:lnSpc>
                        <a:tabLst>
                          <a:tab pos="1499235" algn="l"/>
                          <a:tab pos="2374265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семьям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8735">
                        <a:lnSpc>
                          <a:spcPct val="100000"/>
                        </a:lnSpc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мобилизованных</a:t>
                      </a:r>
                      <a:r>
                        <a:rPr sz="1200" i="1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военнослужащих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  <a:tr h="903605">
                <a:tc>
                  <a:txBody>
                    <a:bodyPr/>
                    <a:lstStyle/>
                    <a:p>
                      <a:pPr marL="129539" marR="705485" indent="-1905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Горячая</a:t>
                      </a:r>
                      <a:r>
                        <a:rPr sz="1200" b="1" spc="-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линия 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помощиродителям проекта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7465" algn="ctr">
                        <a:lnSpc>
                          <a:spcPts val="1390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бытьродителем.рф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9370" algn="ctr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8</a:t>
                      </a:r>
                      <a:r>
                        <a:rPr sz="1800" b="1" spc="26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(800)</a:t>
                      </a:r>
                      <a:r>
                        <a:rPr sz="1800" b="1" spc="26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444-22-</a:t>
                      </a:r>
                      <a:r>
                        <a:rPr sz="1800" b="1" spc="-2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32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6830" algn="ctr">
                        <a:lnSpc>
                          <a:spcPct val="10000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(доб.</a:t>
                      </a:r>
                      <a:r>
                        <a:rPr sz="1800" b="1" spc="-4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714)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40005" algn="ctr">
                        <a:lnSpc>
                          <a:spcPts val="1410"/>
                        </a:lnSpc>
                        <a:tabLst>
                          <a:tab pos="328295" algn="l"/>
                        </a:tabLst>
                      </a:pP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9.00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39370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200" i="1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21.00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3335" algn="ctr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(по</a:t>
                      </a:r>
                      <a:r>
                        <a:rPr sz="1200" i="1" spc="7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мск)в</a:t>
                      </a:r>
                      <a:r>
                        <a:rPr sz="1200" i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будни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55880" algn="just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Психологическая</a:t>
                      </a:r>
                      <a:r>
                        <a:rPr sz="1200" i="1" spc="13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помощь</a:t>
                      </a:r>
                      <a:r>
                        <a:rPr sz="1200" i="1" spc="130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родителям</a:t>
                      </a:r>
                      <a:r>
                        <a:rPr sz="1200" i="1" spc="135" dirty="0"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по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вопросам</a:t>
                      </a:r>
                      <a:r>
                        <a:rPr sz="1200" i="1" spc="340" dirty="0"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обучения,</a:t>
                      </a:r>
                      <a:r>
                        <a:rPr sz="1200" i="1" spc="345" dirty="0"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воспитания</a:t>
                      </a:r>
                      <a:r>
                        <a:rPr sz="1200" i="1" spc="340" dirty="0">
                          <a:latin typeface="Times New Roman"/>
                          <a:cs typeface="Times New Roman"/>
                        </a:rPr>
                        <a:t>   </a:t>
                      </a:r>
                      <a:r>
                        <a:rPr sz="1200" i="1" spc="-50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взаимоотношения</a:t>
                      </a:r>
                      <a:r>
                        <a:rPr sz="1200" i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детьми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EEEC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130810" marR="557530" algn="ctr">
                        <a:lnSpc>
                          <a:spcPts val="1440"/>
                        </a:lnSpc>
                        <a:spcBef>
                          <a:spcPts val="20"/>
                        </a:spcBef>
                      </a:pPr>
                      <a:r>
                        <a:rPr sz="1200" b="1" spc="-2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Чат-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бот</a:t>
                      </a:r>
                      <a:r>
                        <a:rPr sz="1200" b="1" spc="-1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оказанию психологической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426720" algn="ctr">
                        <a:lnSpc>
                          <a:spcPts val="1395"/>
                        </a:lnSpc>
                      </a:pPr>
                      <a:r>
                        <a:rPr sz="12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помощи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120650">
                        <a:lnSpc>
                          <a:spcPts val="2110"/>
                        </a:lnSpc>
                      </a:pPr>
                      <a:r>
                        <a:rPr sz="1800" b="1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Ссылка</a:t>
                      </a:r>
                      <a:r>
                        <a:rPr sz="1800" b="1" spc="-7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для</a:t>
                      </a:r>
                      <a:r>
                        <a:rPr sz="1800" b="1" spc="-285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solidFill>
                            <a:srgbClr val="FF0000"/>
                          </a:solidFill>
                          <a:latin typeface="Times New Roman"/>
                          <a:cs typeface="Times New Roman"/>
                        </a:rPr>
                        <a:t>входа: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47955">
                        <a:lnSpc>
                          <a:spcPct val="100000"/>
                        </a:lnSpc>
                      </a:pPr>
                      <a:r>
                        <a:rPr sz="1800" b="1" u="sng" spc="-10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Times New Roman"/>
                          <a:cs typeface="Times New Roman"/>
                          <a:hlinkClick r:id="rId2"/>
                        </a:rPr>
                        <a:t>https://vk.com/psy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283845">
                        <a:lnSpc>
                          <a:spcPts val="2110"/>
                        </a:lnSpc>
                      </a:pPr>
                      <a:r>
                        <a:rPr sz="1800" b="1" u="sng" spc="-10" dirty="0">
                          <a:solidFill>
                            <a:srgbClr val="0000FF"/>
                          </a:solidFill>
                          <a:uFill>
                            <a:solidFill>
                              <a:srgbClr val="0000FF"/>
                            </a:solidFill>
                          </a:uFill>
                          <a:latin typeface="Times New Roman"/>
                          <a:cs typeface="Times New Roman"/>
                          <a:hlinkClick r:id="rId2"/>
                        </a:rPr>
                        <a:t>_myvmeste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482600">
                        <a:lnSpc>
                          <a:spcPts val="1415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200" i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09:00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18465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до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 00:00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430530">
                        <a:lnSpc>
                          <a:spcPct val="100000"/>
                        </a:lnSpc>
                      </a:pPr>
                      <a:r>
                        <a:rPr sz="1200" i="1" dirty="0">
                          <a:latin typeface="Times New Roman"/>
                          <a:cs typeface="Times New Roman"/>
                        </a:rPr>
                        <a:t>(по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20" dirty="0">
                          <a:latin typeface="Times New Roman"/>
                          <a:cs typeface="Times New Roman"/>
                        </a:rPr>
                        <a:t>мск)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  <a:tc>
                  <a:txBody>
                    <a:bodyPr/>
                    <a:lstStyle/>
                    <a:p>
                      <a:pPr marL="38735" marR="181610">
                        <a:lnSpc>
                          <a:spcPts val="1440"/>
                        </a:lnSpc>
                        <a:spcBef>
                          <a:spcPts val="20"/>
                        </a:spcBef>
                        <a:tabLst>
                          <a:tab pos="734060" algn="l"/>
                          <a:tab pos="1123950" algn="l"/>
                          <a:tab pos="1979295" algn="l"/>
                        </a:tabLst>
                      </a:pP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Сервис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оказанию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	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бесплатной психологической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dirty="0">
                          <a:latin typeface="Times New Roman"/>
                          <a:cs typeface="Times New Roman"/>
                        </a:rPr>
                        <a:t>поддержки</a:t>
                      </a:r>
                      <a:r>
                        <a:rPr sz="1200" i="1" spc="-2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200" i="1" spc="-10" dirty="0">
                          <a:latin typeface="Times New Roman"/>
                          <a:cs typeface="Times New Roman"/>
                        </a:rPr>
                        <a:t>населению</a:t>
                      </a: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CADDD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09550"/>
            <a:ext cx="6705599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  <a:tabLst>
                <a:tab pos="1039494" algn="l"/>
                <a:tab pos="2248535" algn="l"/>
              </a:tabLst>
            </a:pPr>
            <a:r>
              <a:rPr lang="ru-RU" sz="1400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dirty="0" smtClean="0">
                <a:solidFill>
                  <a:srgbClr val="000000"/>
                </a:solidFill>
              </a:rPr>
              <a:t>	</a:t>
            </a:r>
            <a:r>
              <a:rPr lang="ru-RU" sz="1400" spc="-10" dirty="0" smtClean="0">
                <a:solidFill>
                  <a:srgbClr val="000000"/>
                </a:solidFill>
              </a:rPr>
              <a:t>экстренной</a:t>
            </a:r>
            <a:r>
              <a:rPr lang="ru-RU" sz="1400" dirty="0" smtClean="0">
                <a:solidFill>
                  <a:srgbClr val="000000"/>
                </a:solidFill>
              </a:rPr>
              <a:t>	</a:t>
            </a:r>
            <a:r>
              <a:rPr lang="ru-RU" sz="1400" spc="-10" dirty="0" smtClean="0">
                <a:solidFill>
                  <a:srgbClr val="000000"/>
                </a:solidFill>
              </a:rPr>
              <a:t>психологической </a:t>
            </a:r>
            <a:r>
              <a:rPr lang="ru-RU" sz="1400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sz="1400"/>
          </a:p>
        </p:txBody>
      </p:sp>
      <p:sp>
        <p:nvSpPr>
          <p:cNvPr id="8" name="object 8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6934200" y="133350"/>
            <a:ext cx="2057400" cy="8585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1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случае</a:t>
            </a:r>
            <a:r>
              <a:rPr sz="11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гибели</a:t>
            </a:r>
            <a:r>
              <a:rPr sz="11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ветерана (участника)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 СВО</a:t>
            </a:r>
            <a:r>
              <a:rPr sz="11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возможен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следующий</a:t>
            </a:r>
            <a:r>
              <a:rPr sz="1100" b="1" i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алгоритм</a:t>
            </a:r>
            <a:endParaRPr sz="1100">
              <a:latin typeface="Arial"/>
              <a:cs typeface="Arial"/>
            </a:endParaRPr>
          </a:p>
          <a:p>
            <a:pPr marL="386080" marR="379095" algn="ctr">
              <a:lnSpc>
                <a:spcPct val="100000"/>
              </a:lnSpc>
            </a:pP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сопровождения обучающегося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31791" y="1809157"/>
            <a:ext cx="59435" cy="3793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152400" y="1111072"/>
            <a:ext cx="8839199" cy="38519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Об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особенностях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взаимодействия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детьми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ветеранов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(участников)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СВО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пережитой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острой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фазе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утраты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разных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возрастных этапах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(рекомендации</a:t>
            </a:r>
            <a:r>
              <a:rPr sz="1200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педагогическим</a:t>
            </a:r>
            <a:r>
              <a:rPr sz="1200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работникам)</a:t>
            </a:r>
            <a:endParaRPr sz="1200" i="1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1200" i="1" dirty="0">
                <a:latin typeface="Arial"/>
                <a:cs typeface="Arial"/>
              </a:rPr>
              <a:t>При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взаимодействии</a:t>
            </a:r>
            <a:r>
              <a:rPr sz="1200" i="1" spc="-45" dirty="0">
                <a:latin typeface="Arial"/>
                <a:cs typeface="Arial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</a:t>
            </a:r>
            <a:r>
              <a:rPr sz="1200" b="1" i="1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детьми</a:t>
            </a:r>
            <a:r>
              <a:rPr sz="1200" b="1" i="1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дошкольного</a:t>
            </a:r>
            <a:r>
              <a:rPr sz="1200" b="1" i="1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возраста</a:t>
            </a:r>
            <a:r>
              <a:rPr sz="1200" b="1" i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важно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учитывать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следующее:</a:t>
            </a:r>
            <a:endParaRPr sz="1200">
              <a:latin typeface="Arial"/>
              <a:cs typeface="Arial"/>
            </a:endParaRPr>
          </a:p>
          <a:p>
            <a:pPr marL="12700" marR="5080" indent="174625" algn="just">
              <a:lnSpc>
                <a:spcPct val="100000"/>
              </a:lnSpc>
              <a:spcBef>
                <a:spcPts val="600"/>
              </a:spcBef>
              <a:buFont typeface="Arial"/>
              <a:buAutoNum type="arabicPeriod" startAt="5"/>
              <a:tabLst>
                <a:tab pos="187325" algn="l"/>
              </a:tabLst>
            </a:pPr>
            <a:r>
              <a:rPr sz="1200" b="1" i="1" dirty="0">
                <a:latin typeface="Arial"/>
                <a:cs typeface="Arial"/>
              </a:rPr>
              <a:t>Избегайте</a:t>
            </a:r>
            <a:r>
              <a:rPr sz="1200" b="1" i="1" spc="-1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обсуждать</a:t>
            </a:r>
            <a:r>
              <a:rPr sz="1200" b="1" i="1" spc="-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чересчур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серьезные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или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страшные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для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обучающегося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вещи,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если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есть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вероятность,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spc="-25" dirty="0">
                <a:latin typeface="Arial"/>
                <a:cs typeface="Arial"/>
              </a:rPr>
              <a:t>что </a:t>
            </a:r>
            <a:r>
              <a:rPr sz="1200" i="1" dirty="0">
                <a:latin typeface="Arial"/>
                <a:cs typeface="Arial"/>
              </a:rPr>
              <a:t>он</a:t>
            </a:r>
            <a:r>
              <a:rPr sz="1200" i="1" spc="2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может</a:t>
            </a:r>
            <a:r>
              <a:rPr sz="1200" i="1" spc="204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услышать.</a:t>
            </a:r>
            <a:r>
              <a:rPr sz="1200" i="1" spc="2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Не</a:t>
            </a:r>
            <a:r>
              <a:rPr sz="1200" i="1" spc="2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стоит</a:t>
            </a:r>
            <a:r>
              <a:rPr sz="1200" i="1" spc="204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делать</a:t>
            </a:r>
            <a:r>
              <a:rPr sz="1200" i="1" spc="2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этого,</a:t>
            </a:r>
            <a:r>
              <a:rPr sz="1200" i="1" spc="2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даже</a:t>
            </a:r>
            <a:r>
              <a:rPr sz="1200" i="1" spc="2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если</a:t>
            </a:r>
            <a:r>
              <a:rPr sz="1200" i="1" spc="2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кажется,</a:t>
            </a:r>
            <a:r>
              <a:rPr sz="1200" i="1" spc="2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что</a:t>
            </a:r>
            <a:r>
              <a:rPr sz="1200" i="1" spc="2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обучающийся</a:t>
            </a:r>
            <a:r>
              <a:rPr sz="1200" i="1" spc="2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слишком</a:t>
            </a:r>
            <a:r>
              <a:rPr sz="1200" i="1" spc="229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увлечен,</a:t>
            </a:r>
            <a:r>
              <a:rPr sz="1200" i="1" spc="22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чтобы </a:t>
            </a:r>
            <a:r>
              <a:rPr sz="1200" i="1" dirty="0">
                <a:latin typeface="Arial"/>
                <a:cs typeface="Arial"/>
              </a:rPr>
              <a:t>слушать,</a:t>
            </a:r>
            <a:r>
              <a:rPr sz="1200" i="1" spc="-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или</a:t>
            </a:r>
            <a:r>
              <a:rPr sz="1200" i="1" spc="-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слишком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мал,</a:t>
            </a:r>
            <a:r>
              <a:rPr sz="1200" i="1" spc="-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чтобы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понимать.</a:t>
            </a:r>
            <a:endParaRPr sz="1200">
              <a:latin typeface="Arial"/>
              <a:cs typeface="Arial"/>
            </a:endParaRPr>
          </a:p>
          <a:p>
            <a:pPr marL="12700" marR="5080" indent="177800" algn="just">
              <a:lnSpc>
                <a:spcPct val="100000"/>
              </a:lnSpc>
              <a:spcBef>
                <a:spcPts val="605"/>
              </a:spcBef>
              <a:buAutoNum type="arabicPeriod" startAt="5"/>
              <a:tabLst>
                <a:tab pos="190500" algn="l"/>
              </a:tabLst>
            </a:pPr>
            <a:r>
              <a:rPr sz="1200" i="1" dirty="0">
                <a:latin typeface="Arial"/>
                <a:cs typeface="Arial"/>
              </a:rPr>
              <a:t>По</a:t>
            </a:r>
            <a:r>
              <a:rPr sz="1200" i="1" spc="2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возможности</a:t>
            </a:r>
            <a:r>
              <a:rPr sz="1200" i="1" spc="3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не</a:t>
            </a:r>
            <a:r>
              <a:rPr sz="1200" b="1" i="1" spc="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оставляйте</a:t>
            </a:r>
            <a:r>
              <a:rPr sz="1200" b="1" i="1" spc="30" dirty="0">
                <a:latin typeface="Arial"/>
                <a:cs typeface="Arial"/>
              </a:rPr>
              <a:t> </a:t>
            </a:r>
            <a:r>
              <a:rPr sz="1200" b="1" i="1" spc="-10" dirty="0">
                <a:latin typeface="Arial"/>
                <a:cs typeface="Arial"/>
              </a:rPr>
              <a:t>обучающегося</a:t>
            </a:r>
            <a:r>
              <a:rPr sz="1200" b="1" i="1" spc="2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одного</a:t>
            </a:r>
            <a:r>
              <a:rPr sz="1200" i="1" spc="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течение</a:t>
            </a:r>
            <a:r>
              <a:rPr sz="1200" i="1" spc="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дня,</a:t>
            </a:r>
            <a:r>
              <a:rPr sz="1200" i="1" spc="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особенно,</a:t>
            </a:r>
            <a:r>
              <a:rPr sz="1200" i="1" spc="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если</a:t>
            </a:r>
            <a:r>
              <a:rPr sz="1200" i="1" spc="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он</a:t>
            </a:r>
            <a:r>
              <a:rPr sz="1200" i="1" spc="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просит</a:t>
            </a:r>
            <a:r>
              <a:rPr sz="1200" i="1" spc="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</a:t>
            </a:r>
            <a:r>
              <a:rPr sz="1200" i="1" spc="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этом.</a:t>
            </a:r>
            <a:r>
              <a:rPr sz="1200" i="1" spc="25" dirty="0">
                <a:latin typeface="Arial"/>
                <a:cs typeface="Arial"/>
              </a:rPr>
              <a:t> </a:t>
            </a:r>
            <a:r>
              <a:rPr sz="1200" i="1" spc="-20" dirty="0">
                <a:latin typeface="Arial"/>
                <a:cs typeface="Arial"/>
              </a:rPr>
              <a:t>Если </a:t>
            </a:r>
            <a:r>
              <a:rPr sz="1200" i="1" dirty="0">
                <a:latin typeface="Arial"/>
                <a:cs typeface="Arial"/>
              </a:rPr>
              <a:t>профессиональная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необходимость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того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требует,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сообщите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обучающемуся,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что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уходите</a:t>
            </a:r>
            <a:r>
              <a:rPr sz="1200" i="1" spc="-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на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определенное</a:t>
            </a:r>
            <a:r>
              <a:rPr sz="1200" i="1" spc="-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время,</a:t>
            </a:r>
            <a:r>
              <a:rPr sz="1200" i="1" spc="-20" dirty="0">
                <a:latin typeface="Arial"/>
                <a:cs typeface="Arial"/>
              </a:rPr>
              <a:t> </a:t>
            </a:r>
            <a:r>
              <a:rPr sz="1200" i="1" spc="-50" dirty="0">
                <a:latin typeface="Arial"/>
                <a:cs typeface="Arial"/>
              </a:rPr>
              <a:t>а </a:t>
            </a:r>
            <a:r>
              <a:rPr sz="1200" i="1" dirty="0">
                <a:latin typeface="Arial"/>
                <a:cs typeface="Arial"/>
              </a:rPr>
              <a:t>потом</a:t>
            </a:r>
            <a:r>
              <a:rPr sz="1200" i="1" spc="-4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вернетесь.</a:t>
            </a:r>
            <a:endParaRPr sz="1200">
              <a:latin typeface="Arial"/>
              <a:cs typeface="Arial"/>
            </a:endParaRPr>
          </a:p>
          <a:p>
            <a:pPr marL="12700" marR="5080" indent="216535" algn="just">
              <a:lnSpc>
                <a:spcPct val="100000"/>
              </a:lnSpc>
              <a:spcBef>
                <a:spcPts val="600"/>
              </a:spcBef>
              <a:buFont typeface="Arial"/>
              <a:buAutoNum type="arabicPeriod" startAt="5"/>
              <a:tabLst>
                <a:tab pos="229235" algn="l"/>
              </a:tabLst>
            </a:pPr>
            <a:r>
              <a:rPr sz="1200" b="1" i="1" dirty="0">
                <a:latin typeface="Arial"/>
                <a:cs typeface="Arial"/>
              </a:rPr>
              <a:t>Не</a:t>
            </a:r>
            <a:r>
              <a:rPr sz="1200" b="1" i="1" spc="315" dirty="0">
                <a:latin typeface="Arial"/>
                <a:cs typeface="Arial"/>
              </a:rPr>
              <a:t>  </a:t>
            </a:r>
            <a:r>
              <a:rPr sz="1200" b="1" i="1" dirty="0">
                <a:latin typeface="Arial"/>
                <a:cs typeface="Arial"/>
              </a:rPr>
              <a:t>надо</a:t>
            </a:r>
            <a:r>
              <a:rPr sz="1200" b="1" i="1" spc="31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загружать</a:t>
            </a:r>
            <a:r>
              <a:rPr sz="1200" b="1" i="1" spc="31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обучающегося,</a:t>
            </a:r>
            <a:r>
              <a:rPr sz="1200" i="1" spc="3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например,</a:t>
            </a:r>
            <a:r>
              <a:rPr sz="1200" i="1" spc="3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сведениями</a:t>
            </a:r>
            <a:r>
              <a:rPr sz="1200" i="1" spc="3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</a:t>
            </a:r>
            <a:r>
              <a:rPr sz="1200" i="1" spc="3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геополитических</a:t>
            </a:r>
            <a:r>
              <a:rPr sz="1200" i="1" spc="31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стратегиях</a:t>
            </a:r>
            <a:r>
              <a:rPr sz="1200" i="1" spc="3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</a:t>
            </a:r>
            <a:r>
              <a:rPr sz="1200" i="1" spc="30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национальных </a:t>
            </a:r>
            <a:r>
              <a:rPr sz="1200" i="1" dirty="0">
                <a:latin typeface="Arial"/>
                <a:cs typeface="Arial"/>
              </a:rPr>
              <a:t>интересах.</a:t>
            </a:r>
            <a:r>
              <a:rPr sz="1200" i="1" spc="12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Масштабные,</a:t>
            </a:r>
            <a:r>
              <a:rPr sz="1200" i="1" spc="13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комплексные</a:t>
            </a:r>
            <a:r>
              <a:rPr sz="1200" i="1" spc="13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и</a:t>
            </a:r>
            <a:r>
              <a:rPr sz="1200" i="1" spc="13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трудноразрешимые</a:t>
            </a:r>
            <a:r>
              <a:rPr sz="1200" i="1" spc="135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проблемы</a:t>
            </a:r>
            <a:r>
              <a:rPr sz="1200" i="1" spc="13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могут</a:t>
            </a:r>
            <a:r>
              <a:rPr sz="1200" i="1" spc="13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дополнительно</a:t>
            </a:r>
            <a:r>
              <a:rPr sz="1200" i="1" spc="125" dirty="0">
                <a:latin typeface="Arial"/>
                <a:cs typeface="Arial"/>
              </a:rPr>
              <a:t>  </a:t>
            </a:r>
            <a:r>
              <a:rPr sz="1200" i="1" spc="-10" dirty="0">
                <a:latin typeface="Arial"/>
                <a:cs typeface="Arial"/>
              </a:rPr>
              <a:t>увеличивать </a:t>
            </a:r>
            <a:r>
              <a:rPr sz="1200" i="1" dirty="0">
                <a:latin typeface="Arial"/>
                <a:cs typeface="Arial"/>
              </a:rPr>
              <a:t>тревожность</a:t>
            </a:r>
            <a:r>
              <a:rPr sz="1200" i="1" spc="14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обучающегося</a:t>
            </a:r>
            <a:r>
              <a:rPr sz="1200" i="1" spc="14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перед</a:t>
            </a:r>
            <a:r>
              <a:rPr sz="1200" i="1" spc="14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незнакомыми</a:t>
            </a:r>
            <a:r>
              <a:rPr sz="1200" i="1" spc="14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системами</a:t>
            </a:r>
            <a:r>
              <a:rPr sz="1200" i="1" spc="145" dirty="0">
                <a:latin typeface="Arial"/>
                <a:cs typeface="Arial"/>
              </a:rPr>
              <a:t>  </a:t>
            </a:r>
            <a:r>
              <a:rPr sz="1200" i="1" spc="-10" dirty="0">
                <a:latin typeface="Arial"/>
                <a:cs typeface="Arial"/>
              </a:rPr>
              <a:t>взаимоотношений</a:t>
            </a:r>
            <a:r>
              <a:rPr sz="1200" i="1" spc="-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</a:t>
            </a:r>
            <a:r>
              <a:rPr sz="1200" i="1" spc="-10" dirty="0">
                <a:latin typeface="Arial"/>
                <a:cs typeface="Arial"/>
              </a:rPr>
              <a:t> социальными</a:t>
            </a:r>
            <a:r>
              <a:rPr sz="1200" i="1" spc="-55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институтами.</a:t>
            </a:r>
            <a:endParaRPr sz="1200">
              <a:latin typeface="Arial"/>
              <a:cs typeface="Arial"/>
            </a:endParaRPr>
          </a:p>
          <a:p>
            <a:pPr marL="12700" marR="6985" indent="187960" algn="just">
              <a:lnSpc>
                <a:spcPct val="100000"/>
              </a:lnSpc>
              <a:spcBef>
                <a:spcPts val="600"/>
              </a:spcBef>
              <a:buAutoNum type="arabicPeriod" startAt="5"/>
              <a:tabLst>
                <a:tab pos="200660" algn="l"/>
              </a:tabLst>
            </a:pPr>
            <a:r>
              <a:rPr sz="1200" i="1" dirty="0">
                <a:latin typeface="Arial"/>
                <a:cs typeface="Arial"/>
              </a:rPr>
              <a:t>Постарайтесь</a:t>
            </a:r>
            <a:r>
              <a:rPr sz="1200" i="1" spc="1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по</a:t>
            </a:r>
            <a:r>
              <a:rPr sz="1200" i="1" spc="9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мере</a:t>
            </a:r>
            <a:r>
              <a:rPr sz="1200" i="1" spc="100" dirty="0">
                <a:latin typeface="Arial"/>
                <a:cs typeface="Arial"/>
              </a:rPr>
              <a:t>  </a:t>
            </a:r>
            <a:r>
              <a:rPr sz="1200" i="1" dirty="0">
                <a:latin typeface="Arial"/>
                <a:cs typeface="Arial"/>
              </a:rPr>
              <a:t>возможности</a:t>
            </a:r>
            <a:r>
              <a:rPr sz="1200" i="1" spc="10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включать</a:t>
            </a:r>
            <a:r>
              <a:rPr sz="1200" i="1" spc="1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обучающегося</a:t>
            </a:r>
            <a:r>
              <a:rPr sz="1200" i="1" spc="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</a:t>
            </a:r>
            <a:r>
              <a:rPr sz="1200" i="1" spc="10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тот</a:t>
            </a:r>
            <a:r>
              <a:rPr sz="1200" i="1" spc="9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распорядок</a:t>
            </a:r>
            <a:r>
              <a:rPr sz="1200" b="1" i="1" spc="10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дня</a:t>
            </a:r>
            <a:r>
              <a:rPr sz="1200" i="1" dirty="0">
                <a:latin typeface="Arial"/>
                <a:cs typeface="Arial"/>
              </a:rPr>
              <a:t>,</a:t>
            </a:r>
            <a:r>
              <a:rPr sz="1200" i="1" spc="10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который</a:t>
            </a:r>
            <a:r>
              <a:rPr sz="1200" i="1" spc="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был</a:t>
            </a:r>
            <a:r>
              <a:rPr sz="1200" i="1" spc="9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у</a:t>
            </a:r>
            <a:r>
              <a:rPr sz="1200" i="1" spc="1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него</a:t>
            </a:r>
            <a:r>
              <a:rPr sz="1200" i="1" spc="100" dirty="0">
                <a:latin typeface="Arial"/>
                <a:cs typeface="Arial"/>
              </a:rPr>
              <a:t> </a:t>
            </a:r>
            <a:r>
              <a:rPr sz="1200" i="1" spc="-25" dirty="0">
                <a:latin typeface="Arial"/>
                <a:cs typeface="Arial"/>
              </a:rPr>
              <a:t>до </a:t>
            </a:r>
            <a:r>
              <a:rPr sz="1200" i="1" spc="-10" dirty="0">
                <a:latin typeface="Arial"/>
                <a:cs typeface="Arial"/>
              </a:rPr>
              <a:t>утраты.</a:t>
            </a:r>
            <a:endParaRPr sz="1200">
              <a:latin typeface="Arial"/>
              <a:cs typeface="Arial"/>
            </a:endParaRPr>
          </a:p>
          <a:p>
            <a:pPr marL="12700" marR="5080" indent="188595" algn="just">
              <a:lnSpc>
                <a:spcPct val="100000"/>
              </a:lnSpc>
              <a:spcBef>
                <a:spcPts val="605"/>
              </a:spcBef>
              <a:buAutoNum type="arabicPeriod" startAt="5"/>
              <a:tabLst>
                <a:tab pos="201295" algn="l"/>
              </a:tabLst>
            </a:pPr>
            <a:r>
              <a:rPr sz="1200" i="1" dirty="0">
                <a:latin typeface="Arial"/>
                <a:cs typeface="Arial"/>
              </a:rPr>
              <a:t>Если</a:t>
            </a:r>
            <a:r>
              <a:rPr sz="1200" i="1" spc="9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родители</a:t>
            </a:r>
            <a:r>
              <a:rPr sz="1200" b="1" i="1" spc="10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(законные</a:t>
            </a:r>
            <a:r>
              <a:rPr sz="1200" b="1" i="1" spc="10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представители)</a:t>
            </a:r>
            <a:r>
              <a:rPr sz="1200" b="1" i="1" spc="10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обучающегося</a:t>
            </a:r>
            <a:r>
              <a:rPr sz="1200" b="1" i="1" spc="10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обратятся</a:t>
            </a:r>
            <a:r>
              <a:rPr sz="1200" b="1" i="1" spc="10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к</a:t>
            </a:r>
            <a:r>
              <a:rPr sz="1200" b="1" i="1" spc="10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вам</a:t>
            </a:r>
            <a:r>
              <a:rPr sz="1200" b="1" i="1" spc="95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с</a:t>
            </a:r>
            <a:r>
              <a:rPr sz="1200" b="1" i="1" spc="100" dirty="0">
                <a:latin typeface="Arial"/>
                <a:cs typeface="Arial"/>
              </a:rPr>
              <a:t> </a:t>
            </a:r>
            <a:r>
              <a:rPr sz="1200" b="1" i="1" dirty="0">
                <a:latin typeface="Arial"/>
                <a:cs typeface="Arial"/>
              </a:rPr>
              <a:t>вопросом</a:t>
            </a:r>
            <a:r>
              <a:rPr sz="1200" i="1" dirty="0">
                <a:latin typeface="Arial"/>
                <a:cs typeface="Arial"/>
              </a:rPr>
              <a:t>,</a:t>
            </a:r>
            <a:r>
              <a:rPr sz="1200" i="1" spc="114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как</a:t>
            </a:r>
            <a:r>
              <a:rPr sz="1200" i="1" spc="10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сделать</a:t>
            </a:r>
            <a:r>
              <a:rPr sz="1200" i="1" spc="100" dirty="0">
                <a:latin typeface="Arial"/>
                <a:cs typeface="Arial"/>
              </a:rPr>
              <a:t> </a:t>
            </a:r>
            <a:r>
              <a:rPr sz="1200" i="1" spc="-20" dirty="0">
                <a:latin typeface="Arial"/>
                <a:cs typeface="Arial"/>
              </a:rPr>
              <a:t>так, </a:t>
            </a:r>
            <a:r>
              <a:rPr sz="1200" i="1" dirty="0">
                <a:latin typeface="Arial"/>
                <a:cs typeface="Arial"/>
              </a:rPr>
              <a:t>чтобы</a:t>
            </a:r>
            <a:r>
              <a:rPr sz="1200" i="1" spc="2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обучающийся</a:t>
            </a:r>
            <a:r>
              <a:rPr sz="1200" i="1" spc="2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не</a:t>
            </a:r>
            <a:r>
              <a:rPr sz="1200" i="1" spc="2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забыл</a:t>
            </a:r>
            <a:r>
              <a:rPr sz="1200" i="1" spc="2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умершего</a:t>
            </a:r>
            <a:r>
              <a:rPr sz="1200" i="1" spc="26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близкого</a:t>
            </a:r>
            <a:r>
              <a:rPr sz="1200" i="1" spc="2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человека,</a:t>
            </a:r>
            <a:r>
              <a:rPr sz="1200" i="1" spc="2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предложите</a:t>
            </a:r>
            <a:r>
              <a:rPr sz="1200" i="1" spc="254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им</a:t>
            </a:r>
            <a:r>
              <a:rPr sz="1200" i="1" spc="24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иметь</a:t>
            </a:r>
            <a:r>
              <a:rPr sz="1200" i="1" spc="254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наготове</a:t>
            </a:r>
            <a:r>
              <a:rPr sz="1200" i="1" spc="2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фотографию</a:t>
            </a:r>
            <a:r>
              <a:rPr sz="1200" i="1" spc="254" dirty="0">
                <a:latin typeface="Arial"/>
                <a:cs typeface="Arial"/>
              </a:rPr>
              <a:t> </a:t>
            </a:r>
            <a:r>
              <a:rPr sz="1200" i="1" spc="-25" dirty="0">
                <a:latin typeface="Arial"/>
                <a:cs typeface="Arial"/>
              </a:rPr>
              <a:t>или </a:t>
            </a:r>
            <a:r>
              <a:rPr sz="1200" i="1" dirty="0">
                <a:latin typeface="Arial"/>
                <a:cs typeface="Arial"/>
              </a:rPr>
              <a:t>другие</a:t>
            </a:r>
            <a:r>
              <a:rPr sz="1200" i="1" spc="3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памятные</a:t>
            </a:r>
            <a:r>
              <a:rPr sz="1200" i="1" spc="3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вещи.</a:t>
            </a:r>
            <a:r>
              <a:rPr sz="1200" i="1" spc="3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Когда</a:t>
            </a:r>
            <a:r>
              <a:rPr sz="1200" i="1" spc="33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обучающийся</a:t>
            </a:r>
            <a:r>
              <a:rPr sz="1200" i="1" spc="3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будет</a:t>
            </a:r>
            <a:r>
              <a:rPr sz="1200" i="1" spc="32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готов,</a:t>
            </a:r>
            <a:r>
              <a:rPr sz="1200" i="1" spc="3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он</a:t>
            </a:r>
            <a:r>
              <a:rPr sz="1200" i="1" spc="3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может</a:t>
            </a:r>
            <a:r>
              <a:rPr sz="1200" i="1" spc="33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попросить</a:t>
            </a:r>
            <a:r>
              <a:rPr sz="1200" i="1" spc="35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рассказать</a:t>
            </a:r>
            <a:r>
              <a:rPr sz="1200" i="1" spc="350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ему</a:t>
            </a:r>
            <a:r>
              <a:rPr sz="1200" i="1" spc="345" dirty="0">
                <a:latin typeface="Arial"/>
                <a:cs typeface="Arial"/>
              </a:rPr>
              <a:t> </a:t>
            </a:r>
            <a:r>
              <a:rPr sz="1200" i="1" dirty="0">
                <a:latin typeface="Arial"/>
                <a:cs typeface="Arial"/>
              </a:rPr>
              <a:t>об</a:t>
            </a:r>
            <a:r>
              <a:rPr sz="1200" i="1" spc="340" dirty="0">
                <a:latin typeface="Arial"/>
                <a:cs typeface="Arial"/>
              </a:rPr>
              <a:t> </a:t>
            </a:r>
            <a:r>
              <a:rPr sz="1200" i="1" spc="-10" dirty="0">
                <a:latin typeface="Arial"/>
                <a:cs typeface="Arial"/>
              </a:rPr>
              <a:t>ушедшем человеке.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8600" y="209550"/>
            <a:ext cx="6781799" cy="65979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  <a:tabLst>
                <a:tab pos="1039494" algn="l"/>
                <a:tab pos="2248535" algn="l"/>
              </a:tabLst>
            </a:pPr>
            <a:r>
              <a:rPr lang="ru-RU" sz="1400" spc="-10" dirty="0" smtClean="0">
                <a:solidFill>
                  <a:srgbClr val="000000"/>
                </a:solidFill>
              </a:rPr>
              <a:t>Оказание</a:t>
            </a:r>
            <a:r>
              <a:rPr lang="ru-RU" sz="1400" dirty="0" smtClean="0">
                <a:solidFill>
                  <a:srgbClr val="000000"/>
                </a:solidFill>
              </a:rPr>
              <a:t>	</a:t>
            </a:r>
            <a:r>
              <a:rPr lang="ru-RU" sz="1400" spc="-10" dirty="0" smtClean="0">
                <a:solidFill>
                  <a:srgbClr val="000000"/>
                </a:solidFill>
              </a:rPr>
              <a:t>экстренной</a:t>
            </a:r>
            <a:r>
              <a:rPr lang="ru-RU" sz="1400" dirty="0" smtClean="0">
                <a:solidFill>
                  <a:srgbClr val="000000"/>
                </a:solidFill>
              </a:rPr>
              <a:t>	</a:t>
            </a:r>
            <a:r>
              <a:rPr lang="ru-RU" sz="1400" spc="-10" dirty="0" smtClean="0">
                <a:solidFill>
                  <a:srgbClr val="000000"/>
                </a:solidFill>
              </a:rPr>
              <a:t>психологической </a:t>
            </a:r>
            <a:r>
              <a:rPr lang="ru-RU" sz="1400" spc="-10" dirty="0" smtClean="0">
                <a:solidFill>
                  <a:schemeClr val="tx1"/>
                </a:solidFill>
              </a:rPr>
              <a:t>помощи,</a:t>
            </a:r>
            <a:r>
              <a:rPr lang="ru-RU" sz="1400" dirty="0" smtClean="0">
                <a:solidFill>
                  <a:schemeClr val="tx1"/>
                </a:solidFill>
              </a:rPr>
              <a:t> </a:t>
            </a:r>
            <a:r>
              <a:rPr lang="ru-RU" sz="1400" spc="-10" dirty="0" smtClean="0">
                <a:solidFill>
                  <a:schemeClr val="tx1"/>
                </a:solidFill>
              </a:rPr>
              <a:t>психологической коррекции и поддержки  детям ветеранов (участников) СВО и членам их семей в очном и дистанционном режиме</a:t>
            </a:r>
            <a:endParaRPr sz="1400"/>
          </a:p>
        </p:txBody>
      </p:sp>
      <p:sp>
        <p:nvSpPr>
          <p:cNvPr id="8" name="object 8"/>
          <p:cNvSpPr/>
          <p:nvPr/>
        </p:nvSpPr>
        <p:spPr>
          <a:xfrm>
            <a:off x="262763" y="997458"/>
            <a:ext cx="6445250" cy="635"/>
          </a:xfrm>
          <a:custGeom>
            <a:avLst/>
            <a:gdLst/>
            <a:ahLst/>
            <a:cxnLst/>
            <a:rect l="l" t="t" r="r" b="b"/>
            <a:pathLst>
              <a:path w="6445250" h="634">
                <a:moveTo>
                  <a:pt x="0" y="0"/>
                </a:moveTo>
                <a:lnTo>
                  <a:pt x="6445122" y="380"/>
                </a:lnTo>
              </a:path>
            </a:pathLst>
          </a:custGeom>
          <a:ln w="19050">
            <a:solidFill>
              <a:srgbClr val="4480C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77581" y="220624"/>
            <a:ext cx="1020965" cy="94536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7066026" y="133350"/>
            <a:ext cx="1925574" cy="8585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635" algn="ctr">
              <a:lnSpc>
                <a:spcPct val="100000"/>
              </a:lnSpc>
              <a:spcBef>
                <a:spcPts val="95"/>
              </a:spcBef>
            </a:pP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В</a:t>
            </a:r>
            <a:r>
              <a:rPr sz="1100" b="1" i="1" spc="-4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случае</a:t>
            </a:r>
            <a:r>
              <a:rPr sz="1100" b="1" i="1" spc="-3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гибели</a:t>
            </a:r>
            <a:r>
              <a:rPr sz="1100" b="1" i="1" spc="-2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ветерана (участника)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 СВО</a:t>
            </a:r>
            <a:r>
              <a:rPr sz="1100" b="1" i="1" spc="-1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возможен </a:t>
            </a:r>
            <a:r>
              <a:rPr sz="1100" b="1" i="1" dirty="0">
                <a:solidFill>
                  <a:srgbClr val="FF0000"/>
                </a:solidFill>
                <a:latin typeface="Arial"/>
                <a:cs typeface="Arial"/>
              </a:rPr>
              <a:t>следующий</a:t>
            </a:r>
            <a:r>
              <a:rPr sz="1100" b="1" i="1" spc="-6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алгоритм</a:t>
            </a:r>
            <a:endParaRPr sz="1100">
              <a:latin typeface="Arial"/>
              <a:cs typeface="Arial"/>
            </a:endParaRPr>
          </a:p>
          <a:p>
            <a:pPr marL="386080" marR="379095" algn="ctr">
              <a:lnSpc>
                <a:spcPct val="100000"/>
              </a:lnSpc>
            </a:pPr>
            <a:r>
              <a:rPr sz="1100" b="1" i="1" spc="-10" dirty="0">
                <a:solidFill>
                  <a:srgbClr val="FF0000"/>
                </a:solidFill>
                <a:latin typeface="Arial"/>
                <a:cs typeface="Arial"/>
              </a:rPr>
              <a:t>сопровождения обучающегося</a:t>
            </a:r>
            <a:endParaRPr sz="1100">
              <a:latin typeface="Arial"/>
              <a:cs typeface="Arial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31791" y="1809157"/>
            <a:ext cx="59435" cy="3793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28600" y="1276350"/>
            <a:ext cx="8637270" cy="241348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Об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особенностях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взаимодействия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детьми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ветеранов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C00000"/>
                </a:solidFill>
                <a:latin typeface="Arial"/>
                <a:cs typeface="Arial"/>
              </a:rPr>
              <a:t>(участников)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СВО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при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пережитой</a:t>
            </a:r>
            <a:r>
              <a:rPr sz="1200" b="1" spc="-2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ими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острой</a:t>
            </a:r>
            <a:r>
              <a:rPr sz="1200" b="1" spc="-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spc="-20" dirty="0">
                <a:solidFill>
                  <a:srgbClr val="C00000"/>
                </a:solidFill>
                <a:latin typeface="Arial"/>
                <a:cs typeface="Arial"/>
              </a:rPr>
              <a:t>фазе</a:t>
            </a:r>
            <a:endParaRPr sz="12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утраты</a:t>
            </a:r>
            <a:r>
              <a:rPr sz="1200" b="1" spc="2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на</a:t>
            </a:r>
            <a:r>
              <a:rPr sz="1200" b="1" spc="-3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разных</a:t>
            </a:r>
            <a:r>
              <a:rPr sz="1200" b="1" spc="-3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C00000"/>
                </a:solidFill>
                <a:latin typeface="Arial"/>
                <a:cs typeface="Arial"/>
              </a:rPr>
              <a:t>возрастных этапах</a:t>
            </a:r>
            <a:r>
              <a:rPr sz="1200" b="1" spc="-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(рекомендации</a:t>
            </a:r>
            <a:r>
              <a:rPr sz="1200" i="1" spc="-1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педагогическим</a:t>
            </a:r>
            <a:r>
              <a:rPr sz="1200" i="1" spc="-5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200" i="1" spc="-10" dirty="0">
                <a:solidFill>
                  <a:srgbClr val="C00000"/>
                </a:solidFill>
                <a:latin typeface="Arial"/>
                <a:cs typeface="Arial"/>
              </a:rPr>
              <a:t>работникам)</a:t>
            </a:r>
            <a:endParaRPr sz="1200" i="1"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1400" i="1" dirty="0">
                <a:latin typeface="Arial"/>
                <a:cs typeface="Arial"/>
              </a:rPr>
              <a:t>При</a:t>
            </a:r>
            <a:r>
              <a:rPr sz="1400" i="1" spc="-3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взаимодействии</a:t>
            </a:r>
            <a:r>
              <a:rPr sz="1400" i="1" spc="-45" dirty="0"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с</a:t>
            </a:r>
            <a:r>
              <a:rPr sz="1400" b="1" i="1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детьми</a:t>
            </a:r>
            <a:r>
              <a:rPr sz="1400" b="1" i="1" u="sng" spc="-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дошкольного</a:t>
            </a:r>
            <a:r>
              <a:rPr sz="1400" b="1" i="1" u="sng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b="1" i="1" u="sng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возраста</a:t>
            </a:r>
            <a:r>
              <a:rPr sz="1400" b="1" i="1" u="sng" spc="-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важно</a:t>
            </a:r>
            <a:r>
              <a:rPr sz="1400" i="1" spc="-4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учитывать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следующее:</a:t>
            </a:r>
            <a:endParaRPr sz="1400">
              <a:latin typeface="Arial"/>
              <a:cs typeface="Arial"/>
            </a:endParaRPr>
          </a:p>
          <a:p>
            <a:pPr marL="12700" marR="5080" indent="271780" algn="just">
              <a:lnSpc>
                <a:spcPct val="100000"/>
              </a:lnSpc>
              <a:spcBef>
                <a:spcPts val="600"/>
              </a:spcBef>
              <a:buAutoNum type="arabicPeriod" startAt="10"/>
              <a:tabLst>
                <a:tab pos="284480" algn="l"/>
              </a:tabLst>
            </a:pPr>
            <a:r>
              <a:rPr sz="1400" i="1" dirty="0">
                <a:latin typeface="Arial"/>
                <a:cs typeface="Arial"/>
              </a:rPr>
              <a:t>Дети</a:t>
            </a:r>
            <a:r>
              <a:rPr sz="1400" i="1" spc="9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могут</a:t>
            </a:r>
            <a:r>
              <a:rPr sz="1400" i="1" spc="7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испытывать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иррациональный</a:t>
            </a:r>
            <a:r>
              <a:rPr sz="1400" b="1" i="1" spc="9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страх</a:t>
            </a:r>
            <a:r>
              <a:rPr sz="1400" b="1" i="1" spc="9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преждевременной</a:t>
            </a:r>
            <a:r>
              <a:rPr sz="1400" b="1" i="1" spc="9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смерти</a:t>
            </a:r>
            <a:r>
              <a:rPr sz="1400" i="1" dirty="0">
                <a:latin typeface="Arial"/>
                <a:cs typeface="Arial"/>
              </a:rPr>
              <a:t>,</a:t>
            </a:r>
            <a:r>
              <a:rPr sz="1400" i="1" spc="9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не</a:t>
            </a:r>
            <a:r>
              <a:rPr sz="1400" i="1" spc="9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понимая,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что</a:t>
            </a:r>
            <a:r>
              <a:rPr sz="1400" i="1" spc="9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это</a:t>
            </a:r>
            <a:r>
              <a:rPr sz="1400" i="1" spc="9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такое</a:t>
            </a:r>
            <a:r>
              <a:rPr sz="1400" i="1" spc="80" dirty="0">
                <a:latin typeface="Arial"/>
                <a:cs typeface="Arial"/>
              </a:rPr>
              <a:t> </a:t>
            </a:r>
            <a:r>
              <a:rPr sz="1400" i="1" spc="-50" dirty="0">
                <a:latin typeface="Arial"/>
                <a:cs typeface="Arial"/>
              </a:rPr>
              <a:t>и </a:t>
            </a:r>
            <a:r>
              <a:rPr sz="1400" i="1" dirty="0">
                <a:latin typeface="Arial"/>
                <a:cs typeface="Arial"/>
              </a:rPr>
              <a:t>как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она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наступает.</a:t>
            </a:r>
            <a:r>
              <a:rPr sz="1400" i="1" spc="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Идея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смерти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еще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не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полностью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находит понимание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у</a:t>
            </a:r>
            <a:r>
              <a:rPr sz="1400" i="1" spc="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маленьких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детей.</a:t>
            </a:r>
            <a:r>
              <a:rPr sz="1400" i="1" spc="1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Осознание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реальности </a:t>
            </a:r>
            <a:r>
              <a:rPr sz="1400" i="1" dirty="0">
                <a:latin typeface="Arial"/>
                <a:cs typeface="Arial"/>
              </a:rPr>
              <a:t>и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близости</a:t>
            </a:r>
            <a:r>
              <a:rPr sz="1400" i="1" spc="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смерти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может</a:t>
            </a:r>
            <a:r>
              <a:rPr sz="1400" i="1" spc="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быть</a:t>
            </a:r>
            <a:r>
              <a:rPr sz="1400" i="1" spc="235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травмирующим.</a:t>
            </a:r>
            <a:r>
              <a:rPr sz="1400" i="1" spc="225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Для</a:t>
            </a:r>
            <a:r>
              <a:rPr sz="1400" i="1" spc="229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этого</a:t>
            </a:r>
            <a:r>
              <a:rPr sz="1400" i="1" spc="225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всегда</a:t>
            </a:r>
            <a:r>
              <a:rPr sz="1400" i="1" spc="220" dirty="0">
                <a:latin typeface="Arial"/>
                <a:cs typeface="Arial"/>
              </a:rPr>
              <a:t>  </a:t>
            </a:r>
            <a:r>
              <a:rPr sz="1400" i="1" dirty="0">
                <a:latin typeface="Arial"/>
                <a:cs typeface="Arial"/>
              </a:rPr>
              <a:t>необходимо</a:t>
            </a:r>
            <a:r>
              <a:rPr sz="1400" i="1" spc="229" dirty="0">
                <a:latin typeface="Arial"/>
                <a:cs typeface="Arial"/>
              </a:rPr>
              <a:t>  </a:t>
            </a:r>
            <a:r>
              <a:rPr sz="1400" i="1" spc="-10" dirty="0">
                <a:latin typeface="Arial"/>
                <a:cs typeface="Arial"/>
              </a:rPr>
              <a:t>проговаривать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с</a:t>
            </a:r>
            <a:r>
              <a:rPr sz="1400" i="1" spc="4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ребенком, </a:t>
            </a:r>
            <a:r>
              <a:rPr sz="1400" i="1" dirty="0">
                <a:latin typeface="Arial"/>
                <a:cs typeface="Arial"/>
              </a:rPr>
              <a:t>что именно</a:t>
            </a:r>
            <a:r>
              <a:rPr sz="1400" i="1" spc="-25" dirty="0">
                <a:latin typeface="Arial"/>
                <a:cs typeface="Arial"/>
              </a:rPr>
              <a:t> </a:t>
            </a:r>
            <a:r>
              <a:rPr sz="1400" i="1" spc="-20" dirty="0">
                <a:latin typeface="Arial"/>
                <a:cs typeface="Arial"/>
              </a:rPr>
              <a:t>означает</a:t>
            </a:r>
            <a:r>
              <a:rPr sz="1400" i="1" spc="-3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смерть,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как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она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происходит,</a:t>
            </a:r>
            <a:r>
              <a:rPr sz="1400" i="1" spc="-3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и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как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люди</a:t>
            </a:r>
            <a:r>
              <a:rPr sz="1400" i="1" spc="-5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справляются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со</a:t>
            </a:r>
            <a:r>
              <a:rPr sz="1400" i="1" spc="-1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смертью</a:t>
            </a:r>
            <a:r>
              <a:rPr sz="1400" i="1" spc="-20" dirty="0">
                <a:latin typeface="Arial"/>
                <a:cs typeface="Arial"/>
              </a:rPr>
              <a:t> </a:t>
            </a:r>
            <a:r>
              <a:rPr sz="1400" i="1" spc="-10" dirty="0">
                <a:latin typeface="Arial"/>
                <a:cs typeface="Arial"/>
              </a:rPr>
              <a:t>близких.</a:t>
            </a:r>
            <a:endParaRPr sz="1400">
              <a:latin typeface="Arial"/>
              <a:cs typeface="Arial"/>
            </a:endParaRPr>
          </a:p>
          <a:p>
            <a:pPr marL="12700" marR="5715" indent="278130" algn="just">
              <a:lnSpc>
                <a:spcPct val="100000"/>
              </a:lnSpc>
              <a:spcBef>
                <a:spcPts val="605"/>
              </a:spcBef>
              <a:buAutoNum type="arabicPeriod" startAt="10"/>
              <a:tabLst>
                <a:tab pos="290830" algn="l"/>
              </a:tabLst>
            </a:pPr>
            <a:r>
              <a:rPr sz="1400" i="1" dirty="0">
                <a:latin typeface="Arial"/>
                <a:cs typeface="Arial"/>
              </a:rPr>
              <a:t>К</a:t>
            </a:r>
            <a:r>
              <a:rPr sz="1400" i="1" spc="229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другим</a:t>
            </a:r>
            <a:r>
              <a:rPr sz="1400" i="1" spc="24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типичным</a:t>
            </a:r>
            <a:r>
              <a:rPr sz="1400" i="1" spc="24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для</a:t>
            </a:r>
            <a:r>
              <a:rPr sz="1400" i="1" spc="22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этого</a:t>
            </a:r>
            <a:r>
              <a:rPr sz="1400" i="1" spc="245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возраста</a:t>
            </a:r>
            <a:r>
              <a:rPr sz="1400" i="1" spc="240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реакциям</a:t>
            </a:r>
            <a:r>
              <a:rPr sz="1400" i="1" spc="229" dirty="0">
                <a:latin typeface="Arial"/>
                <a:cs typeface="Arial"/>
              </a:rPr>
              <a:t> </a:t>
            </a:r>
            <a:r>
              <a:rPr sz="1400" i="1" dirty="0">
                <a:latin typeface="Arial"/>
                <a:cs typeface="Arial"/>
              </a:rPr>
              <a:t>относятся</a:t>
            </a:r>
            <a:r>
              <a:rPr sz="1400" i="1" spc="229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страх</a:t>
            </a:r>
            <a:r>
              <a:rPr sz="1400" b="1" i="1" spc="240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сепарации</a:t>
            </a:r>
            <a:r>
              <a:rPr sz="1400" b="1" i="1" spc="23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(утраты)</a:t>
            </a:r>
            <a:r>
              <a:rPr sz="1400" b="1" i="1" spc="229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с</a:t>
            </a:r>
            <a:r>
              <a:rPr sz="1400" b="1" i="1" spc="225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родителями, </a:t>
            </a:r>
            <a:r>
              <a:rPr sz="1400" b="1" i="1" dirty="0">
                <a:latin typeface="Arial"/>
                <a:cs typeface="Arial"/>
              </a:rPr>
              <a:t>беспричинный</a:t>
            </a:r>
            <a:r>
              <a:rPr sz="1400" b="1" i="1" spc="-65" dirty="0">
                <a:latin typeface="Arial"/>
                <a:cs typeface="Arial"/>
              </a:rPr>
              <a:t> </a:t>
            </a:r>
            <a:r>
              <a:rPr sz="1400" b="1" i="1" dirty="0">
                <a:latin typeface="Arial"/>
                <a:cs typeface="Arial"/>
              </a:rPr>
              <a:t>плач,</a:t>
            </a:r>
            <a:r>
              <a:rPr sz="1400" b="1" i="1" spc="-70" dirty="0">
                <a:latin typeface="Arial"/>
                <a:cs typeface="Arial"/>
              </a:rPr>
              <a:t> </a:t>
            </a:r>
            <a:r>
              <a:rPr sz="1400" b="1" i="1" spc="-10" dirty="0">
                <a:latin typeface="Arial"/>
                <a:cs typeface="Arial"/>
              </a:rPr>
              <a:t>неподвижность.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486</TotalTime>
  <Words>7195</Words>
  <Application>Microsoft Office PowerPoint</Application>
  <PresentationFormat>Экран (16:9)</PresentationFormat>
  <Paragraphs>1138</Paragraphs>
  <Slides>73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73</vt:i4>
      </vt:variant>
    </vt:vector>
  </HeadingPairs>
  <TitlesOfParts>
    <vt:vector size="81" baseType="lpstr">
      <vt:lpstr>Arial</vt:lpstr>
      <vt:lpstr>Calibri</vt:lpstr>
      <vt:lpstr>Cambria Math</vt:lpstr>
      <vt:lpstr>Microsoft Sans Serif</vt:lpstr>
      <vt:lpstr>Times New Roman</vt:lpstr>
      <vt:lpstr>Verdana</vt:lpstr>
      <vt:lpstr>Wingdings</vt:lpstr>
      <vt:lpstr>Office Theme</vt:lpstr>
      <vt:lpstr>Презентация PowerPoint</vt:lpstr>
      <vt:lpstr>Направления организации психолого-педагогического сопровождения детей</vt:lpstr>
      <vt:lpstr>Оказание экстренной психологической помощи, психологической коррекции и поддержки  детям ветеранов (участников) СВО и членам их семей в очном и дистанционном режиме </vt:lpstr>
      <vt:lpstr>Семья находится в состоянии дистресса (длительного стресса) вызванного:</vt:lpstr>
      <vt:lpstr>Презентация PowerPoint</vt:lpstr>
      <vt:lpstr>ТРЕВОГА</vt:lpstr>
      <vt:lpstr>Оказание экстренной психологической помощи, психологической коррекции и поддержки  детям ветеранов (участников) СВО и членам их семей в очном и дистанционном режиме</vt:lpstr>
      <vt:lpstr>Оказание экстренной психологической помощи, психологической коррекции и поддержки  детям ветеранов (участников) СВО и членам их семей в очном и дистанционном режиме</vt:lpstr>
      <vt:lpstr>Оказание экстренной психологической помощи, психологической коррекции и поддержки  детям ветеранов (участников) СВО и членам их семей в очном и дистанционном режиме</vt:lpstr>
      <vt:lpstr>Оказание экстренной психологической помощи, психологической коррекции и поддержки  детям ветеранов (участников) СВО и членам их семей в очном и дистанционном режиме</vt:lpstr>
      <vt:lpstr>Оказание экстренной психологической помощи, психологической коррекции и поддержки  детям ветеранов (участников) СВО и членам их семей в очном и дистанционном режиме</vt:lpstr>
      <vt:lpstr>Презентация PowerPoint</vt:lpstr>
      <vt:lpstr>НЕЛЬЗЯ ДОПУСКАТЬ:</vt:lpstr>
      <vt:lpstr>ПОСЛЕДСТВИЯ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Техника 1 - М. Уаит</vt:lpstr>
      <vt:lpstr>Техника 2 - М. Уаит</vt:lpstr>
      <vt:lpstr>Техника 3 - Терапевтическое письмо (Роберт Неймайер)</vt:lpstr>
      <vt:lpstr>Техника 4 - пустого стула (Ф. Перлзом, Р. Эрскиным, Б. и М. Гулдингами)</vt:lpstr>
      <vt:lpstr>Техника 5 - метод исцеления горя, предложенный Джоном Джеймсом (J.W. James) и Расселом Фридманом (R. Friedman)</vt:lpstr>
      <vt:lpstr>Техника 5 - метод исцеления горя, предложенный Джоном Джеймсом (J.W. James) и Расселом Фридманом (R. Friedman)</vt:lpstr>
      <vt:lpstr>Техника 5 - метод исцеления горя, предложенный Джоном Джеймсом (J.W. James) и Расселом Фридманом (R. Friedman)</vt:lpstr>
      <vt:lpstr>Презентация PowerPoint</vt:lpstr>
      <vt:lpstr>Презентация PowerPoint</vt:lpstr>
      <vt:lpstr>Специфика личностных изменений</vt:lpstr>
      <vt:lpstr>Психологические техники оказания поддержки семьям участников СВО</vt:lpstr>
      <vt:lpstr>Презентация PowerPoint</vt:lpstr>
      <vt:lpstr>Презентация PowerPoint</vt:lpstr>
      <vt:lpstr>Презентация PowerPoint</vt:lpstr>
      <vt:lpstr>Презентация PowerPoint</vt:lpstr>
      <vt:lpstr>«Линия жизни» Александра Кроника в интерпретации А.Караяни</vt:lpstr>
      <vt:lpstr>Презентация PowerPoint</vt:lpstr>
      <vt:lpstr>Презентация PowerPoint</vt:lpstr>
      <vt:lpstr>Оказание экстренной психологической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Оказание экстренной психологической помощи, психологической коррекции и поддержки  детям ветеранов (участников) СВО и членам их семей в очном и дистанционном режиме</vt:lpstr>
      <vt:lpstr>Презентация PowerPoint</vt:lpstr>
      <vt:lpstr>Для ЗАЗЕМЛЕНИЯ во время эмоциональных бурь ОБРАТИТЕ ВНИМАНИЕ на свои мысли и чувства, ЗАМЕДЛИТЕСЬ и СОЕДИНИТЕСЬ со своим телом, медленно прижимая ноги к полу, потягиваясь и дыша, а затем</vt:lpstr>
      <vt:lpstr>ОСВОБОДИТЕСЬ ОТ КРЮЧКА с помощью этих трех действий:</vt:lpstr>
      <vt:lpstr>Выберите ценности, наиболее важные для вас, например:</vt:lpstr>
      <vt:lpstr>Обратите внимание на свою боль и боль других и отвечайте на нее с добротой.</vt:lpstr>
      <vt:lpstr>Презентация PowerPoint</vt:lpstr>
      <vt:lpstr>Презентация PowerPoint</vt:lpstr>
      <vt:lpstr>Оказание экстренной психологической помощи, психологической коррекции и поддержки  детям ветеранов (участников) СВО и членам их семей в очном и дистанционном режиме</vt:lpstr>
      <vt:lpstr>Оказание экстренной психологической помощи, психологической коррекции и поддержки  детям ветеранов (участников) СВО и членам их семей в очном и дистанционном режиме</vt:lpstr>
      <vt:lpstr>Презентация PowerPoint</vt:lpstr>
      <vt:lpstr>Оказание экстренной психологической помощи, психологической коррекции и поддержки  детям ветеранов (участников) СВО и членам их семей в очном и дистанционном режиме</vt:lpstr>
      <vt:lpstr>Презентация PowerPoint</vt:lpstr>
      <vt:lpstr>Презентация PowerPoint</vt:lpstr>
      <vt:lpstr>Презентация PowerPoint</vt:lpstr>
      <vt:lpstr>Информирование детей ветеранов (участников) СВО, членов их семей, педагогических работников образовательной организации о возможности и ресурсах получения психологической помощи, психолого-педагогической поддержки </vt:lpstr>
      <vt:lpstr>Информирование детей ветеранов (участников) СВО, членов их семей, педагогических работников образовательной организации о возможности и ресурсах получения психологической помощи, психолого-педагогической поддержки </vt:lpstr>
      <vt:lpstr>Информирование детей ветеранов (участников) СВО, членов их семей, педагогических работников образовательной организации о возможности и ресурсах получения психологической помощи, психолого-педагогической поддержки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</cp:lastModifiedBy>
  <cp:revision>48</cp:revision>
  <dcterms:created xsi:type="dcterms:W3CDTF">2024-09-17T09:51:36Z</dcterms:created>
  <dcterms:modified xsi:type="dcterms:W3CDTF">2025-03-26T07:42:29Z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2024-01-17T00:00:00Z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2024-09-17T00:00:00Z</vt:filetime>
  </property>
  <property fmtid="{D5CDD505-2E9C-101B-9397-08002B2CF9AE}" pid="5" name="Producer">
    <vt:lpwstr>Microsoft® PowerPoint® 2010</vt:lpwstr>
  </property>
</Properties>
</file>