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82" r:id="rId1"/>
    <p:sldMasterId id="2147483908" r:id="rId2"/>
    <p:sldMasterId id="2147484052" r:id="rId3"/>
    <p:sldMasterId id="2147484069" r:id="rId4"/>
    <p:sldMasterId id="2147484081" r:id="rId5"/>
  </p:sldMasterIdLst>
  <p:notesMasterIdLst>
    <p:notesMasterId r:id="rId50"/>
  </p:notesMasterIdLst>
  <p:sldIdLst>
    <p:sldId id="256" r:id="rId6"/>
    <p:sldId id="257" r:id="rId7"/>
    <p:sldId id="267" r:id="rId8"/>
    <p:sldId id="258" r:id="rId9"/>
    <p:sldId id="259" r:id="rId10"/>
    <p:sldId id="262" r:id="rId11"/>
    <p:sldId id="260" r:id="rId12"/>
    <p:sldId id="299" r:id="rId13"/>
    <p:sldId id="268" r:id="rId14"/>
    <p:sldId id="263" r:id="rId15"/>
    <p:sldId id="335" r:id="rId16"/>
    <p:sldId id="286" r:id="rId17"/>
    <p:sldId id="261" r:id="rId18"/>
    <p:sldId id="269" r:id="rId19"/>
    <p:sldId id="271" r:id="rId20"/>
    <p:sldId id="270" r:id="rId21"/>
    <p:sldId id="336" r:id="rId22"/>
    <p:sldId id="300" r:id="rId23"/>
    <p:sldId id="301" r:id="rId24"/>
    <p:sldId id="298" r:id="rId25"/>
    <p:sldId id="264" r:id="rId26"/>
    <p:sldId id="265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37" r:id="rId36"/>
    <p:sldId id="338" r:id="rId37"/>
    <p:sldId id="339" r:id="rId38"/>
    <p:sldId id="272" r:id="rId39"/>
    <p:sldId id="302" r:id="rId40"/>
    <p:sldId id="282" r:id="rId41"/>
    <p:sldId id="283" r:id="rId42"/>
    <p:sldId id="284" r:id="rId43"/>
    <p:sldId id="340" r:id="rId44"/>
    <p:sldId id="288" r:id="rId45"/>
    <p:sldId id="292" r:id="rId46"/>
    <p:sldId id="294" r:id="rId47"/>
    <p:sldId id="295" r:id="rId48"/>
    <p:sldId id="291" r:id="rId49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B06"/>
    <a:srgbClr val="6B3305"/>
    <a:srgbClr val="F8A15A"/>
    <a:srgbClr val="481800"/>
    <a:srgbClr val="F7974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342" y="-96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Количество самоубийств  несовершеннолетних в России</a:t>
            </a:r>
          </a:p>
        </c:rich>
      </c:tx>
      <c:layout/>
    </c:title>
    <c:view3D>
      <c:depthPercent val="100"/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1 полуг.2025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573</c:v>
                </c:pt>
                <c:pt idx="1">
                  <c:v>679</c:v>
                </c:pt>
                <c:pt idx="2">
                  <c:v>678</c:v>
                </c:pt>
                <c:pt idx="3">
                  <c:v>735</c:v>
                </c:pt>
                <c:pt idx="4">
                  <c:v>395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F2-4AE3-B40D-F7F5C74E75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1 полуг.2025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F2-4AE3-B40D-F7F5C74E75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1 полуг.2025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9F2-4AE3-B40D-F7F5C74E75A9}"/>
            </c:ext>
          </c:extLst>
        </c:ser>
        <c:dLbls>
          <c:showVal val="1"/>
        </c:dLbls>
        <c:gapWidth val="95"/>
        <c:gapDepth val="95"/>
        <c:shape val="box"/>
        <c:axId val="71457024"/>
        <c:axId val="71467008"/>
        <c:axId val="0"/>
      </c:bar3DChart>
      <c:catAx>
        <c:axId val="7145702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71467008"/>
        <c:crosses val="autoZero"/>
        <c:auto val="1"/>
        <c:lblAlgn val="ctr"/>
        <c:lblOffset val="100"/>
      </c:catAx>
      <c:valAx>
        <c:axId val="71467008"/>
        <c:scaling>
          <c:orientation val="minMax"/>
        </c:scaling>
        <c:delete val="1"/>
        <c:axPos val="l"/>
        <c:numFmt formatCode="0%" sourceLinked="1"/>
        <c:majorTickMark val="none"/>
        <c:tickLblPos val="none"/>
        <c:crossAx val="71457024"/>
        <c:crosses val="autoZero"/>
        <c:crossBetween val="between"/>
      </c:valAx>
    </c:plotArea>
    <c:legend>
      <c:legendPos val="t"/>
      <c:layout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94" name="PlaceHolder 2"/>
          <p:cNvSpPr>
            <a:spLocks noGrp="1"/>
          </p:cNvSpPr>
          <p:nvPr>
            <p:ph type="hd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95" name="PlaceHolder 3"/>
          <p:cNvSpPr>
            <a:spLocks noGrp="1"/>
          </p:cNvSpPr>
          <p:nvPr>
            <p:ph type="dt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9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97" name="PlaceHolder 5"/>
          <p:cNvSpPr>
            <a:spLocks noGrp="1"/>
          </p:cNvSpPr>
          <p:nvPr>
            <p:ph type="sldNum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DC93FE8-F0D3-4C38-92FF-8598F226AE1D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PlaceHolder 1"/>
          <p:cNvSpPr>
            <a:spLocks noGrp="1"/>
          </p:cNvSpPr>
          <p:nvPr>
            <p:ph type="body"/>
          </p:nvPr>
        </p:nvSpPr>
        <p:spPr>
          <a:xfrm>
            <a:off x="822240" y="6950160"/>
            <a:ext cx="6584760" cy="65829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ts val="900"/>
              </a:lnSpc>
            </a:pPr>
            <a:r>
              <a:rPr lang="ru-RU" sz="2000" b="0" strike="noStrike" spc="-1">
                <a:latin typeface="Arial"/>
              </a:rPr>
              <a:t>Добрый день, уважаемые коллеги! Благодарю за возможность выступить перед аудиторией. Сегодня мы обсудим, как совместными усилиями сделать помощь детям более эффективной и своевременной.</a:t>
            </a:r>
          </a:p>
          <a:p>
            <a:pPr>
              <a:lnSpc>
                <a:spcPts val="9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605" name="TextShape 2"/>
          <p:cNvSpPr txBox="1"/>
          <p:nvPr/>
        </p:nvSpPr>
        <p:spPr>
          <a:xfrm>
            <a:off x="4660920" y="13897080"/>
            <a:ext cx="3566880" cy="729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09015BFC-9435-4676-A28E-48C0078158DB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1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607" name="TextShape 2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FE07E058-E4CB-4E76-BB09-83B9A0B03A3D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4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611" name="TextShape 2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3BCCEA62-9994-44AD-B2C7-A6953911E3F3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6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07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609" name="TextShape 2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4F3C337-2E70-431B-BB9A-CE97C3EFF346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13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613" name="TextShape 2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412C056C-A10C-4F2B-8ECD-BCC316D77130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14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360000" cy="36000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615" name="TextShape 2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5A348CBD-C995-4070-8DEC-72D8F88F1159}" type="slidenum">
              <a:rPr lang="ru-RU" sz="1800" b="0" strike="noStrike" spc="-1">
                <a:solidFill>
                  <a:srgbClr val="000000"/>
                </a:solidFill>
                <a:latin typeface="+mn-lt"/>
                <a:ea typeface="+mn-ea"/>
              </a:rPr>
              <a:pPr>
                <a:lnSpc>
                  <a:spcPct val="100000"/>
                </a:lnSpc>
              </a:pPr>
              <a:t>16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541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92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03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07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08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13" name="PlaceHolder 5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14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15" name="PlaceHolder 7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7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subTitle"/>
          </p:nvPr>
        </p:nvSpPr>
        <p:spPr>
          <a:xfrm>
            <a:off x="3111480" y="748800"/>
            <a:ext cx="10693800" cy="7125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76" name="PlaceHolder 4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8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8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8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8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1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2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7" name="PlaceHolder 5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99" name="PlaceHolder 7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53440" y="1645920"/>
            <a:ext cx="12562637" cy="2194560"/>
          </a:xfrm>
          <a:ln>
            <a:noFill/>
          </a:ln>
        </p:spPr>
        <p:txBody>
          <a:bodyPr vert="horz" tIns="0" rIns="261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853440" y="3874243"/>
            <a:ext cx="12567514" cy="2103120"/>
          </a:xfrm>
        </p:spPr>
        <p:txBody>
          <a:bodyPr lIns="0" rIns="26124"/>
          <a:lstStyle>
            <a:lvl1pPr marL="0" marR="65311" indent="0" algn="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63" y="1580083"/>
            <a:ext cx="12435840" cy="163494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8563" y="3245597"/>
            <a:ext cx="12435840" cy="1811654"/>
          </a:xfrm>
        </p:spPr>
        <p:txBody>
          <a:bodyPr lIns="65311" rIns="6531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 tIns="65311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2226298"/>
            <a:ext cx="6464301" cy="791222"/>
          </a:xfrm>
        </p:spPr>
        <p:txBody>
          <a:bodyPr lIns="65311" tIns="0" rIns="6531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2231709"/>
            <a:ext cx="6466840" cy="785812"/>
          </a:xfrm>
        </p:spPr>
        <p:txBody>
          <a:bodyPr lIns="65311" tIns="0" rIns="6531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3017520"/>
            <a:ext cx="6464301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3017520"/>
            <a:ext cx="6466840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289280" cy="1371600"/>
          </a:xfrm>
        </p:spPr>
        <p:txBody>
          <a:bodyPr vert="horz" tIns="653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17222"/>
            <a:ext cx="4389120" cy="139446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97280" y="2011680"/>
            <a:ext cx="4389120" cy="5486400"/>
          </a:xfrm>
        </p:spPr>
        <p:txBody>
          <a:bodyPr lIns="26124" rIns="2612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20080" y="2011680"/>
            <a:ext cx="8178800" cy="5486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5065205" y="1329692"/>
            <a:ext cx="8412480" cy="49377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2806614" y="6431723"/>
            <a:ext cx="248717" cy="18653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1412396"/>
            <a:ext cx="3540557" cy="1899145"/>
          </a:xfrm>
        </p:spPr>
        <p:txBody>
          <a:bodyPr vert="horz" lIns="65311" tIns="65311" rIns="65311" bIns="65311" anchor="b"/>
          <a:lstStyle>
            <a:lvl1pPr algn="l">
              <a:buNone/>
              <a:defRPr sz="29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5360" y="3394542"/>
            <a:ext cx="3535680" cy="2615184"/>
          </a:xfrm>
        </p:spPr>
        <p:txBody>
          <a:bodyPr lIns="91435" rIns="65311" bIns="65311" anchor="t"/>
          <a:lstStyle>
            <a:lvl1pPr marL="0" indent="0" algn="l">
              <a:spcBef>
                <a:spcPts val="357"/>
              </a:spcBef>
              <a:buFontTx/>
              <a:buNone/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923520" y="7627621"/>
            <a:ext cx="975360" cy="438150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5577269" y="1439420"/>
            <a:ext cx="7388352" cy="471830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5240" y="6979920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7010400" y="7463791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1097282"/>
            <a:ext cx="3291840" cy="6254116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1097282"/>
            <a:ext cx="9631680" cy="6254116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4/26/2007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77995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8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86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53440" y="1645920"/>
            <a:ext cx="12562637" cy="2194560"/>
          </a:xfrm>
          <a:ln>
            <a:noFill/>
          </a:ln>
        </p:spPr>
        <p:txBody>
          <a:bodyPr vert="horz" tIns="0" rIns="261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853440" y="3874243"/>
            <a:ext cx="12567514" cy="2103120"/>
          </a:xfrm>
        </p:spPr>
        <p:txBody>
          <a:bodyPr lIns="0" rIns="26124"/>
          <a:lstStyle>
            <a:lvl1pPr marL="0" marR="65311" indent="0" algn="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63" y="1580083"/>
            <a:ext cx="12435840" cy="163494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8563" y="3245597"/>
            <a:ext cx="12435840" cy="1811654"/>
          </a:xfrm>
        </p:spPr>
        <p:txBody>
          <a:bodyPr lIns="65311" rIns="6531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 tIns="65311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2226298"/>
            <a:ext cx="6464301" cy="791222"/>
          </a:xfrm>
        </p:spPr>
        <p:txBody>
          <a:bodyPr lIns="65311" tIns="0" rIns="6531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2231709"/>
            <a:ext cx="6466840" cy="785812"/>
          </a:xfrm>
        </p:spPr>
        <p:txBody>
          <a:bodyPr lIns="65311" tIns="0" rIns="6531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3017520"/>
            <a:ext cx="6464301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3017520"/>
            <a:ext cx="6466840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289280" cy="1371600"/>
          </a:xfrm>
        </p:spPr>
        <p:txBody>
          <a:bodyPr vert="horz" tIns="653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17222"/>
            <a:ext cx="4389120" cy="139446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97280" y="2011680"/>
            <a:ext cx="4389120" cy="5486400"/>
          </a:xfrm>
        </p:spPr>
        <p:txBody>
          <a:bodyPr lIns="26124" rIns="2612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20080" y="2011680"/>
            <a:ext cx="8178800" cy="5486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5065205" y="1329692"/>
            <a:ext cx="8412480" cy="49377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2806614" y="6431723"/>
            <a:ext cx="248717" cy="18653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1412396"/>
            <a:ext cx="3540557" cy="1899145"/>
          </a:xfrm>
        </p:spPr>
        <p:txBody>
          <a:bodyPr vert="horz" lIns="65311" tIns="65311" rIns="65311" bIns="65311" anchor="b"/>
          <a:lstStyle>
            <a:lvl1pPr algn="l">
              <a:buNone/>
              <a:defRPr sz="29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5360" y="3394542"/>
            <a:ext cx="3535680" cy="2615184"/>
          </a:xfrm>
        </p:spPr>
        <p:txBody>
          <a:bodyPr lIns="91435" rIns="65311" bIns="65311" anchor="t"/>
          <a:lstStyle>
            <a:lvl1pPr marL="0" indent="0" algn="l">
              <a:spcBef>
                <a:spcPts val="357"/>
              </a:spcBef>
              <a:buFontTx/>
              <a:buNone/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923520" y="7627621"/>
            <a:ext cx="975360" cy="4381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5577269" y="1439420"/>
            <a:ext cx="7388352" cy="471830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5240" y="6979920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7010400" y="7463791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1097282"/>
            <a:ext cx="3291840" cy="6254116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1097282"/>
            <a:ext cx="9631680" cy="625411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8624735D-AFD4-4D77-BF81-D6AEAB2941E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78E7494C-E699-4276-9349-851FE313E84E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82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853440" y="1645920"/>
            <a:ext cx="12562637" cy="2194560"/>
          </a:xfrm>
          <a:ln>
            <a:noFill/>
          </a:ln>
        </p:spPr>
        <p:txBody>
          <a:bodyPr vert="horz" tIns="0" rIns="261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853440" y="3874243"/>
            <a:ext cx="12567514" cy="2103120"/>
          </a:xfrm>
        </p:spPr>
        <p:txBody>
          <a:bodyPr lIns="0" rIns="26124"/>
          <a:lstStyle>
            <a:lvl1pPr marL="0" marR="65311" indent="0" algn="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63" y="1580083"/>
            <a:ext cx="12435840" cy="163494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8563" y="3245597"/>
            <a:ext cx="12435840" cy="1811654"/>
          </a:xfrm>
        </p:spPr>
        <p:txBody>
          <a:bodyPr lIns="65311" rIns="6531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315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4371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 tIns="65311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20" y="2226298"/>
            <a:ext cx="6464301" cy="791222"/>
          </a:xfrm>
        </p:spPr>
        <p:txBody>
          <a:bodyPr lIns="65311" tIns="0" rIns="6531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432041" y="2231709"/>
            <a:ext cx="6466840" cy="785812"/>
          </a:xfrm>
        </p:spPr>
        <p:txBody>
          <a:bodyPr lIns="65311" tIns="0" rIns="6531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31520" y="3017520"/>
            <a:ext cx="6464301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7432041" y="3017520"/>
            <a:ext cx="6466840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289280" cy="1371600"/>
          </a:xfrm>
        </p:spPr>
        <p:txBody>
          <a:bodyPr vert="horz" tIns="653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PlaceHolder 1"/>
          <p:cNvSpPr>
            <a:spLocks noGrp="1"/>
          </p:cNvSpPr>
          <p:nvPr>
            <p:ph type="subTitle"/>
          </p:nvPr>
        </p:nvSpPr>
        <p:spPr>
          <a:xfrm>
            <a:off x="3111480" y="748800"/>
            <a:ext cx="10693800" cy="7125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617222"/>
            <a:ext cx="4389120" cy="139446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97280" y="2011680"/>
            <a:ext cx="4389120" cy="5486400"/>
          </a:xfrm>
        </p:spPr>
        <p:txBody>
          <a:bodyPr lIns="26124" rIns="2612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720080" y="2011680"/>
            <a:ext cx="8178800" cy="5486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5065205" y="1329692"/>
            <a:ext cx="8412480" cy="49377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2806614" y="6431723"/>
            <a:ext cx="248717" cy="18653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0" y="1412396"/>
            <a:ext cx="3540557" cy="1899145"/>
          </a:xfrm>
        </p:spPr>
        <p:txBody>
          <a:bodyPr vert="horz" lIns="65311" tIns="65311" rIns="65311" bIns="65311" anchor="b"/>
          <a:lstStyle>
            <a:lvl1pPr algn="l">
              <a:buNone/>
              <a:defRPr sz="29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5360" y="3394542"/>
            <a:ext cx="3535680" cy="2615184"/>
          </a:xfrm>
        </p:spPr>
        <p:txBody>
          <a:bodyPr lIns="91435" rIns="65311" bIns="65311" anchor="t"/>
          <a:lstStyle>
            <a:lvl1pPr marL="0" indent="0" algn="l">
              <a:spcBef>
                <a:spcPts val="357"/>
              </a:spcBef>
              <a:buFontTx/>
              <a:buNone/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2923520" y="7627621"/>
            <a:ext cx="975360" cy="438150"/>
          </a:xfrm>
        </p:spPr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5577269" y="1439420"/>
            <a:ext cx="7388352" cy="471830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5240" y="6979920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7010400" y="7463791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607040" y="1097282"/>
            <a:ext cx="3291840" cy="6254116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1520" y="1097282"/>
            <a:ext cx="9631680" cy="625411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92" name="PlaceHolder 4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96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title"/>
          </p:nvPr>
        </p:nvSpPr>
        <p:spPr>
          <a:xfrm>
            <a:off x="3111480" y="748800"/>
            <a:ext cx="10693800" cy="15368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800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16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Рисунок 7"/>
          <p:cNvPicPr/>
          <p:nvPr/>
        </p:nvPicPr>
        <p:blipFill>
          <a:blip r:embed="rId14" cstate="print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>
            <a:noFill/>
          </a:ln>
        </p:spPr>
      </p:pic>
      <p:sp>
        <p:nvSpPr>
          <p:cNvPr id="775" name="PlaceHolder 1"/>
          <p:cNvSpPr>
            <a:spLocks noGrp="1"/>
          </p:cNvSpPr>
          <p:nvPr>
            <p:ph type="title"/>
          </p:nvPr>
        </p:nvSpPr>
        <p:spPr>
          <a:xfrm>
            <a:off x="1005840" y="438120"/>
            <a:ext cx="12618360" cy="15904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527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527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6" name="PlaceHolder 2"/>
          <p:cNvSpPr>
            <a:spLocks noGrp="1"/>
          </p:cNvSpPr>
          <p:nvPr>
            <p:ph type="body"/>
          </p:nvPr>
        </p:nvSpPr>
        <p:spPr>
          <a:xfrm>
            <a:off x="1005840" y="2190600"/>
            <a:ext cx="12618360" cy="5221080"/>
          </a:xfrm>
          <a:prstGeom prst="rect">
            <a:avLst/>
          </a:prstGeom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5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822960" lvl="1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79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371600" lvl="2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920240" lvl="3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468880" lvl="4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777" name="PlaceHolder 3"/>
          <p:cNvSpPr>
            <a:spLocks noGrp="1"/>
          </p:cNvSpPr>
          <p:nvPr>
            <p:ph type="dt"/>
          </p:nvPr>
        </p:nvSpPr>
        <p:spPr>
          <a:xfrm>
            <a:off x="1005840" y="7627680"/>
            <a:ext cx="3291480" cy="4377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C1B3E30-F8EE-4C13-8277-B91B87546936}" type="datetime">
              <a:rPr lang="ru-RU" sz="143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778" name="PlaceHolder 4"/>
          <p:cNvSpPr>
            <a:spLocks noGrp="1"/>
          </p:cNvSpPr>
          <p:nvPr>
            <p:ph type="ftr"/>
          </p:nvPr>
        </p:nvSpPr>
        <p:spPr>
          <a:xfrm>
            <a:off x="4846320" y="7627680"/>
            <a:ext cx="4937400" cy="43776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79" name="PlaceHolder 5"/>
          <p:cNvSpPr>
            <a:spLocks noGrp="1"/>
          </p:cNvSpPr>
          <p:nvPr>
            <p:ph type="sldNum"/>
          </p:nvPr>
        </p:nvSpPr>
        <p:spPr>
          <a:xfrm>
            <a:off x="10332720" y="7627680"/>
            <a:ext cx="3291480" cy="43776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5D6312C-255A-499A-9EB7-85A40EA64569}" type="slidenum">
              <a:rPr lang="ru-RU" sz="143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Рисунок 7"/>
          <p:cNvPicPr/>
          <p:nvPr/>
        </p:nvPicPr>
        <p:blipFill>
          <a:blip r:embed="rId14" cstate="print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>
            <a:noFill/>
          </a:ln>
        </p:spPr>
      </p:pic>
      <p:sp>
        <p:nvSpPr>
          <p:cNvPr id="859" name="PlaceHolder 1"/>
          <p:cNvSpPr>
            <a:spLocks noGrp="1"/>
          </p:cNvSpPr>
          <p:nvPr>
            <p:ph type="title"/>
          </p:nvPr>
        </p:nvSpPr>
        <p:spPr>
          <a:xfrm>
            <a:off x="1005840" y="438120"/>
            <a:ext cx="12618360" cy="15904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ru-RU" sz="5279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5279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0" name="PlaceHolder 2"/>
          <p:cNvSpPr>
            <a:spLocks noGrp="1"/>
          </p:cNvSpPr>
          <p:nvPr>
            <p:ph type="body"/>
          </p:nvPr>
        </p:nvSpPr>
        <p:spPr>
          <a:xfrm>
            <a:off x="1005840" y="2190600"/>
            <a:ext cx="12618360" cy="5221080"/>
          </a:xfrm>
          <a:prstGeom prst="rect">
            <a:avLst/>
          </a:prstGeom>
        </p:spPr>
        <p:txBody>
          <a:bodyPr/>
          <a:lstStyle/>
          <a:p>
            <a:pPr marL="274320" indent="-27396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359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822960" lvl="1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79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371600" lvl="2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920240" lvl="3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468880" lvl="4" indent="-27396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61" name="PlaceHolder 3"/>
          <p:cNvSpPr>
            <a:spLocks noGrp="1"/>
          </p:cNvSpPr>
          <p:nvPr>
            <p:ph type="dt"/>
          </p:nvPr>
        </p:nvSpPr>
        <p:spPr>
          <a:xfrm>
            <a:off x="1005840" y="7627680"/>
            <a:ext cx="3291480" cy="4377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FC6D8DD-282F-4DBA-9CF0-19710C5AA73B}" type="datetime">
              <a:rPr lang="ru-RU" sz="143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862" name="PlaceHolder 4"/>
          <p:cNvSpPr>
            <a:spLocks noGrp="1"/>
          </p:cNvSpPr>
          <p:nvPr>
            <p:ph type="ftr"/>
          </p:nvPr>
        </p:nvSpPr>
        <p:spPr>
          <a:xfrm>
            <a:off x="4846320" y="7627680"/>
            <a:ext cx="4937400" cy="43776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63" name="PlaceHolder 5"/>
          <p:cNvSpPr>
            <a:spLocks noGrp="1"/>
          </p:cNvSpPr>
          <p:nvPr>
            <p:ph type="sldNum"/>
          </p:nvPr>
        </p:nvSpPr>
        <p:spPr>
          <a:xfrm>
            <a:off x="10332720" y="7627680"/>
            <a:ext cx="3291480" cy="43776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789945D-EF7E-4871-91A4-724854EE4A36}" type="slidenum">
              <a:rPr lang="ru-RU" sz="143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5240" y="-8573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010400" y="-8572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  <a:prstGeom prst="rect">
            <a:avLst/>
          </a:prstGeom>
        </p:spPr>
        <p:txBody>
          <a:bodyPr vert="horz" lIns="0" tIns="65311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731520" y="2322576"/>
            <a:ext cx="13167360" cy="5266944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2EB2883B-1806-41AF-B735-810FEA3B49CE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267200" y="7627621"/>
            <a:ext cx="536448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2679680" y="7627621"/>
            <a:ext cx="121920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87D6BBFB-609C-431C-8F90-5B96C2B3A724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30427" y="242890"/>
            <a:ext cx="14688877" cy="779069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  <p:sldLayoutId id="2147484065" r:id="rId13"/>
    <p:sldLayoutId id="2147484066" r:id="rId14"/>
    <p:sldLayoutId id="2147484067" r:id="rId15"/>
    <p:sldLayoutId id="2147484068" r:id="rId16"/>
  </p:sldLayoutIdLst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1866" indent="-39186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5268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indent="-35268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87" indent="-30043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953" indent="-30043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819" indent="-30043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indent="-26124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4929" indent="-261244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26795" indent="-26124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5240" y="-8573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010400" y="-8572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  <a:prstGeom prst="rect">
            <a:avLst/>
          </a:prstGeom>
        </p:spPr>
        <p:txBody>
          <a:bodyPr vert="horz" lIns="0" tIns="65311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731520" y="2322576"/>
            <a:ext cx="13167360" cy="5266944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267200" y="7627621"/>
            <a:ext cx="536448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2679680" y="7627621"/>
            <a:ext cx="121920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30427" y="242890"/>
            <a:ext cx="14688877" cy="779069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93" r:id="rId12"/>
  </p:sldLayoutIdLst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1866" indent="-39186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5268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indent="-35268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87" indent="-30043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953" indent="-30043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819" indent="-30043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indent="-26124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4929" indent="-261244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26795" indent="-26124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5240" y="-8573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010400" y="-8572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  <a:prstGeom prst="rect">
            <a:avLst/>
          </a:prstGeom>
        </p:spPr>
        <p:txBody>
          <a:bodyPr vert="horz" lIns="0" tIns="65311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731520" y="2322576"/>
            <a:ext cx="13167360" cy="5266944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</a:pPr>
            <a:fld id="{9123017C-6632-4335-B69E-AE52D7731D78}" type="datetime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26.04.2007</a:t>
            </a:fld>
            <a:endParaRPr lang="ru-RU" sz="1439" b="0" strike="noStrike" spc="-1">
              <a:latin typeface="Times New Roman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267200" y="7627621"/>
            <a:ext cx="536448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2679680" y="7627621"/>
            <a:ext cx="121920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21CC8550-2FF2-4D05-A5BC-EDD16822F537}" type="slidenum">
              <a:rPr lang="ru-RU" sz="1439" b="0" strike="noStrike" spc="-1" smtClean="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439" b="0" strike="noStrike" spc="-1">
              <a:latin typeface="Times New Roman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30427" y="242890"/>
            <a:ext cx="14688877" cy="779069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1866" indent="-39186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5268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indent="-35268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87" indent="-30043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953" indent="-30043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819" indent="-30043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indent="-26124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4929" indent="-261244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26795" indent="-26124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8.jpeg"/><Relationship Id="rId7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6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.png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.pn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CustomShape 1"/>
          <p:cNvSpPr/>
          <p:nvPr/>
        </p:nvSpPr>
        <p:spPr>
          <a:xfrm>
            <a:off x="531000" y="1384200"/>
            <a:ext cx="8661600" cy="288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806000"/>
                </a:solidFill>
                <a:latin typeface="Times New Roman"/>
                <a:ea typeface="Inter Bold"/>
              </a:rPr>
              <a:t>«</a:t>
            </a:r>
            <a:r>
              <a:rPr lang="ru-RU" sz="4400" b="1" strike="noStrike" spc="-1">
                <a:solidFill>
                  <a:srgbClr val="806000"/>
                </a:solidFill>
                <a:latin typeface="Inter Bold"/>
                <a:ea typeface="Inter Bold"/>
              </a:rPr>
              <a:t>Профилактика буллинга и деструктивного  поведения 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806000"/>
                </a:solidFill>
                <a:latin typeface="Inter Bold"/>
                <a:ea typeface="Inter Bold"/>
              </a:rPr>
              <a:t>в подростковой среде</a:t>
            </a:r>
            <a:r>
              <a:rPr lang="ru-RU" sz="4400" b="1" strike="noStrike" spc="-1">
                <a:solidFill>
                  <a:srgbClr val="806000"/>
                </a:solidFill>
                <a:latin typeface="Times New Roman"/>
                <a:ea typeface="Inter Bold"/>
              </a:rPr>
              <a:t>»</a:t>
            </a:r>
            <a:endParaRPr lang="ru-RU" sz="4400" b="0" strike="noStrike" spc="-1">
              <a:latin typeface="Arial"/>
            </a:endParaRPr>
          </a:p>
          <a:p>
            <a:pPr algn="ctr">
              <a:lnSpc>
                <a:spcPts val="1958"/>
              </a:lnSpc>
            </a:pPr>
            <a:r>
              <a:rPr lang="ru-RU" sz="4400" b="1" strike="noStrike" spc="-1">
                <a:solidFill>
                  <a:srgbClr val="203912"/>
                </a:solidFill>
                <a:latin typeface="Inter Bold"/>
                <a:ea typeface="Inter Bold"/>
              </a:rPr>
              <a:t> 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1299" name="CustomShape 2"/>
          <p:cNvSpPr/>
          <p:nvPr/>
        </p:nvSpPr>
        <p:spPr>
          <a:xfrm>
            <a:off x="579960" y="6131024"/>
            <a:ext cx="8563680" cy="3252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1005"/>
              </a:lnSpc>
            </a:pPr>
            <a:r>
              <a:rPr lang="ru-RU" sz="2400" b="1" strike="noStrike" spc="-1" dirty="0">
                <a:solidFill>
                  <a:srgbClr val="548235"/>
                </a:solidFill>
                <a:latin typeface="Inter"/>
                <a:ea typeface="Inter"/>
              </a:rPr>
              <a:t>Совместная работа ради безопасности</a:t>
            </a:r>
          </a:p>
          <a:p>
            <a:pPr>
              <a:lnSpc>
                <a:spcPts val="1005"/>
              </a:lnSpc>
            </a:pPr>
            <a:r>
              <a:rPr lang="ru-RU" sz="2400" b="1" strike="noStrike" spc="-1" dirty="0">
                <a:solidFill>
                  <a:srgbClr val="548235"/>
                </a:solidFill>
                <a:latin typeface="Inter"/>
                <a:ea typeface="Inter"/>
              </a:rPr>
              <a:t>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ts val="1005"/>
              </a:lnSpc>
            </a:pPr>
            <a:r>
              <a:rPr lang="ru-RU" sz="2400" b="1" strike="noStrike" spc="-1" dirty="0">
                <a:solidFill>
                  <a:srgbClr val="548235"/>
                </a:solidFill>
                <a:latin typeface="Inter"/>
                <a:ea typeface="Inter"/>
              </a:rPr>
              <a:t>и благополучия детей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ts val="1005"/>
              </a:lnSpc>
            </a:pPr>
            <a:endParaRPr lang="ru-RU" sz="2400" b="0" strike="noStrike" spc="-1" dirty="0">
              <a:latin typeface="Arial"/>
            </a:endParaRPr>
          </a:p>
        </p:txBody>
      </p:sp>
      <p:sp>
        <p:nvSpPr>
          <p:cNvPr id="1300" name="CustomShape 3"/>
          <p:cNvSpPr/>
          <p:nvPr/>
        </p:nvSpPr>
        <p:spPr>
          <a:xfrm>
            <a:off x="793800" y="6728760"/>
            <a:ext cx="362520" cy="362520"/>
          </a:xfrm>
          <a:prstGeom prst="roundRect">
            <a:avLst>
              <a:gd name="adj" fmla="val 25194296"/>
            </a:avLst>
          </a:prstGeom>
          <a:noFill/>
          <a:ln w="7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1" name="CustomShape 4"/>
          <p:cNvSpPr/>
          <p:nvPr/>
        </p:nvSpPr>
        <p:spPr>
          <a:xfrm>
            <a:off x="668520" y="6782040"/>
            <a:ext cx="21643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094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alibri"/>
              </a:rPr>
              <a:t>Зам. Директора МАУ «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alibri"/>
              </a:rPr>
              <a:t>ППМС-центр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/>
              </a:rPr>
              <a:t> им. В.П.Радченко». </a:t>
            </a:r>
          </a:p>
          <a:p>
            <a:pPr>
              <a:lnSpc>
                <a:spcPts val="1094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ts val="1094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alibri"/>
              </a:rPr>
              <a:t>Психолог. </a:t>
            </a:r>
            <a:r>
              <a:rPr lang="ru-RU" sz="1800" b="1" strike="noStrike" spc="-1" dirty="0" err="1">
                <a:solidFill>
                  <a:srgbClr val="000000"/>
                </a:solidFill>
                <a:latin typeface="Calibri"/>
              </a:rPr>
              <a:t>Нейропсихолог</a:t>
            </a:r>
            <a:endParaRPr lang="ru-RU" sz="1800" b="1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ts val="1094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ts val="1094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Наталья Евгеньевна Панова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302" name="Line 5"/>
          <p:cNvSpPr/>
          <p:nvPr/>
        </p:nvSpPr>
        <p:spPr>
          <a:xfrm>
            <a:off x="579960" y="6544800"/>
            <a:ext cx="8298360" cy="36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  <p:pic>
        <p:nvPicPr>
          <p:cNvPr id="1303" name="Рисунок 1"/>
          <p:cNvPicPr/>
          <p:nvPr/>
        </p:nvPicPr>
        <p:blipFill>
          <a:blip r:embed="rId3" cstate="print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>
            <a:noFill/>
          </a:ln>
        </p:spPr>
      </p:pic>
      <p:pic>
        <p:nvPicPr>
          <p:cNvPr id="1305" name="Picture 2"/>
          <p:cNvPicPr/>
          <p:nvPr/>
        </p:nvPicPr>
        <p:blipFill>
          <a:blip r:embed="rId4" cstate="print"/>
          <a:stretch/>
        </p:blipFill>
        <p:spPr>
          <a:xfrm>
            <a:off x="9452140" y="1171192"/>
            <a:ext cx="5029200" cy="51224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TextShape 1"/>
          <p:cNvSpPr txBox="1"/>
          <p:nvPr/>
        </p:nvSpPr>
        <p:spPr>
          <a:xfrm>
            <a:off x="267603" y="725770"/>
            <a:ext cx="13177440" cy="34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1800" b="0" strike="noStrike" spc="-1" dirty="0">
                <a:latin typeface="Arial"/>
              </a:rPr>
              <a:t> </a:t>
            </a:r>
            <a:r>
              <a:rPr lang="ru-RU" sz="3200" b="1" u="sng" strike="noStrike" spc="-1" dirty="0">
                <a:solidFill>
                  <a:srgbClr val="C00000"/>
                </a:solidFill>
                <a:latin typeface="Arial"/>
              </a:rPr>
              <a:t>Суициды  несовершеннолетних </a:t>
            </a:r>
            <a:r>
              <a:rPr lang="ru-RU" sz="28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- социальная проблема национального масштаба.</a:t>
            </a:r>
          </a:p>
        </p:txBody>
      </p:sp>
      <p:sp>
        <p:nvSpPr>
          <p:cNvPr id="1377" name="TextShape 2"/>
          <p:cNvSpPr txBox="1"/>
          <p:nvPr/>
        </p:nvSpPr>
        <p:spPr>
          <a:xfrm>
            <a:off x="258416" y="1162472"/>
            <a:ext cx="4819136" cy="5760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1379" name="TextShape 4"/>
          <p:cNvSpPr txBox="1"/>
          <p:nvPr/>
        </p:nvSpPr>
        <p:spPr>
          <a:xfrm>
            <a:off x="144000" y="6203032"/>
            <a:ext cx="13797720" cy="16561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1381" name="TextShape 6"/>
          <p:cNvSpPr txBox="1"/>
          <p:nvPr/>
        </p:nvSpPr>
        <p:spPr>
          <a:xfrm>
            <a:off x="100440" y="5050904"/>
            <a:ext cx="14529960" cy="2880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702" y="5013736"/>
            <a:ext cx="1375352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spc="-1" dirty="0" smtClean="0"/>
          </a:p>
          <a:p>
            <a:r>
              <a:rPr lang="ru-RU" sz="2800" spc="-1" dirty="0" smtClean="0"/>
              <a:t>Согласно </a:t>
            </a:r>
            <a:r>
              <a:rPr lang="ru-RU" sz="2800" spc="-1" dirty="0"/>
              <a:t>полученным данным основными </a:t>
            </a:r>
            <a:r>
              <a:rPr lang="ru-RU" sz="2800" u="sng" spc="-1" dirty="0"/>
              <a:t>причинами</a:t>
            </a:r>
            <a:r>
              <a:rPr lang="ru-RU" sz="2800" spc="-1" dirty="0"/>
              <a:t> являются:</a:t>
            </a:r>
          </a:p>
          <a:p>
            <a:endParaRPr lang="ru-RU" sz="2800" spc="-1" dirty="0"/>
          </a:p>
          <a:p>
            <a:pPr>
              <a:buFontTx/>
              <a:buChar char="-"/>
            </a:pPr>
            <a:r>
              <a:rPr lang="ru-RU" sz="2800" spc="-1" dirty="0" smtClean="0"/>
              <a:t>            Психические </a:t>
            </a:r>
            <a:r>
              <a:rPr lang="ru-RU" sz="2800" spc="-1" dirty="0"/>
              <a:t>расстройства и эмоциональная нестабильность.</a:t>
            </a:r>
          </a:p>
          <a:p>
            <a:pPr>
              <a:buFontTx/>
              <a:buChar char="-"/>
            </a:pPr>
            <a:r>
              <a:rPr lang="ru-RU" sz="2800" spc="-1" dirty="0"/>
              <a:t> </a:t>
            </a:r>
            <a:r>
              <a:rPr lang="ru-RU" sz="2800" spc="-1" dirty="0" smtClean="0"/>
              <a:t>           Конфликты </a:t>
            </a:r>
            <a:r>
              <a:rPr lang="ru-RU" sz="2800" spc="-1" dirty="0"/>
              <a:t>в семье и школе.</a:t>
            </a:r>
          </a:p>
          <a:p>
            <a:pPr>
              <a:buFontTx/>
              <a:buChar char="-"/>
            </a:pPr>
            <a:r>
              <a:rPr lang="ru-RU" sz="2800" spc="-1" dirty="0"/>
              <a:t> </a:t>
            </a:r>
            <a:r>
              <a:rPr lang="ru-RU" sz="2800" spc="-1" dirty="0" smtClean="0"/>
              <a:t>           Неразделенная </a:t>
            </a:r>
            <a:r>
              <a:rPr lang="ru-RU" sz="2800" spc="-1" dirty="0"/>
              <a:t>любовь и проблемы в отношениях.</a:t>
            </a:r>
          </a:p>
          <a:p>
            <a:pPr>
              <a:buFontTx/>
              <a:buChar char="-"/>
            </a:pPr>
            <a:r>
              <a:rPr lang="ru-RU" sz="2800" spc="-1" dirty="0"/>
              <a:t> </a:t>
            </a:r>
            <a:r>
              <a:rPr lang="ru-RU" sz="2800" spc="-1" dirty="0" smtClean="0"/>
              <a:t>           «</a:t>
            </a:r>
            <a:r>
              <a:rPr lang="ru-RU" sz="2800" spc="-1" dirty="0"/>
              <a:t>Группы смерти» и криминальное влияние в сети.</a:t>
            </a:r>
            <a:endParaRPr lang="ru-RU" spc="-1" dirty="0"/>
          </a:p>
          <a:p>
            <a:endParaRPr lang="ru-RU" dirty="0"/>
          </a:p>
        </p:txBody>
      </p:sp>
      <p:pic>
        <p:nvPicPr>
          <p:cNvPr id="9" name="Рисунок 1">
            <a:extLst>
              <a:ext uri="{FF2B5EF4-FFF2-40B4-BE49-F238E27FC236}">
                <a16:creationId xmlns="" xmlns:a16="http://schemas.microsoft.com/office/drawing/2014/main" id="{19C72CF9-6CB3-4AFB-9AF7-21A74EABD0F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2586710" y="-45156"/>
            <a:ext cx="2058616" cy="8274756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B3596B-DE44-4492-AB46-2D737EF20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7500"/>
          <a:stretch/>
        </p:blipFill>
        <p:spPr>
          <a:xfrm>
            <a:off x="12601173" y="2489448"/>
            <a:ext cx="2029227" cy="31375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CA2FDF8-45F2-4A67-B696-ED5478D0C8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09859" y="2642605"/>
            <a:ext cx="2011854" cy="2109923"/>
          </a:xfrm>
          <a:prstGeom prst="rect">
            <a:avLst/>
          </a:prstGeom>
        </p:spPr>
      </p:pic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B75DFABC-6369-439D-8B0A-14ECB16028F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261420143"/>
              </p:ext>
            </p:extLst>
          </p:nvPr>
        </p:nvGraphicFramePr>
        <p:xfrm>
          <a:off x="690464" y="2134290"/>
          <a:ext cx="10513168" cy="2954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Стрелка вправо 12"/>
          <p:cNvSpPr/>
          <p:nvPr/>
        </p:nvSpPr>
        <p:spPr>
          <a:xfrm>
            <a:off x="330424" y="6347048"/>
            <a:ext cx="978408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30424" y="6779096"/>
            <a:ext cx="978408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30424" y="7211144"/>
            <a:ext cx="978408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330424" y="7715200"/>
            <a:ext cx="978408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TextShape 1"/>
          <p:cNvSpPr txBox="1"/>
          <p:nvPr/>
        </p:nvSpPr>
        <p:spPr>
          <a:xfrm>
            <a:off x="267603" y="725770"/>
            <a:ext cx="13177440" cy="34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1800" b="0" strike="noStrike" spc="-1" dirty="0">
                <a:latin typeface="Arial"/>
              </a:rPr>
              <a:t> </a:t>
            </a:r>
            <a:endParaRPr lang="ru-RU" sz="280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377" name="TextShape 2"/>
          <p:cNvSpPr txBox="1"/>
          <p:nvPr/>
        </p:nvSpPr>
        <p:spPr>
          <a:xfrm>
            <a:off x="258416" y="1162472"/>
            <a:ext cx="4819136" cy="57606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1379" name="TextShape 4"/>
          <p:cNvSpPr txBox="1"/>
          <p:nvPr/>
        </p:nvSpPr>
        <p:spPr>
          <a:xfrm>
            <a:off x="144000" y="6203032"/>
            <a:ext cx="13797720" cy="16561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1381" name="TextShape 6"/>
          <p:cNvSpPr txBox="1"/>
          <p:nvPr/>
        </p:nvSpPr>
        <p:spPr>
          <a:xfrm>
            <a:off x="100440" y="5050904"/>
            <a:ext cx="14529960" cy="2880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pic>
        <p:nvPicPr>
          <p:cNvPr id="9" name="Рисунок 1">
            <a:extLst>
              <a:ext uri="{FF2B5EF4-FFF2-40B4-BE49-F238E27FC236}">
                <a16:creationId xmlns="" xmlns:a16="http://schemas.microsoft.com/office/drawing/2014/main" id="{19C72CF9-6CB3-4AFB-9AF7-21A74EABD0F2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2586710" y="-45156"/>
            <a:ext cx="2058616" cy="8274756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B3596B-DE44-4492-AB46-2D737EF20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7500"/>
          <a:stretch/>
        </p:blipFill>
        <p:spPr>
          <a:xfrm>
            <a:off x="12601173" y="2489448"/>
            <a:ext cx="2029227" cy="31375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CA2FDF8-45F2-4A67-B696-ED5478D0C8E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09859" y="2642605"/>
            <a:ext cx="2011854" cy="2109923"/>
          </a:xfrm>
          <a:prstGeom prst="rect">
            <a:avLst/>
          </a:prstGeom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86408" y="3492843"/>
            <a:ext cx="1159328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Мировая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статистика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(по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данным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ВОЗ)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демонстрирует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тревожные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тенденции: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За последние 45 лет число самоубийств среди детей и подростков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увеличилось на 60 %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Суицид занимает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четвёртое место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 среди причин смерти у лиц в возрасте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-apple-system"/>
                <a:ea typeface="+mn-ea"/>
                <a:cs typeface="+mn-cs"/>
              </a:rPr>
              <a:t>15–29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 лет.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Наблюдается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рост случаев добровольной смерти среди очень молодых людей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 — особенно в возрастной группе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-apple-system"/>
                <a:ea typeface="+mn-ea"/>
                <a:cs typeface="+mn-cs"/>
              </a:rPr>
              <a:t>13–16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 лет.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Наибольшая частота суицидов среди подростков фиксируется в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категории 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-apple-system"/>
                <a:ea typeface="+mn-ea"/>
                <a:cs typeface="+mn-cs"/>
              </a:rPr>
              <a:t>15–17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 лет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  <a:ea typeface="+mn-ea"/>
                <a:cs typeface="+mn-cs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920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TextShape 1"/>
          <p:cNvSpPr txBox="1"/>
          <p:nvPr/>
        </p:nvSpPr>
        <p:spPr>
          <a:xfrm>
            <a:off x="1005840" y="438120"/>
            <a:ext cx="12618360" cy="1590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51" name="Объект 4"/>
          <p:cNvPicPr/>
          <p:nvPr/>
        </p:nvPicPr>
        <p:blipFill>
          <a:blip r:embed="rId2" cstate="print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CustomShape 1"/>
          <p:cNvSpPr/>
          <p:nvPr/>
        </p:nvSpPr>
        <p:spPr>
          <a:xfrm>
            <a:off x="0" y="129600"/>
            <a:ext cx="12283752" cy="71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ctr">
              <a:lnSpc>
                <a:spcPct val="150000"/>
              </a:lnSpc>
            </a:pPr>
            <a:r>
              <a:rPr lang="ru-RU" sz="4450" b="1" strike="noStrike" spc="-1" dirty="0">
                <a:solidFill>
                  <a:srgbClr val="6B3305"/>
                </a:solidFill>
                <a:latin typeface="Barlow Bold"/>
                <a:ea typeface="Barlow Bold"/>
              </a:rPr>
              <a:t>Маршрутизация несовершеннолетних</a:t>
            </a:r>
            <a:endParaRPr lang="ru-RU" sz="4450" b="1" strike="noStrike" spc="-1" dirty="0">
              <a:solidFill>
                <a:srgbClr val="6B3305"/>
              </a:solidFill>
              <a:latin typeface="Arial"/>
            </a:endParaRPr>
          </a:p>
        </p:txBody>
      </p:sp>
      <p:sp>
        <p:nvSpPr>
          <p:cNvPr id="1336" name="CustomShape 2"/>
          <p:cNvSpPr/>
          <p:nvPr/>
        </p:nvSpPr>
        <p:spPr>
          <a:xfrm>
            <a:off x="1849680" y="3584160"/>
            <a:ext cx="2850480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988"/>
              </a:lnSpc>
            </a:pPr>
            <a:r>
              <a:rPr lang="ru-RU" sz="2200" b="1" strike="noStrike" spc="-1" dirty="0">
                <a:solidFill>
                  <a:srgbClr val="481800"/>
                </a:solidFill>
                <a:latin typeface="Barlow Bold"/>
                <a:ea typeface="Barlow Bold"/>
              </a:rPr>
              <a:t>Направление</a:t>
            </a:r>
            <a:endParaRPr lang="ru-RU" sz="2200" b="0" strike="noStrike" spc="-1" dirty="0">
              <a:solidFill>
                <a:srgbClr val="481800"/>
              </a:solidFill>
              <a:latin typeface="Arial"/>
            </a:endParaRPr>
          </a:p>
        </p:txBody>
      </p:sp>
      <p:sp>
        <p:nvSpPr>
          <p:cNvPr id="1337" name="CustomShape 3"/>
          <p:cNvSpPr/>
          <p:nvPr/>
        </p:nvSpPr>
        <p:spPr>
          <a:xfrm>
            <a:off x="729720" y="3985920"/>
            <a:ext cx="393660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953"/>
              </a:lnSpc>
            </a:pPr>
            <a:r>
              <a:rPr lang="ru-RU" sz="1700" b="0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К </a:t>
            </a:r>
            <a:r>
              <a:rPr lang="ru-RU" sz="1700" b="1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психиатру/психотерапевту</a:t>
            </a:r>
            <a:r>
              <a:rPr lang="ru-RU" sz="1700" b="0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.</a:t>
            </a:r>
            <a:endParaRPr lang="ru-RU" sz="1700" b="0" strike="noStrike" spc="-1" dirty="0">
              <a:latin typeface="Arial"/>
            </a:endParaRPr>
          </a:p>
        </p:txBody>
      </p:sp>
      <p:pic>
        <p:nvPicPr>
          <p:cNvPr id="1338" name="Image 0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4650904" y="2818656"/>
            <a:ext cx="4589280" cy="4589280"/>
          </a:xfrm>
          <a:prstGeom prst="rect">
            <a:avLst/>
          </a:prstGeom>
          <a:ln>
            <a:noFill/>
          </a:ln>
        </p:spPr>
      </p:pic>
      <p:pic>
        <p:nvPicPr>
          <p:cNvPr id="1339" name="Image 1"/>
          <p:cNvPicPr/>
          <p:nvPr/>
        </p:nvPicPr>
        <p:blipFill>
          <a:blip r:embed="rId4" cstate="print"/>
          <a:stretch/>
        </p:blipFill>
        <p:spPr>
          <a:xfrm>
            <a:off x="6229440" y="2702160"/>
            <a:ext cx="323640" cy="404640"/>
          </a:xfrm>
          <a:prstGeom prst="rect">
            <a:avLst/>
          </a:prstGeom>
          <a:ln>
            <a:noFill/>
          </a:ln>
        </p:spPr>
      </p:pic>
      <p:sp>
        <p:nvSpPr>
          <p:cNvPr id="1340" name="CustomShape 4"/>
          <p:cNvSpPr/>
          <p:nvPr/>
        </p:nvSpPr>
        <p:spPr>
          <a:xfrm>
            <a:off x="8971384" y="3250704"/>
            <a:ext cx="3505320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88"/>
              </a:lnSpc>
            </a:pPr>
            <a:r>
              <a:rPr lang="ru-RU" sz="2200" b="1" strike="noStrike" spc="-1" dirty="0">
                <a:solidFill>
                  <a:srgbClr val="481800"/>
                </a:solidFill>
                <a:latin typeface="Barlow Bold"/>
                <a:ea typeface="Barlow Bold"/>
              </a:rPr>
              <a:t>Амбулаторное ведение</a:t>
            </a:r>
            <a:endParaRPr lang="ru-RU" sz="2200" b="0" strike="noStrike" spc="-1" dirty="0">
              <a:solidFill>
                <a:srgbClr val="481800"/>
              </a:solidFill>
              <a:latin typeface="Arial"/>
            </a:endParaRPr>
          </a:p>
        </p:txBody>
      </p:sp>
      <p:sp>
        <p:nvSpPr>
          <p:cNvPr id="1341" name="CustomShape 5"/>
          <p:cNvSpPr/>
          <p:nvPr/>
        </p:nvSpPr>
        <p:spPr>
          <a:xfrm>
            <a:off x="9358856" y="3682752"/>
            <a:ext cx="3936960" cy="6277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53"/>
              </a:lnSpc>
            </a:pPr>
            <a:r>
              <a:rPr lang="ru-RU" sz="1700" b="1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При легких формах, </a:t>
            </a:r>
            <a:endParaRPr lang="ru-RU" sz="1700" b="1" strike="noStrike" spc="-1" dirty="0" smtClean="0">
              <a:solidFill>
                <a:srgbClr val="384653"/>
              </a:solidFill>
              <a:latin typeface="Montserrat"/>
              <a:ea typeface="Montserrat"/>
            </a:endParaRPr>
          </a:p>
          <a:p>
            <a:pPr>
              <a:lnSpc>
                <a:spcPts val="953"/>
              </a:lnSpc>
            </a:pPr>
            <a:endParaRPr lang="ru-RU" sz="1700" b="1" strike="noStrike" spc="-1" dirty="0" smtClean="0">
              <a:solidFill>
                <a:srgbClr val="384653"/>
              </a:solidFill>
              <a:latin typeface="Montserrat"/>
              <a:ea typeface="Montserrat"/>
            </a:endParaRPr>
          </a:p>
          <a:p>
            <a:pPr>
              <a:lnSpc>
                <a:spcPts val="953"/>
              </a:lnSpc>
            </a:pPr>
            <a:r>
              <a:rPr lang="ru-RU" sz="1700" b="1" strike="noStrike" spc="-1" dirty="0" smtClean="0">
                <a:solidFill>
                  <a:srgbClr val="384653"/>
                </a:solidFill>
                <a:latin typeface="Montserrat"/>
                <a:ea typeface="Montserrat"/>
              </a:rPr>
              <a:t>без </a:t>
            </a:r>
            <a:r>
              <a:rPr lang="ru-RU" sz="1700" b="1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риска.</a:t>
            </a:r>
            <a:endParaRPr lang="ru-RU" sz="1700" b="1" strike="noStrike" spc="-1" dirty="0">
              <a:latin typeface="Arial"/>
            </a:endParaRPr>
          </a:p>
        </p:txBody>
      </p:sp>
      <p:pic>
        <p:nvPicPr>
          <p:cNvPr id="1342" name="Image 2"/>
          <p:cNvPicPr/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4938936" y="2818656"/>
            <a:ext cx="4399112" cy="4330576"/>
          </a:xfrm>
          <a:prstGeom prst="rect">
            <a:avLst/>
          </a:prstGeom>
          <a:ln>
            <a:noFill/>
          </a:ln>
        </p:spPr>
      </p:pic>
      <p:pic>
        <p:nvPicPr>
          <p:cNvPr id="1343" name="Image 3"/>
          <p:cNvPicPr/>
          <p:nvPr/>
        </p:nvPicPr>
        <p:blipFill>
          <a:blip r:embed="rId6" cstate="print"/>
          <a:stretch/>
        </p:blipFill>
        <p:spPr>
          <a:xfrm>
            <a:off x="8467200" y="3092760"/>
            <a:ext cx="323640" cy="404640"/>
          </a:xfrm>
          <a:prstGeom prst="rect">
            <a:avLst/>
          </a:prstGeom>
          <a:ln>
            <a:noFill/>
          </a:ln>
        </p:spPr>
      </p:pic>
      <p:sp>
        <p:nvSpPr>
          <p:cNvPr id="1344" name="CustomShape 6"/>
          <p:cNvSpPr/>
          <p:nvPr/>
        </p:nvSpPr>
        <p:spPr>
          <a:xfrm>
            <a:off x="9424440" y="5987520"/>
            <a:ext cx="2850480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88"/>
              </a:lnSpc>
            </a:pPr>
            <a:r>
              <a:rPr lang="ru-RU" sz="2200" b="1" strike="noStrike" spc="-1" dirty="0">
                <a:solidFill>
                  <a:srgbClr val="481800"/>
                </a:solidFill>
                <a:latin typeface="Barlow Bold"/>
                <a:ea typeface="Barlow Bold"/>
              </a:rPr>
              <a:t>Госпитализация</a:t>
            </a:r>
            <a:endParaRPr lang="ru-RU" sz="2200" b="0" strike="noStrike" spc="-1" dirty="0">
              <a:solidFill>
                <a:srgbClr val="481800"/>
              </a:solidFill>
              <a:latin typeface="Arial"/>
            </a:endParaRPr>
          </a:p>
        </p:txBody>
      </p:sp>
      <p:sp>
        <p:nvSpPr>
          <p:cNvPr id="1345" name="CustomShape 7"/>
          <p:cNvSpPr/>
          <p:nvPr/>
        </p:nvSpPr>
        <p:spPr>
          <a:xfrm>
            <a:off x="9475440" y="6275040"/>
            <a:ext cx="3936960" cy="6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953"/>
              </a:lnSpc>
            </a:pPr>
            <a:r>
              <a:rPr lang="ru-RU" sz="1700" b="1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При тяжелых формах, </a:t>
            </a:r>
          </a:p>
          <a:p>
            <a:pPr>
              <a:lnSpc>
                <a:spcPts val="953"/>
              </a:lnSpc>
            </a:pPr>
            <a:endParaRPr lang="ru-RU" sz="1700" b="1" strike="noStrike" spc="-1" dirty="0" smtClean="0">
              <a:solidFill>
                <a:srgbClr val="384653"/>
              </a:solidFill>
              <a:latin typeface="Montserrat"/>
              <a:ea typeface="Montserrat"/>
            </a:endParaRPr>
          </a:p>
          <a:p>
            <a:pPr>
              <a:lnSpc>
                <a:spcPts val="953"/>
              </a:lnSpc>
            </a:pPr>
            <a:r>
              <a:rPr lang="ru-RU" sz="1700" b="1" strike="noStrike" spc="-1" dirty="0" smtClean="0">
                <a:solidFill>
                  <a:srgbClr val="384653"/>
                </a:solidFill>
                <a:latin typeface="Montserrat"/>
                <a:ea typeface="Montserrat"/>
              </a:rPr>
              <a:t>высоком </a:t>
            </a:r>
            <a:r>
              <a:rPr lang="ru-RU" sz="1700" b="1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риске.</a:t>
            </a:r>
            <a:endParaRPr lang="ru-RU" sz="1700" b="1" strike="noStrike" spc="-1" dirty="0">
              <a:latin typeface="Arial"/>
            </a:endParaRPr>
          </a:p>
        </p:txBody>
      </p:sp>
      <p:pic>
        <p:nvPicPr>
          <p:cNvPr id="1346" name="Image 4"/>
          <p:cNvPicPr/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5010944" y="2890664"/>
            <a:ext cx="4320480" cy="4392488"/>
          </a:xfrm>
          <a:prstGeom prst="rect">
            <a:avLst/>
          </a:prstGeom>
          <a:ln>
            <a:noFill/>
          </a:ln>
        </p:spPr>
      </p:pic>
      <p:pic>
        <p:nvPicPr>
          <p:cNvPr id="1347" name="Image 5"/>
          <p:cNvPicPr/>
          <p:nvPr/>
        </p:nvPicPr>
        <p:blipFill>
          <a:blip r:embed="rId8" cstate="print"/>
          <a:stretch/>
        </p:blipFill>
        <p:spPr>
          <a:xfrm>
            <a:off x="8076600" y="5330880"/>
            <a:ext cx="323640" cy="404640"/>
          </a:xfrm>
          <a:prstGeom prst="rect">
            <a:avLst/>
          </a:prstGeom>
          <a:ln>
            <a:noFill/>
          </a:ln>
        </p:spPr>
      </p:pic>
      <p:sp>
        <p:nvSpPr>
          <p:cNvPr id="1348" name="CustomShape 8"/>
          <p:cNvSpPr/>
          <p:nvPr/>
        </p:nvSpPr>
        <p:spPr>
          <a:xfrm>
            <a:off x="1405800" y="5735880"/>
            <a:ext cx="2850480" cy="35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988"/>
              </a:lnSpc>
            </a:pPr>
            <a:r>
              <a:rPr lang="ru-RU" sz="2200" b="1" strike="noStrike" spc="-1" dirty="0">
                <a:solidFill>
                  <a:srgbClr val="481800"/>
                </a:solidFill>
                <a:latin typeface="Barlow Bold"/>
                <a:ea typeface="Barlow Bold"/>
              </a:rPr>
              <a:t>Взаимодействие</a:t>
            </a:r>
            <a:endParaRPr lang="ru-RU" sz="2200" b="0" strike="noStrike" spc="-1" dirty="0">
              <a:solidFill>
                <a:srgbClr val="481800"/>
              </a:solidFill>
              <a:latin typeface="Arial"/>
            </a:endParaRPr>
          </a:p>
        </p:txBody>
      </p:sp>
      <p:sp>
        <p:nvSpPr>
          <p:cNvPr id="1349" name="CustomShape 9"/>
          <p:cNvSpPr/>
          <p:nvPr/>
        </p:nvSpPr>
        <p:spPr>
          <a:xfrm>
            <a:off x="0" y="6159240"/>
            <a:ext cx="4787280" cy="6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ts val="953"/>
              </a:lnSpc>
            </a:pPr>
            <a:r>
              <a:rPr lang="ru-RU" sz="1700" b="1" strike="noStrike" spc="-1" dirty="0" smtClean="0">
                <a:solidFill>
                  <a:srgbClr val="384653"/>
                </a:solidFill>
                <a:latin typeface="Montserrat"/>
                <a:ea typeface="Montserrat"/>
              </a:rPr>
              <a:t>Междисциплинарное </a:t>
            </a:r>
            <a:r>
              <a:rPr lang="ru-RU" sz="1700" b="0" strike="noStrike" spc="-1" dirty="0" smtClean="0">
                <a:solidFill>
                  <a:srgbClr val="384653"/>
                </a:solidFill>
                <a:latin typeface="Montserrat"/>
                <a:ea typeface="Montserrat"/>
              </a:rPr>
              <a:t> </a:t>
            </a:r>
            <a:r>
              <a:rPr lang="ru-RU" sz="1700" b="1" strike="noStrike" spc="-1" dirty="0">
                <a:solidFill>
                  <a:srgbClr val="384653"/>
                </a:solidFill>
                <a:latin typeface="Montserrat"/>
                <a:ea typeface="Montserrat"/>
              </a:rPr>
              <a:t>сотрудничество.</a:t>
            </a:r>
            <a:endParaRPr lang="ru-RU" sz="1700" b="1" strike="noStrike" spc="-1" dirty="0">
              <a:latin typeface="Arial"/>
            </a:endParaRPr>
          </a:p>
        </p:txBody>
      </p:sp>
      <p:pic>
        <p:nvPicPr>
          <p:cNvPr id="1350" name="Image 6"/>
          <p:cNvPicPr/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4722912" y="3250704"/>
            <a:ext cx="4275904" cy="3960440"/>
          </a:xfrm>
          <a:prstGeom prst="rect">
            <a:avLst/>
          </a:prstGeom>
          <a:ln>
            <a:noFill/>
          </a:ln>
        </p:spPr>
      </p:pic>
      <p:pic>
        <p:nvPicPr>
          <p:cNvPr id="1351" name="Image 7"/>
          <p:cNvPicPr/>
          <p:nvPr/>
        </p:nvPicPr>
        <p:blipFill>
          <a:blip r:embed="rId10" cstate="print"/>
          <a:stretch/>
        </p:blipFill>
        <p:spPr>
          <a:xfrm>
            <a:off x="5838480" y="4940280"/>
            <a:ext cx="323640" cy="404640"/>
          </a:xfrm>
          <a:prstGeom prst="rect">
            <a:avLst/>
          </a:prstGeom>
          <a:ln>
            <a:noFill/>
          </a:ln>
        </p:spPr>
      </p:pic>
      <p:sp>
        <p:nvSpPr>
          <p:cNvPr id="1352" name="CustomShape 10"/>
          <p:cNvSpPr/>
          <p:nvPr/>
        </p:nvSpPr>
        <p:spPr>
          <a:xfrm>
            <a:off x="330424" y="7333560"/>
            <a:ext cx="13541096" cy="6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953"/>
              </a:lnSpc>
            </a:pPr>
            <a:r>
              <a:rPr lang="ru-RU" sz="1700" b="1" strike="noStrike" spc="-1" dirty="0">
                <a:solidFill>
                  <a:srgbClr val="7C3B06"/>
                </a:solidFill>
                <a:latin typeface="Montserrat"/>
                <a:ea typeface="Montserrat"/>
              </a:rPr>
              <a:t>Маршрутизация зависит от тяжести состояния. Важен индивидуальный план лечения. Междисциплинарное взаимодействие </a:t>
            </a:r>
          </a:p>
          <a:p>
            <a:pPr>
              <a:lnSpc>
                <a:spcPts val="953"/>
              </a:lnSpc>
            </a:pPr>
            <a:endParaRPr lang="ru-RU" sz="1700" b="1" strike="noStrike" spc="-1" dirty="0">
              <a:solidFill>
                <a:srgbClr val="7C3B06"/>
              </a:solidFill>
              <a:latin typeface="Montserrat"/>
              <a:ea typeface="Montserrat"/>
            </a:endParaRPr>
          </a:p>
          <a:p>
            <a:pPr>
              <a:lnSpc>
                <a:spcPts val="953"/>
              </a:lnSpc>
            </a:pPr>
            <a:r>
              <a:rPr lang="ru-RU" sz="1700" b="1" strike="noStrike" spc="-1" dirty="0">
                <a:solidFill>
                  <a:srgbClr val="7C3B06"/>
                </a:solidFill>
                <a:latin typeface="Montserrat"/>
                <a:ea typeface="Montserrat"/>
              </a:rPr>
              <a:t>гарантирует комплексный подход.</a:t>
            </a:r>
            <a:endParaRPr lang="ru-RU" sz="1700" b="1" strike="noStrike" spc="-1" dirty="0">
              <a:solidFill>
                <a:srgbClr val="7C3B06"/>
              </a:solidFill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F8ACBBD-78F5-47B6-807E-15B8E887C9D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6956" y="1128213"/>
            <a:ext cx="12327180" cy="7413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5A4FFA6-F8C9-489C-8006-13442A02300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493889" y="1233738"/>
            <a:ext cx="890093" cy="5474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ADCF3AE-1A1F-4A91-946E-C5DEB57F2A6F}"/>
              </a:ext>
            </a:extLst>
          </p:cNvPr>
          <p:cNvSpPr/>
          <p:nvPr/>
        </p:nvSpPr>
        <p:spPr>
          <a:xfrm>
            <a:off x="1405800" y="1655171"/>
            <a:ext cx="11093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(</a:t>
            </a:r>
            <a:r>
              <a:rPr lang="ru-RU" b="1" dirty="0" err="1"/>
              <a:t>Образоват.организация</a:t>
            </a:r>
            <a:r>
              <a:rPr lang="ru-RU" b="1" dirty="0"/>
              <a:t>,                            (клинический психолог, медицинский психолог)</a:t>
            </a:r>
          </a:p>
          <a:p>
            <a:r>
              <a:rPr lang="ru-RU" b="1" dirty="0"/>
              <a:t>Законные представители)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5C9A6E8-77DF-491A-A227-52628058B43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85868" y="1210357"/>
            <a:ext cx="890093" cy="548688"/>
          </a:xfrm>
          <a:prstGeom prst="rect">
            <a:avLst/>
          </a:prstGeom>
        </p:spPr>
      </p:pic>
      <p:pic>
        <p:nvPicPr>
          <p:cNvPr id="27" name="Рисунок 1">
            <a:extLst>
              <a:ext uri="{FF2B5EF4-FFF2-40B4-BE49-F238E27FC236}">
                <a16:creationId xmlns="" xmlns:a16="http://schemas.microsoft.com/office/drawing/2014/main" id="{E830703E-AA3A-4686-AA6A-62F029BB7892}"/>
              </a:ext>
            </a:extLst>
          </p:cNvPr>
          <p:cNvPicPr/>
          <p:nvPr/>
        </p:nvPicPr>
        <p:blipFill>
          <a:blip r:embed="rId14" cstate="print"/>
          <a:stretch/>
        </p:blipFill>
        <p:spPr>
          <a:xfrm>
            <a:off x="12360133" y="0"/>
            <a:ext cx="2269088" cy="8274756"/>
          </a:xfrm>
          <a:prstGeom prst="rect">
            <a:avLst/>
          </a:prstGeom>
          <a:solidFill>
            <a:srgbClr val="6B3305"/>
          </a:solidFill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3A44E61-AE52-42D2-9E7F-0CDFB6DFE9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53" t="68681" r="1282" b="-306"/>
          <a:stretch/>
        </p:blipFill>
        <p:spPr>
          <a:xfrm>
            <a:off x="12416283" y="2460864"/>
            <a:ext cx="2225896" cy="26026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4C9B7B3-35BE-4E10-9844-69C5A527E794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362491" y="3178696"/>
            <a:ext cx="2267909" cy="242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CustomShape 1"/>
          <p:cNvSpPr/>
          <p:nvPr/>
        </p:nvSpPr>
        <p:spPr>
          <a:xfrm>
            <a:off x="6936480" y="977040"/>
            <a:ext cx="6890040" cy="285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5" name="CustomShape 2"/>
          <p:cNvSpPr/>
          <p:nvPr/>
        </p:nvSpPr>
        <p:spPr>
          <a:xfrm>
            <a:off x="6899400" y="4803480"/>
            <a:ext cx="7626960" cy="138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953"/>
              </a:lnSpc>
            </a:pPr>
            <a:r>
              <a:rPr lang="ru-RU" sz="1700" b="0" strike="noStrike" spc="-1">
                <a:solidFill>
                  <a:srgbClr val="384653"/>
                </a:solidFill>
                <a:latin typeface="Montserrat"/>
                <a:ea typeface="Montserrat"/>
              </a:rPr>
              <a:t>.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1406" name="CustomShape 3"/>
          <p:cNvSpPr/>
          <p:nvPr/>
        </p:nvSpPr>
        <p:spPr>
          <a:xfrm>
            <a:off x="6244560" y="6344640"/>
            <a:ext cx="346320" cy="346320"/>
          </a:xfrm>
          <a:prstGeom prst="roundRect">
            <a:avLst>
              <a:gd name="adj" fmla="val 26380043"/>
            </a:avLst>
          </a:prstGeom>
          <a:noFill/>
          <a:ln w="7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7" name="CustomShape 4"/>
          <p:cNvSpPr/>
          <p:nvPr/>
        </p:nvSpPr>
        <p:spPr>
          <a:xfrm>
            <a:off x="6699600" y="6328440"/>
            <a:ext cx="2212920" cy="37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8" name="CustomShape 5"/>
          <p:cNvSpPr/>
          <p:nvPr/>
        </p:nvSpPr>
        <p:spPr>
          <a:xfrm>
            <a:off x="1968840" y="2381760"/>
            <a:ext cx="125575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Письменное обращение ОО с изложением 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ситуации, </a:t>
            </a:r>
          </a:p>
          <a:p>
            <a:pPr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устная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информация полученная от законных представителей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409" name="Image 1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793800" y="2197080"/>
            <a:ext cx="869400" cy="1043640"/>
          </a:xfrm>
          <a:prstGeom prst="rect">
            <a:avLst/>
          </a:prstGeom>
          <a:ln>
            <a:noFill/>
          </a:ln>
        </p:spPr>
      </p:pic>
      <p:pic>
        <p:nvPicPr>
          <p:cNvPr id="1410" name="Image 2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793800" y="3517920"/>
            <a:ext cx="869400" cy="939600"/>
          </a:xfrm>
          <a:prstGeom prst="rect">
            <a:avLst/>
          </a:prstGeom>
          <a:ln>
            <a:noFill/>
          </a:ln>
        </p:spPr>
      </p:pic>
      <p:sp>
        <p:nvSpPr>
          <p:cNvPr id="1411" name="CustomShape 6"/>
          <p:cNvSpPr/>
          <p:nvPr/>
        </p:nvSpPr>
        <p:spPr>
          <a:xfrm>
            <a:off x="1968840" y="3538736"/>
            <a:ext cx="12216600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Диагностика несовершеннолетнего (наблюдение, </a:t>
            </a:r>
            <a:endParaRPr lang="ru-RU" sz="2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беседа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, опрос, тестирование, проективные методики)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412" name="Image 3"/>
          <p:cNvPicPr/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793800" y="4803480"/>
            <a:ext cx="869400" cy="1038240"/>
          </a:xfrm>
          <a:prstGeom prst="rect">
            <a:avLst/>
          </a:prstGeom>
          <a:ln>
            <a:noFill/>
          </a:ln>
        </p:spPr>
      </p:pic>
      <p:sp>
        <p:nvSpPr>
          <p:cNvPr id="1413" name="CustomShape 7"/>
          <p:cNvSpPr/>
          <p:nvPr/>
        </p:nvSpPr>
        <p:spPr>
          <a:xfrm>
            <a:off x="2130624" y="6131024"/>
            <a:ext cx="117054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Направление к психиатру 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414" name="CustomShape 8"/>
          <p:cNvSpPr/>
          <p:nvPr/>
        </p:nvSpPr>
        <p:spPr>
          <a:xfrm>
            <a:off x="2850704" y="1066320"/>
            <a:ext cx="4752528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Алгоритм </a:t>
            </a:r>
            <a:r>
              <a:rPr lang="ru-RU" sz="24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 </a:t>
            </a:r>
            <a:r>
              <a:rPr lang="ru-RU" sz="2800" b="1" strike="noStrike" spc="-1" dirty="0" smtClean="0">
                <a:solidFill>
                  <a:schemeClr val="accent6">
                    <a:lumMod val="50000"/>
                  </a:schemeClr>
                </a:solidFill>
                <a:latin typeface="Calibri"/>
              </a:rPr>
              <a:t>действий</a:t>
            </a:r>
            <a:endParaRPr lang="ru-RU" sz="2800" b="0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415" name="CustomShape 9"/>
          <p:cNvSpPr/>
          <p:nvPr/>
        </p:nvSpPr>
        <p:spPr>
          <a:xfrm>
            <a:off x="793800" y="6328440"/>
            <a:ext cx="1174680" cy="484200"/>
          </a:xfrm>
          <a:prstGeom prst="homePlate">
            <a:avLst>
              <a:gd name="adj" fmla="val 50000"/>
            </a:avLst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6" name="CustomShape 10"/>
          <p:cNvSpPr/>
          <p:nvPr/>
        </p:nvSpPr>
        <p:spPr>
          <a:xfrm>
            <a:off x="2121120" y="5050904"/>
            <a:ext cx="11857680" cy="75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Психологическое сопровождение в том числе в период </a:t>
            </a:r>
            <a:endParaRPr lang="ru-RU" sz="2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медикаментозной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терапии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47648" y="0"/>
            <a:ext cx="3282752" cy="82296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26F2B451-36B3-4F4B-9B0E-1E8766AF1DBA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1491664" y="2458616"/>
            <a:ext cx="2952328" cy="3024336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TextShape 1"/>
          <p:cNvSpPr txBox="1"/>
          <p:nvPr/>
        </p:nvSpPr>
        <p:spPr>
          <a:xfrm>
            <a:off x="1005840" y="438120"/>
            <a:ext cx="12618360" cy="806040"/>
          </a:xfrm>
          <a:prstGeom prst="rect">
            <a:avLst/>
          </a:prstGeom>
          <a:noFill/>
          <a:ln>
            <a:noFill/>
          </a:ln>
        </p:spPr>
        <p:txBody>
          <a:bodyPr lIns="109800" tIns="54720" rIns="109800" bIns="54720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7C3B06"/>
                </a:solidFill>
                <a:latin typeface="Calibri Light"/>
              </a:rPr>
              <a:t>Причины обращений</a:t>
            </a:r>
            <a:endParaRPr lang="ru-RU" sz="4400" b="1" strike="noStrike" spc="-1" dirty="0">
              <a:solidFill>
                <a:srgbClr val="7C3B06"/>
              </a:solidFill>
              <a:latin typeface="Calibri"/>
            </a:endParaRPr>
          </a:p>
        </p:txBody>
      </p:sp>
      <p:pic>
        <p:nvPicPr>
          <p:cNvPr id="1427" name="Picture 2"/>
          <p:cNvPicPr/>
          <p:nvPr/>
        </p:nvPicPr>
        <p:blipFill>
          <a:blip r:embed="rId2" cstate="print"/>
          <a:stretch/>
        </p:blipFill>
        <p:spPr>
          <a:xfrm>
            <a:off x="9043392" y="1162472"/>
            <a:ext cx="3291480" cy="2314800"/>
          </a:xfrm>
          <a:prstGeom prst="rect">
            <a:avLst/>
          </a:prstGeom>
          <a:ln>
            <a:noFill/>
          </a:ln>
        </p:spPr>
      </p:pic>
      <p:sp>
        <p:nvSpPr>
          <p:cNvPr id="1428" name="CustomShape 2"/>
          <p:cNvSpPr/>
          <p:nvPr/>
        </p:nvSpPr>
        <p:spPr>
          <a:xfrm>
            <a:off x="9043392" y="3466728"/>
            <a:ext cx="3668050" cy="371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Calibri"/>
              </a:rPr>
              <a:t>Выстраивание</a:t>
            </a:r>
            <a:r>
              <a:rPr lang="ru-RU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1800" b="1" strike="noStrike" spc="-1" dirty="0">
                <a:solidFill>
                  <a:srgbClr val="000000"/>
                </a:solidFill>
                <a:latin typeface="Calibri"/>
              </a:rPr>
              <a:t>коммуникации</a:t>
            </a:r>
            <a:endParaRPr lang="ru-RU" sz="1800" b="1" strike="noStrike" spc="-1" dirty="0">
              <a:latin typeface="Arial"/>
            </a:endParaRPr>
          </a:p>
        </p:txBody>
      </p:sp>
      <p:pic>
        <p:nvPicPr>
          <p:cNvPr id="1429" name="Picture 4"/>
          <p:cNvPicPr/>
          <p:nvPr/>
        </p:nvPicPr>
        <p:blipFill>
          <a:blip r:embed="rId3" cstate="print"/>
          <a:stretch/>
        </p:blipFill>
        <p:spPr>
          <a:xfrm>
            <a:off x="9043392" y="3970784"/>
            <a:ext cx="3312368" cy="3613320"/>
          </a:xfrm>
          <a:prstGeom prst="rect">
            <a:avLst/>
          </a:prstGeom>
          <a:ln>
            <a:noFill/>
          </a:ln>
        </p:spPr>
      </p:pic>
      <p:sp>
        <p:nvSpPr>
          <p:cNvPr id="1430" name="CustomShape 3"/>
          <p:cNvSpPr/>
          <p:nvPr/>
        </p:nvSpPr>
        <p:spPr>
          <a:xfrm>
            <a:off x="8899376" y="7643192"/>
            <a:ext cx="3623760" cy="36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latin typeface="Calibri"/>
              </a:rPr>
              <a:t>Психоэмоциональные</a:t>
            </a:r>
            <a:r>
              <a:rPr lang="ru-RU" sz="1800" b="1" strike="noStrike" spc="-1" dirty="0">
                <a:solidFill>
                  <a:srgbClr val="203864"/>
                </a:solidFill>
                <a:latin typeface="Calibri"/>
              </a:rPr>
              <a:t> </a:t>
            </a:r>
            <a:r>
              <a:rPr lang="ru-RU" sz="1800" b="1" strike="noStrike" spc="-1" dirty="0">
                <a:latin typeface="Calibri"/>
              </a:rPr>
              <a:t>изменения </a:t>
            </a:r>
            <a:endParaRPr lang="ru-RU" sz="1800" b="1" strike="noStrike" spc="-1" dirty="0">
              <a:latin typeface="Arial"/>
            </a:endParaRPr>
          </a:p>
        </p:txBody>
      </p:sp>
      <p:pic>
        <p:nvPicPr>
          <p:cNvPr id="1431" name="Picture 6"/>
          <p:cNvPicPr/>
          <p:nvPr/>
        </p:nvPicPr>
        <p:blipFill>
          <a:blip r:embed="rId4" cstate="print"/>
          <a:stretch/>
        </p:blipFill>
        <p:spPr>
          <a:xfrm>
            <a:off x="820440" y="438120"/>
            <a:ext cx="3524040" cy="3071880"/>
          </a:xfrm>
          <a:prstGeom prst="rect">
            <a:avLst/>
          </a:prstGeom>
          <a:ln w="9360">
            <a:noFill/>
          </a:ln>
        </p:spPr>
      </p:pic>
      <p:sp>
        <p:nvSpPr>
          <p:cNvPr id="1432" name="CustomShape 4"/>
          <p:cNvSpPr/>
          <p:nvPr/>
        </p:nvSpPr>
        <p:spPr>
          <a:xfrm>
            <a:off x="1050504" y="0"/>
            <a:ext cx="9568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 dirty="0" err="1">
                <a:solidFill>
                  <a:srgbClr val="000000"/>
                </a:solidFill>
                <a:latin typeface="Calibri"/>
              </a:rPr>
              <a:t>буллинг</a:t>
            </a:r>
            <a:endParaRPr lang="ru-RU" sz="1800" b="1" strike="noStrike" spc="-1" dirty="0">
              <a:latin typeface="Arial"/>
            </a:endParaRPr>
          </a:p>
        </p:txBody>
      </p:sp>
      <p:pic>
        <p:nvPicPr>
          <p:cNvPr id="1433" name="Рисунок 2"/>
          <p:cNvPicPr/>
          <p:nvPr/>
        </p:nvPicPr>
        <p:blipFill>
          <a:blip r:embed="rId5" cstate="print"/>
          <a:stretch/>
        </p:blipFill>
        <p:spPr>
          <a:xfrm>
            <a:off x="480600" y="4044960"/>
            <a:ext cx="3035880" cy="4047840"/>
          </a:xfrm>
          <a:prstGeom prst="rect">
            <a:avLst/>
          </a:prstGeom>
          <a:ln>
            <a:noFill/>
          </a:ln>
        </p:spPr>
      </p:pic>
      <p:pic>
        <p:nvPicPr>
          <p:cNvPr id="1434" name="Рисунок 9"/>
          <p:cNvPicPr/>
          <p:nvPr/>
        </p:nvPicPr>
        <p:blipFill>
          <a:blip r:embed="rId6" cstate="print"/>
          <a:stretch/>
        </p:blipFill>
        <p:spPr>
          <a:xfrm>
            <a:off x="4506888" y="1234480"/>
            <a:ext cx="4020480" cy="6501960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010944" y="7859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Суицидальные мысли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2472" y="3754760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Маниакальные идеи</a:t>
            </a:r>
            <a:endParaRPr lang="ru-RU" b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427768" y="0"/>
            <a:ext cx="2202632" cy="82296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t="67374" r="1925"/>
          <a:stretch>
            <a:fillRect/>
          </a:stretch>
        </p:blipFill>
        <p:spPr>
          <a:xfrm>
            <a:off x="12470160" y="2962672"/>
            <a:ext cx="2160240" cy="26849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12427768" y="2530624"/>
            <a:ext cx="2202632" cy="2088232"/>
          </a:xfrm>
          <a:prstGeom prst="rect">
            <a:avLst/>
          </a:prstGeom>
          <a:ln w="9360">
            <a:noFill/>
          </a:ln>
        </p:spPr>
      </p:pic>
      <p:sp>
        <p:nvSpPr>
          <p:cNvPr id="18" name="Улыбающееся лицо 17"/>
          <p:cNvSpPr/>
          <p:nvPr/>
        </p:nvSpPr>
        <p:spPr>
          <a:xfrm>
            <a:off x="1842592" y="4978896"/>
            <a:ext cx="288032" cy="288032"/>
          </a:xfrm>
          <a:prstGeom prst="smileyFace">
            <a:avLst/>
          </a:prstGeom>
          <a:solidFill>
            <a:srgbClr val="F8A1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Image 0"/>
          <p:cNvPicPr/>
          <p:nvPr/>
        </p:nvPicPr>
        <p:blipFill>
          <a:blip r:embed="rId3" cstate="print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>
            <a:noFill/>
          </a:ln>
        </p:spPr>
      </p:pic>
      <p:sp>
        <p:nvSpPr>
          <p:cNvPr id="1418" name="CustomShape 1"/>
          <p:cNvSpPr/>
          <p:nvPr/>
        </p:nvSpPr>
        <p:spPr>
          <a:xfrm>
            <a:off x="2450880" y="0"/>
            <a:ext cx="5670360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958"/>
              </a:lnSpc>
            </a:pPr>
            <a:r>
              <a:rPr lang="ru-RU" sz="4450" b="0" strike="noStrike" spc="-1" dirty="0">
                <a:solidFill>
                  <a:srgbClr val="2C3F42"/>
                </a:solidFill>
                <a:latin typeface="Bitter Medium"/>
                <a:ea typeface="Bitter Medium"/>
              </a:rPr>
              <a:t> </a:t>
            </a:r>
          </a:p>
          <a:p>
            <a:pPr>
              <a:lnSpc>
                <a:spcPts val="1958"/>
              </a:lnSpc>
            </a:pPr>
            <a:endParaRPr lang="ru-RU" sz="4450" spc="-1" dirty="0">
              <a:solidFill>
                <a:srgbClr val="2C3F42"/>
              </a:solidFill>
              <a:latin typeface="Bitter Medium"/>
              <a:ea typeface="Bitter Medium"/>
            </a:endParaRPr>
          </a:p>
          <a:p>
            <a:pPr>
              <a:lnSpc>
                <a:spcPts val="1958"/>
              </a:lnSpc>
            </a:pPr>
            <a:endParaRPr lang="ru-RU" sz="4450" b="0" strike="noStrike" spc="-1" dirty="0">
              <a:solidFill>
                <a:srgbClr val="2C3F42"/>
              </a:solidFill>
              <a:latin typeface="Bitter Medium"/>
              <a:ea typeface="Bitter Medium"/>
            </a:endParaRPr>
          </a:p>
          <a:p>
            <a:pPr>
              <a:lnSpc>
                <a:spcPts val="1958"/>
              </a:lnSpc>
            </a:pPr>
            <a:endParaRPr lang="ru-RU" sz="4450" spc="-1" dirty="0">
              <a:solidFill>
                <a:srgbClr val="2C3F42"/>
              </a:solidFill>
              <a:latin typeface="Bitter Medium"/>
              <a:ea typeface="Bitter Medium"/>
            </a:endParaRPr>
          </a:p>
          <a:p>
            <a:pPr>
              <a:lnSpc>
                <a:spcPts val="1958"/>
              </a:lnSpc>
            </a:pPr>
            <a:r>
              <a:rPr lang="ru-RU" sz="4450" b="0" strike="noStrike" spc="-1">
                <a:solidFill>
                  <a:srgbClr val="2C3F42"/>
                </a:solidFill>
                <a:latin typeface="Bitter Medium"/>
                <a:ea typeface="Bitter Medium"/>
              </a:rPr>
              <a:t>  Роль ППМС-центра </a:t>
            </a:r>
            <a:endParaRPr lang="ru-RU" sz="4450" b="0" strike="noStrike" spc="-1">
              <a:latin typeface="Arial"/>
            </a:endParaRPr>
          </a:p>
        </p:txBody>
      </p:sp>
      <p:pic>
        <p:nvPicPr>
          <p:cNvPr id="1419" name="Image 1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793800" y="2598120"/>
            <a:ext cx="1133640" cy="1360440"/>
          </a:xfrm>
          <a:prstGeom prst="rect">
            <a:avLst/>
          </a:prstGeom>
          <a:ln>
            <a:noFill/>
          </a:ln>
        </p:spPr>
      </p:pic>
      <p:sp>
        <p:nvSpPr>
          <p:cNvPr id="1420" name="CustomShape 2"/>
          <p:cNvSpPr/>
          <p:nvPr/>
        </p:nvSpPr>
        <p:spPr>
          <a:xfrm>
            <a:off x="2268000" y="2824920"/>
            <a:ext cx="419508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70"/>
              </a:lnSpc>
            </a:pPr>
            <a:r>
              <a:rPr lang="ru-RU" sz="2200" b="0" strike="noStrike" spc="-1">
                <a:solidFill>
                  <a:srgbClr val="2B2E3C"/>
                </a:solidFill>
                <a:latin typeface="Bitter Medium"/>
                <a:ea typeface="Bitter Medium"/>
              </a:rPr>
              <a:t>Важность раннего выявления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421" name="Image 2"/>
          <p:cNvPicPr/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793800" y="3958920"/>
            <a:ext cx="1133640" cy="1360440"/>
          </a:xfrm>
          <a:prstGeom prst="rect">
            <a:avLst/>
          </a:prstGeom>
          <a:ln>
            <a:noFill/>
          </a:ln>
        </p:spPr>
      </p:pic>
      <p:sp>
        <p:nvSpPr>
          <p:cNvPr id="1422" name="CustomShape 3"/>
          <p:cNvSpPr/>
          <p:nvPr/>
        </p:nvSpPr>
        <p:spPr>
          <a:xfrm>
            <a:off x="2268000" y="3826768"/>
            <a:ext cx="6081840" cy="1009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970"/>
              </a:lnSpc>
            </a:pPr>
            <a:r>
              <a:rPr lang="ru-RU" sz="2200" b="0" strike="noStrike" spc="-1" dirty="0">
                <a:solidFill>
                  <a:srgbClr val="2B2E3C"/>
                </a:solidFill>
                <a:latin typeface="Bitter Medium"/>
                <a:ea typeface="Bitter Medium"/>
              </a:rPr>
              <a:t>Распознать признаки селфхарма, </a:t>
            </a:r>
            <a:r>
              <a:rPr lang="ru-RU" sz="2200" b="0" strike="noStrike" spc="-1" dirty="0" err="1">
                <a:solidFill>
                  <a:srgbClr val="2B2E3C"/>
                </a:solidFill>
                <a:latin typeface="Bitter Medium"/>
                <a:ea typeface="Bitter Medium"/>
              </a:rPr>
              <a:t>буллинга</a:t>
            </a:r>
            <a:r>
              <a:rPr lang="ru-RU" sz="2200" b="0" strike="noStrike" spc="-1" dirty="0">
                <a:solidFill>
                  <a:srgbClr val="2B2E3C"/>
                </a:solidFill>
                <a:latin typeface="Bitter Medium"/>
                <a:ea typeface="Bitter Medium"/>
              </a:rPr>
              <a:t> </a:t>
            </a:r>
          </a:p>
          <a:p>
            <a:pPr>
              <a:lnSpc>
                <a:spcPts val="970"/>
              </a:lnSpc>
            </a:pPr>
            <a:endParaRPr lang="ru-RU" sz="2200" b="0" strike="noStrike" spc="-1" dirty="0">
              <a:solidFill>
                <a:srgbClr val="2B2E3C"/>
              </a:solidFill>
              <a:latin typeface="Bitter Medium"/>
              <a:ea typeface="Bitter Medium"/>
            </a:endParaRPr>
          </a:p>
          <a:p>
            <a:pPr>
              <a:lnSpc>
                <a:spcPts val="970"/>
              </a:lnSpc>
            </a:pPr>
            <a:r>
              <a:rPr lang="ru-RU" sz="2200" b="0" strike="noStrike" spc="-1" dirty="0" err="1">
                <a:solidFill>
                  <a:srgbClr val="2B2E3C"/>
                </a:solidFill>
                <a:latin typeface="Bitter Medium"/>
                <a:ea typeface="Bitter Medium"/>
              </a:rPr>
              <a:t>суициидальных</a:t>
            </a:r>
            <a:r>
              <a:rPr lang="ru-RU" sz="2200" b="0" strike="noStrike" spc="-1" dirty="0">
                <a:solidFill>
                  <a:srgbClr val="2B2E3C"/>
                </a:solidFill>
                <a:latin typeface="Bitter Medium"/>
                <a:ea typeface="Bitter Medium"/>
              </a:rPr>
              <a:t> намерений, психических </a:t>
            </a:r>
          </a:p>
          <a:p>
            <a:pPr>
              <a:lnSpc>
                <a:spcPts val="970"/>
              </a:lnSpc>
            </a:pPr>
            <a:endParaRPr lang="ru-RU" sz="2200" spc="-1" dirty="0">
              <a:solidFill>
                <a:srgbClr val="2B2E3C"/>
              </a:solidFill>
              <a:latin typeface="Bitter Medium"/>
              <a:ea typeface="Bitter Medium"/>
            </a:endParaRPr>
          </a:p>
          <a:p>
            <a:pPr>
              <a:lnSpc>
                <a:spcPts val="970"/>
              </a:lnSpc>
            </a:pPr>
            <a:r>
              <a:rPr lang="ru-RU" sz="2200" b="0" strike="noStrike" spc="-1" dirty="0" err="1">
                <a:solidFill>
                  <a:srgbClr val="2B2E3C"/>
                </a:solidFill>
                <a:latin typeface="Bitter Medium"/>
                <a:ea typeface="Bitter Medium"/>
              </a:rPr>
              <a:t>растройств</a:t>
            </a:r>
            <a:r>
              <a:rPr lang="ru-RU" sz="2200" b="0" strike="noStrike" spc="-1" dirty="0">
                <a:solidFill>
                  <a:srgbClr val="2B2E3C"/>
                </a:solidFill>
                <a:latin typeface="Bitter Medium"/>
                <a:ea typeface="Bitter Medium"/>
              </a:rPr>
              <a:t> 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1423" name="Image 3"/>
          <p:cNvPicPr/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>
          <a:xfrm>
            <a:off x="793800" y="5319720"/>
            <a:ext cx="1133640" cy="1360440"/>
          </a:xfrm>
          <a:prstGeom prst="rect">
            <a:avLst/>
          </a:prstGeom>
          <a:ln>
            <a:noFill/>
          </a:ln>
        </p:spPr>
      </p:pic>
      <p:sp>
        <p:nvSpPr>
          <p:cNvPr id="1424" name="CustomShape 4"/>
          <p:cNvSpPr/>
          <p:nvPr/>
        </p:nvSpPr>
        <p:spPr>
          <a:xfrm>
            <a:off x="2268000" y="5546520"/>
            <a:ext cx="6081840" cy="70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970"/>
              </a:lnSpc>
            </a:pPr>
            <a:r>
              <a:rPr lang="ru-RU" sz="2200" b="0" strike="noStrike" spc="-1" dirty="0">
                <a:solidFill>
                  <a:srgbClr val="2B2E3C"/>
                </a:solidFill>
                <a:latin typeface="Bitter Medium"/>
                <a:ea typeface="Bitter Medium"/>
              </a:rPr>
              <a:t>Этические аспекты: конфиденциальность, </a:t>
            </a:r>
          </a:p>
          <a:p>
            <a:pPr>
              <a:lnSpc>
                <a:spcPts val="970"/>
              </a:lnSpc>
            </a:pPr>
            <a:endParaRPr lang="ru-RU" sz="2200" spc="-1" dirty="0">
              <a:solidFill>
                <a:srgbClr val="2B2E3C"/>
              </a:solidFill>
              <a:latin typeface="Bitter Medium"/>
              <a:ea typeface="Bitter Medium"/>
            </a:endParaRPr>
          </a:p>
          <a:p>
            <a:pPr>
              <a:lnSpc>
                <a:spcPts val="970"/>
              </a:lnSpc>
            </a:pPr>
            <a:endParaRPr lang="ru-RU" sz="2200" b="0" strike="noStrike" spc="-1" dirty="0">
              <a:solidFill>
                <a:srgbClr val="2B2E3C"/>
              </a:solidFill>
              <a:latin typeface="Bitter Medium"/>
              <a:ea typeface="Bitter Medium"/>
            </a:endParaRPr>
          </a:p>
          <a:p>
            <a:pPr>
              <a:lnSpc>
                <a:spcPts val="970"/>
              </a:lnSpc>
            </a:pPr>
            <a:r>
              <a:rPr lang="ru-RU" sz="2200" b="0" strike="noStrike" spc="-1" dirty="0">
                <a:solidFill>
                  <a:srgbClr val="2B2E3C"/>
                </a:solidFill>
                <a:latin typeface="Bitter Medium"/>
                <a:ea typeface="Bitter Medium"/>
              </a:rPr>
              <a:t>доверие, уважение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211" y="76177"/>
            <a:ext cx="2514818" cy="2560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3570784" y="946448"/>
            <a:ext cx="4744440" cy="695575"/>
          </a:xfrm>
          <a:prstGeom prst="rect">
            <a:avLst/>
          </a:prstGeom>
        </p:spPr>
        <p:txBody>
          <a:bodyPr wrap="none" lIns="109728" tIns="54864" rIns="109728" bIns="54864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6">
                    <a:lumMod val="50000"/>
                  </a:schemeClr>
                </a:solidFill>
              </a:rPr>
              <a:t>Способы общения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496065" y="3854275"/>
            <a:ext cx="8432251" cy="48013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marL="411480" indent="-411480" algn="just">
              <a:spcBef>
                <a:spcPct val="20000"/>
              </a:spcBef>
              <a:defRPr/>
            </a:pPr>
            <a:r>
              <a:rPr lang="ru-RU" sz="2400" b="1" dirty="0" smtClean="0"/>
              <a:t>     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https://pediatrinfo.ru/wp-content/uploads/a/9/2/a9223725ac471b084f41439787c9dd5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5001" y="1810912"/>
            <a:ext cx="5688632" cy="6048304"/>
          </a:xfrm>
          <a:prstGeom prst="rect">
            <a:avLst/>
          </a:prstGeom>
          <a:noFill/>
        </p:spPr>
      </p:pic>
      <p:pic>
        <p:nvPicPr>
          <p:cNvPr id="6148" name="Picture 4" descr="https://i.pinimg.com/originals/dd/25/09/dd2509e2c4fbba0405272ce8babd5c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10544"/>
            <a:ext cx="5226968" cy="612068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47648" y="0"/>
            <a:ext cx="3282752" cy="822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6F5253F-22A3-4CEE-AE2F-4290306DE6F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75640" y="2242592"/>
            <a:ext cx="3354760" cy="33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0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6408" y="514400"/>
            <a:ext cx="7128791" cy="688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00"/>
              </a:lnSpc>
            </a:pPr>
            <a:r>
              <a:rPr lang="en-US" sz="4300" b="1" dirty="0">
                <a:solidFill>
                  <a:srgbClr val="7C3B06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Как говорить с подростком</a:t>
            </a:r>
            <a:endParaRPr lang="en-US" sz="4300" b="1" dirty="0">
              <a:solidFill>
                <a:srgbClr val="7C3B06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049" y="1735693"/>
            <a:ext cx="1101447" cy="13217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02894" y="1955959"/>
            <a:ext cx="3235643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Сохраняйте спокойствие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2202894" y="2432328"/>
            <a:ext cx="1165645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Ваша реакция должна быть без осуждения.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049" y="3057406"/>
            <a:ext cx="1101447" cy="13217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02894" y="3157895"/>
            <a:ext cx="3846433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Задавайте </a:t>
            </a:r>
            <a:r>
              <a:rPr lang="en-US" sz="2800" dirty="0" err="1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открытые</a:t>
            </a: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2800" dirty="0" err="1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вопросы</a:t>
            </a:r>
            <a:r>
              <a:rPr lang="ru-RU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</a:p>
          <a:p>
            <a:pPr>
              <a:lnSpc>
                <a:spcPts val="2700"/>
              </a:lnSpc>
            </a:pPr>
            <a:r>
              <a:rPr lang="ru-RU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 утверждающей форме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2202893" y="3930252"/>
            <a:ext cx="1165645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«</a:t>
            </a:r>
            <a:r>
              <a:rPr lang="ru-RU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Ты хочешь поговорить с психологом</a:t>
            </a: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?»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049" y="4379119"/>
            <a:ext cx="1101447" cy="13217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02894" y="4599384"/>
            <a:ext cx="3167658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800" dirty="0" err="1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Предложите</a:t>
            </a:r>
            <a:r>
              <a:rPr lang="ru-RU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контакты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2202894" y="5075753"/>
            <a:ext cx="1165645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«</a:t>
            </a:r>
            <a:r>
              <a:rPr lang="ru-RU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Хочешь я дам тебе номер телефона?</a:t>
            </a: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»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049" y="5700832"/>
            <a:ext cx="1101447" cy="13217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02894" y="5921097"/>
            <a:ext cx="3066812" cy="344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Внимательно слушайте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Text 8"/>
          <p:cNvSpPr/>
          <p:nvPr/>
        </p:nvSpPr>
        <p:spPr>
          <a:xfrm>
            <a:off x="2202894" y="6397466"/>
            <a:ext cx="11656457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Позвольте подростку выговориться.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771049" y="7270313"/>
            <a:ext cx="13088303" cy="35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dirty="0">
                <a:solidFill>
                  <a:srgbClr val="4818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Ваш подход должен быть эмпатичным. </a:t>
            </a:r>
            <a:endParaRPr lang="ru-RU" sz="2400" dirty="0" smtClean="0">
              <a:solidFill>
                <a:srgbClr val="481800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>
              <a:lnSpc>
                <a:spcPts val="2750"/>
              </a:lnSpc>
            </a:pPr>
            <a:r>
              <a:rPr lang="en-US" sz="2400" dirty="0" smtClean="0">
                <a:solidFill>
                  <a:srgbClr val="4818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Избегайте </a:t>
            </a:r>
            <a:r>
              <a:rPr lang="en-US" sz="2400" dirty="0">
                <a:solidFill>
                  <a:srgbClr val="4818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давления. Стройте диалог на доверии.</a:t>
            </a:r>
            <a:endParaRPr lang="en-US" sz="2400" dirty="0">
              <a:solidFill>
                <a:srgbClr val="481800"/>
              </a:solidFill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32" y="802432"/>
            <a:ext cx="5183659" cy="3456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75240" y="4474840"/>
            <a:ext cx="5040560" cy="27588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715800" y="0"/>
            <a:ext cx="1914600" cy="8229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b="69375"/>
          <a:stretch>
            <a:fillRect/>
          </a:stretch>
        </p:blipFill>
        <p:spPr>
          <a:xfrm>
            <a:off x="12715800" y="3034680"/>
            <a:ext cx="1914600" cy="252028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26F2B451-36B3-4F4B-9B0E-1E8766AF1DBA}"/>
              </a:ext>
            </a:extLst>
          </p:cNvPr>
          <p:cNvPicPr/>
          <p:nvPr/>
        </p:nvPicPr>
        <p:blipFill>
          <a:blip r:embed="rId10" cstate="print"/>
          <a:stretch/>
        </p:blipFill>
        <p:spPr>
          <a:xfrm>
            <a:off x="12715800" y="2386608"/>
            <a:ext cx="1914600" cy="1800200"/>
          </a:xfrm>
          <a:prstGeom prst="rect">
            <a:avLst/>
          </a:prstGeom>
          <a:ln w="9360">
            <a:noFill/>
          </a:ln>
        </p:spPr>
      </p:pic>
      <p:pic>
        <p:nvPicPr>
          <p:cNvPr id="24" name="Рисунок 23"/>
          <p:cNvPicPr/>
          <p:nvPr/>
        </p:nvPicPr>
        <p:blipFill>
          <a:blip r:embed="rId11" cstate="print"/>
          <a:stretch/>
        </p:blipFill>
        <p:spPr>
          <a:xfrm>
            <a:off x="7747248" y="4474840"/>
            <a:ext cx="4968552" cy="31683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094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136005" y="511969"/>
            <a:ext cx="7844790" cy="1221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00" b="1" dirty="0" err="1">
                <a:solidFill>
                  <a:srgbClr val="7C3B0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Преимущества</a:t>
            </a:r>
            <a:r>
              <a:rPr lang="en-US" sz="3800" b="1" dirty="0">
                <a:solidFill>
                  <a:srgbClr val="7C3B0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endParaRPr lang="ru-RU" sz="3800" b="1" dirty="0" smtClean="0">
              <a:solidFill>
                <a:srgbClr val="7C3B06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>
              <a:lnSpc>
                <a:spcPts val="4800"/>
              </a:lnSpc>
            </a:pPr>
            <a:r>
              <a:rPr lang="en-US" sz="3800" b="1" dirty="0" err="1" smtClean="0">
                <a:solidFill>
                  <a:srgbClr val="7C3B0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комплексного</a:t>
            </a:r>
            <a:r>
              <a:rPr lang="en-US" sz="3800" b="1" dirty="0" smtClean="0">
                <a:solidFill>
                  <a:srgbClr val="7C3B0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800" b="1" dirty="0">
                <a:solidFill>
                  <a:srgbClr val="7C3B0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подхода</a:t>
            </a:r>
            <a:endParaRPr lang="en-US" sz="3800" dirty="0">
              <a:solidFill>
                <a:srgbClr val="7C3B06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6005" y="2011442"/>
            <a:ext cx="463987" cy="4639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36005" y="2661047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Снижение риска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136005" y="3077528"/>
            <a:ext cx="2460308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Предотвращение суицидальных попыток.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28246" y="2011442"/>
            <a:ext cx="463987" cy="4639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28246" y="2661047"/>
            <a:ext cx="2460308" cy="915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Улучшение психического здоровья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8828246" y="3687842"/>
            <a:ext cx="2460308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Комплексная коррекция расстройств.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20487" y="2011442"/>
            <a:ext cx="463987" cy="4639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20487" y="2661047"/>
            <a:ext cx="2442448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Поддержка семьи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11520487" y="3077528"/>
            <a:ext cx="2460308" cy="890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Вовлечение родственников в процесс.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36005" y="4652963"/>
            <a:ext cx="463987" cy="4639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136005" y="5302568"/>
            <a:ext cx="2460308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Повышение качества жизни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 8"/>
          <p:cNvSpPr/>
          <p:nvPr/>
        </p:nvSpPr>
        <p:spPr>
          <a:xfrm>
            <a:off x="6136005" y="6024205"/>
            <a:ext cx="2460308" cy="593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Долгосрочные результаты лечения.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6" name="Text 9"/>
          <p:cNvSpPr/>
          <p:nvPr/>
        </p:nvSpPr>
        <p:spPr>
          <a:xfrm>
            <a:off x="6136004" y="6826806"/>
            <a:ext cx="8202295" cy="8908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Комплексный подход значительно улучшает результаты лечения. </a:t>
            </a:r>
            <a:endParaRPr lang="ru-RU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20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Он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снижает риски и повышает качество жизни. </a:t>
            </a:r>
            <a:endParaRPr lang="ru-RU" sz="2000" dirty="0">
              <a:solidFill>
                <a:srgbClr val="384653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>
              <a:lnSpc>
                <a:spcPts val="2300"/>
              </a:lnSpc>
            </a:pPr>
            <a:r>
              <a:rPr lang="en-US" sz="20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Это</a:t>
            </a:r>
            <a:r>
              <a:rPr lang="en-US" sz="20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обеспечивает всестороннюю поддержку пациентов и их семей.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" y="149384"/>
            <a:ext cx="5753100" cy="383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6" y="4281726"/>
            <a:ext cx="5646415" cy="3766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08B385BD-CBF5-4083-BAFB-4E59A7FEEB86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12202355" y="-5902"/>
            <a:ext cx="2418528" cy="2381256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="" xmlns:p14="http://schemas.microsoft.com/office/powerpoint/2010/main" val="1635673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7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8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9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10" name="Рисунок 1309"/>
          <p:cNvPicPr/>
          <p:nvPr/>
        </p:nvPicPr>
        <p:blipFill>
          <a:blip r:embed="rId2" cstate="print"/>
          <a:stretch/>
        </p:blipFill>
        <p:spPr>
          <a:xfrm>
            <a:off x="258416" y="874440"/>
            <a:ext cx="4434904" cy="3179520"/>
          </a:xfrm>
          <a:prstGeom prst="rect">
            <a:avLst/>
          </a:prstGeom>
          <a:ln>
            <a:noFill/>
          </a:ln>
        </p:spPr>
      </p:pic>
      <p:pic>
        <p:nvPicPr>
          <p:cNvPr id="1311" name="Рисунок 1310"/>
          <p:cNvPicPr/>
          <p:nvPr/>
        </p:nvPicPr>
        <p:blipFill>
          <a:blip r:embed="rId3" cstate="print"/>
          <a:stretch/>
        </p:blipFill>
        <p:spPr>
          <a:xfrm>
            <a:off x="333720" y="4968000"/>
            <a:ext cx="4317184" cy="3113280"/>
          </a:xfrm>
          <a:prstGeom prst="rect">
            <a:avLst/>
          </a:prstGeom>
          <a:ln>
            <a:noFill/>
          </a:ln>
        </p:spPr>
      </p:pic>
      <p:sp>
        <p:nvSpPr>
          <p:cNvPr id="1312" name="TextShape 5"/>
          <p:cNvSpPr txBox="1"/>
          <p:nvPr/>
        </p:nvSpPr>
        <p:spPr>
          <a:xfrm>
            <a:off x="288000" y="4330824"/>
            <a:ext cx="4362904" cy="5760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buFontTx/>
              <a:buChar char="-"/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Манипуляция, шантаж. </a:t>
            </a:r>
          </a:p>
          <a:p>
            <a:pPr>
              <a:buFontTx/>
              <a:buChar char="-"/>
            </a:pPr>
            <a:r>
              <a:rPr lang="ru-RU" sz="18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Кража личных данных</a:t>
            </a:r>
            <a:r>
              <a:rPr lang="ru-RU" sz="1800" b="0" strike="noStrike" spc="-1" dirty="0">
                <a:latin typeface="Arial"/>
              </a:rPr>
              <a:t>. </a:t>
            </a:r>
          </a:p>
          <a:p>
            <a:endParaRPr lang="ru-RU" sz="1800" b="0" strike="noStrike" spc="-1" dirty="0">
              <a:latin typeface="Arial"/>
            </a:endParaRPr>
          </a:p>
        </p:txBody>
      </p:sp>
      <p:pic>
        <p:nvPicPr>
          <p:cNvPr id="1314" name="Рисунок 1313"/>
          <p:cNvPicPr/>
          <p:nvPr/>
        </p:nvPicPr>
        <p:blipFill>
          <a:blip r:embed="rId4" cstate="print"/>
          <a:stretch/>
        </p:blipFill>
        <p:spPr>
          <a:xfrm>
            <a:off x="8467328" y="586408"/>
            <a:ext cx="5688632" cy="3264120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539336" y="22636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 err="1">
                <a:solidFill>
                  <a:schemeClr val="accent6">
                    <a:lumMod val="50000"/>
                  </a:schemeClr>
                </a:solidFill>
              </a:rPr>
              <a:t>Буллинг</a:t>
            </a:r>
            <a:r>
              <a:rPr lang="ru-RU" b="1" spc="-1" dirty="0">
                <a:solidFill>
                  <a:schemeClr val="accent6">
                    <a:lumMod val="50000"/>
                  </a:schemeClr>
                </a:solidFill>
              </a:rPr>
              <a:t>. Интернет-травля (</a:t>
            </a:r>
            <a:r>
              <a:rPr lang="ru-RU" b="1" spc="-1" dirty="0" err="1">
                <a:solidFill>
                  <a:schemeClr val="accent6">
                    <a:lumMod val="50000"/>
                  </a:schemeClr>
                </a:solidFill>
              </a:rPr>
              <a:t>Кибербуллинг</a:t>
            </a:r>
            <a:r>
              <a:rPr lang="ru-RU" b="1" spc="-1" dirty="0">
                <a:solidFill>
                  <a:schemeClr val="accent6">
                    <a:lumMod val="50000"/>
                  </a:schemeClr>
                </a:solidFill>
              </a:rPr>
              <a:t>).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38936" y="4762872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pc="-1" dirty="0"/>
              <a:t>- </a:t>
            </a:r>
            <a:r>
              <a:rPr lang="ru-RU" b="1" spc="-1" dirty="0">
                <a:solidFill>
                  <a:schemeClr val="accent6">
                    <a:lumMod val="50000"/>
                  </a:schemeClr>
                </a:solidFill>
              </a:rPr>
              <a:t>Преступная  деятельность. </a:t>
            </a:r>
            <a:r>
              <a:rPr lang="ru-RU" b="1" spc="-1" dirty="0" err="1">
                <a:solidFill>
                  <a:schemeClr val="accent6">
                    <a:lumMod val="50000"/>
                  </a:schemeClr>
                </a:solidFill>
              </a:rPr>
              <a:t>Скулшутинг</a:t>
            </a:r>
            <a:r>
              <a:rPr lang="ru-RU" b="1" spc="-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448" y="514400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pc="-1" dirty="0">
                <a:solidFill>
                  <a:schemeClr val="accent6">
                    <a:lumMod val="50000"/>
                  </a:schemeClr>
                </a:solidFill>
              </a:rPr>
              <a:t>Вступление в субкультуры</a:t>
            </a:r>
          </a:p>
        </p:txBody>
      </p:sp>
      <p:pic>
        <p:nvPicPr>
          <p:cNvPr id="14" name="Рисунок 8"/>
          <p:cNvPicPr/>
          <p:nvPr/>
        </p:nvPicPr>
        <p:blipFill>
          <a:blip r:embed="rId5" cstate="print"/>
          <a:stretch/>
        </p:blipFill>
        <p:spPr>
          <a:xfrm>
            <a:off x="5154960" y="586408"/>
            <a:ext cx="3114360" cy="4152600"/>
          </a:xfrm>
          <a:prstGeom prst="rect">
            <a:avLst/>
          </a:prstGeom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5442992" y="226368"/>
            <a:ext cx="139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Селфхарм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6" cstate="print"/>
          <a:stretch/>
        </p:blipFill>
        <p:spPr>
          <a:xfrm>
            <a:off x="10771584" y="4330824"/>
            <a:ext cx="3456384" cy="3682032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9979496" y="3970784"/>
            <a:ext cx="4522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Деструктивные группы и сообщества</a:t>
            </a:r>
          </a:p>
        </p:txBody>
      </p:sp>
      <p:pic>
        <p:nvPicPr>
          <p:cNvPr id="18" name="Picture 4"/>
          <p:cNvPicPr/>
          <p:nvPr/>
        </p:nvPicPr>
        <p:blipFill>
          <a:blip r:embed="rId7" cstate="print"/>
          <a:stretch/>
        </p:blipFill>
        <p:spPr>
          <a:xfrm>
            <a:off x="4938936" y="5202000"/>
            <a:ext cx="5400600" cy="2809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4262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6B3305"/>
                </a:solidFill>
              </a:rPr>
              <a:t>Интимные фотографии или видео попали в </a:t>
            </a:r>
            <a:r>
              <a:rPr lang="ru-RU" sz="3600" b="1" dirty="0" err="1">
                <a:solidFill>
                  <a:srgbClr val="6B3305"/>
                </a:solidFill>
              </a:rPr>
              <a:t>cеть</a:t>
            </a:r>
            <a:r>
              <a:rPr lang="ru-RU" sz="3600" b="1" dirty="0">
                <a:solidFill>
                  <a:srgbClr val="6B3305"/>
                </a:solidFill>
              </a:rPr>
              <a:t>? </a:t>
            </a:r>
            <a:endParaRPr lang="ru-RU" sz="3600" b="1" dirty="0" smtClean="0">
              <a:solidFill>
                <a:srgbClr val="6B3305"/>
              </a:solidFill>
            </a:endParaRP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ШАНТАЖ!</a:t>
            </a:r>
            <a:r>
              <a:rPr lang="ru-RU" sz="3600" b="1" i="1" dirty="0" smtClean="0"/>
              <a:t>? </a:t>
            </a:r>
            <a:r>
              <a:rPr lang="ru-RU" sz="3600" b="1" i="1" dirty="0" smtClean="0">
                <a:solidFill>
                  <a:srgbClr val="FF0000"/>
                </a:solidFill>
              </a:rPr>
              <a:t>СТАЛКИНГ</a:t>
            </a:r>
            <a:r>
              <a:rPr lang="ru-RU" sz="3600" b="1" i="1" dirty="0">
                <a:solidFill>
                  <a:srgbClr val="FF0000"/>
                </a:solidFill>
              </a:rPr>
              <a:t>?!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12" y="4794797"/>
            <a:ext cx="4438650" cy="3333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5612" y="1162472"/>
            <a:ext cx="88757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слежка в социальных сетях </a:t>
            </a:r>
            <a:r>
              <a:rPr lang="ru-RU" sz="2000" dirty="0"/>
              <a:t>— проверка, когда человек был в сети, на кого подписан, какие публикации «</a:t>
            </a:r>
            <a:r>
              <a:rPr lang="ru-RU" sz="2000" dirty="0" err="1"/>
              <a:t>лайкает</a:t>
            </a:r>
            <a:r>
              <a:rPr lang="ru-RU" sz="2000" dirty="0"/>
              <a:t>», с кем </a:t>
            </a:r>
            <a:r>
              <a:rPr lang="ru-RU" sz="2000" dirty="0" err="1"/>
              <a:t>общается;слежка</a:t>
            </a:r>
            <a:r>
              <a:rPr lang="ru-RU" sz="2000" dirty="0"/>
              <a:t> в реальной жизни — преследование на работе, в спортзале, магазинах, </a:t>
            </a:r>
            <a:r>
              <a:rPr lang="ru-RU" sz="2000" dirty="0" err="1"/>
              <a:t>поездках;установка</a:t>
            </a:r>
            <a:r>
              <a:rPr lang="ru-RU" sz="2000" dirty="0"/>
              <a:t> GPS-навигатора на телефон или автомобиль с целью отследить </a:t>
            </a:r>
            <a:r>
              <a:rPr lang="ru-RU" sz="2000" dirty="0" err="1"/>
              <a:t>местоположение;закидывание</a:t>
            </a:r>
            <a:r>
              <a:rPr lang="ru-RU" sz="2000" dirty="0"/>
              <a:t> сообщениями и звонками, на которые человек не давал согласия;</a:t>
            </a:r>
          </a:p>
          <a:p>
            <a:r>
              <a:rPr lang="ru-RU" sz="2000" dirty="0"/>
              <a:t>Нежелательные визиты на работу или </a:t>
            </a:r>
            <a:r>
              <a:rPr lang="ru-RU" sz="2000" dirty="0" err="1"/>
              <a:t>домой;сбор</a:t>
            </a:r>
            <a:r>
              <a:rPr lang="ru-RU" sz="2000" dirty="0"/>
              <a:t> досье — поиск личной информации в разных </a:t>
            </a:r>
            <a:r>
              <a:rPr lang="ru-RU" sz="2000" dirty="0" err="1"/>
              <a:t>источниках;взлом</a:t>
            </a:r>
            <a:r>
              <a:rPr lang="ru-RU" sz="2000" dirty="0"/>
              <a:t> аккаунтов — социальные сети, электронная почта или другие </a:t>
            </a:r>
            <a:r>
              <a:rPr lang="ru-RU" sz="2000" dirty="0" err="1"/>
              <a:t>сервисы;шпионаж</a:t>
            </a:r>
            <a:r>
              <a:rPr lang="ru-RU" sz="2000" dirty="0"/>
              <a:t> — установка скрытых камер, </a:t>
            </a:r>
            <a:r>
              <a:rPr lang="ru-RU" sz="2000" dirty="0" err="1"/>
              <a:t>микрофонов;шантаж</a:t>
            </a:r>
            <a:r>
              <a:rPr lang="ru-RU" sz="2000" dirty="0"/>
              <a:t> — угрозы раскрыть личную информацию или нанести физический вред, если жертва не выполнит требования.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5400" y="1954560"/>
            <a:ext cx="5017625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5400" y="4762872"/>
            <a:ext cx="5150613" cy="314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5285" y="4618856"/>
            <a:ext cx="3079348" cy="3509690"/>
          </a:xfrm>
          <a:prstGeom prst="rect">
            <a:avLst/>
          </a:prstGeom>
        </p:spPr>
      </p:pic>
      <p:sp>
        <p:nvSpPr>
          <p:cNvPr id="8" name="Сердце 7"/>
          <p:cNvSpPr/>
          <p:nvPr/>
        </p:nvSpPr>
        <p:spPr>
          <a:xfrm>
            <a:off x="6204030" y="7214147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лыбающееся лицо 8"/>
          <p:cNvSpPr/>
          <p:nvPr/>
        </p:nvSpPr>
        <p:spPr>
          <a:xfrm>
            <a:off x="6441311" y="7454096"/>
            <a:ext cx="439838" cy="451413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12427768" y="0"/>
            <a:ext cx="1986608" cy="1882552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="" xmlns:p14="http://schemas.microsoft.com/office/powerpoint/2010/main" val="2596956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TextShape 1"/>
          <p:cNvSpPr txBox="1"/>
          <p:nvPr/>
        </p:nvSpPr>
        <p:spPr>
          <a:xfrm>
            <a:off x="185040" y="506332"/>
            <a:ext cx="10946584" cy="188027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3200" b="1" u="sng" strike="noStrike" spc="-1" dirty="0">
                <a:solidFill>
                  <a:srgbClr val="6B3305"/>
                </a:solidFill>
                <a:latin typeface="Arial"/>
              </a:rPr>
              <a:t>Половая неприкосновенность </a:t>
            </a:r>
            <a:r>
              <a:rPr lang="ru-RU" sz="1800" b="0" strike="noStrike" spc="-1" dirty="0">
                <a:latin typeface="Arial"/>
              </a:rPr>
              <a:t>— </a:t>
            </a:r>
            <a:r>
              <a:rPr lang="ru-RU" sz="2000" b="0" strike="noStrike" spc="-1" dirty="0">
                <a:latin typeface="Arial"/>
              </a:rPr>
              <a:t>это правовая защита, обеспечивающая абсолютный запрет на любые сексуальные действия в отношении лиц, не достигших 16-летнего возраста. В РФ нарушение этого права карается строгой уголовной ответственностью, при этом согласие несовершеннолетнего не учитывается, а дела являются публичными и не прекращаются при примирении.</a:t>
            </a:r>
          </a:p>
        </p:txBody>
      </p:sp>
      <p:pic>
        <p:nvPicPr>
          <p:cNvPr id="1383" name="Рисунок 1382"/>
          <p:cNvPicPr/>
          <p:nvPr/>
        </p:nvPicPr>
        <p:blipFill>
          <a:blip r:embed="rId2" cstate="print"/>
          <a:stretch/>
        </p:blipFill>
        <p:spPr>
          <a:xfrm>
            <a:off x="8308706" y="1999260"/>
            <a:ext cx="6294960" cy="5724008"/>
          </a:xfrm>
          <a:prstGeom prst="rect">
            <a:avLst/>
          </a:prstGeom>
          <a:ln>
            <a:noFill/>
          </a:ln>
        </p:spPr>
      </p:pic>
      <p:sp>
        <p:nvSpPr>
          <p:cNvPr id="1384" name="TextShape 2"/>
          <p:cNvSpPr txBox="1"/>
          <p:nvPr/>
        </p:nvSpPr>
        <p:spPr>
          <a:xfrm>
            <a:off x="288000" y="2386608"/>
            <a:ext cx="7603264" cy="23762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 dirty="0">
                <a:latin typeface="Arial"/>
              </a:rPr>
              <a:t>Социально-педагогические факторы:</a:t>
            </a:r>
          </a:p>
          <a:p>
            <a:r>
              <a:rPr lang="ru-RU" sz="2000" b="0" strike="noStrike" spc="-1" dirty="0">
                <a:latin typeface="Arial"/>
              </a:rPr>
              <a:t>-</a:t>
            </a:r>
            <a:r>
              <a:rPr lang="ru-RU" sz="2000" b="0" u="sng" strike="noStrike" spc="-1" dirty="0">
                <a:latin typeface="Arial"/>
              </a:rPr>
              <a:t>Безнадзорность несовершеннолетних</a:t>
            </a:r>
            <a:r>
              <a:rPr lang="ru-RU" sz="2000" b="0" strike="noStrike" spc="-1" dirty="0">
                <a:latin typeface="Arial"/>
              </a:rPr>
              <a:t>: отсутствие контроля со стороны родителей и законных представителей.</a:t>
            </a:r>
          </a:p>
          <a:p>
            <a:r>
              <a:rPr lang="ru-RU" sz="2000" b="0" strike="noStrike" spc="-1" dirty="0">
                <a:latin typeface="Arial"/>
              </a:rPr>
              <a:t>- Недостатки полового воспитания: отсутствие у детей знаний о границах дозволенного и базовых правилах безопасности.</a:t>
            </a:r>
          </a:p>
          <a:p>
            <a:r>
              <a:rPr lang="ru-RU" sz="2000" b="0" strike="noStrike" spc="-1" dirty="0">
                <a:latin typeface="Arial"/>
              </a:rPr>
              <a:t>- Доверчивость детей: легкая манипуляция детьми со стороны преступников</a:t>
            </a:r>
          </a:p>
        </p:txBody>
      </p:sp>
      <p:sp>
        <p:nvSpPr>
          <p:cNvPr id="1385" name="TextShape 3"/>
          <p:cNvSpPr txBox="1"/>
          <p:nvPr/>
        </p:nvSpPr>
        <p:spPr>
          <a:xfrm>
            <a:off x="185040" y="4762872"/>
            <a:ext cx="7778232" cy="1800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 dirty="0">
                <a:latin typeface="Arial"/>
              </a:rPr>
              <a:t>Социально-бытовые факторы</a:t>
            </a:r>
            <a:r>
              <a:rPr lang="ru-RU" sz="2000" b="0" strike="noStrike" spc="-1" dirty="0">
                <a:latin typeface="Arial"/>
              </a:rPr>
              <a:t>:</a:t>
            </a:r>
          </a:p>
          <a:p>
            <a:r>
              <a:rPr lang="ru-RU" sz="2000" b="0" strike="noStrike" spc="-1" dirty="0">
                <a:latin typeface="Arial"/>
              </a:rPr>
              <a:t>- Неблагополучная семейная обстановка: неполные семьи, семьи с низким материальным достатком или члены семьи с </a:t>
            </a:r>
            <a:r>
              <a:rPr lang="ru-RU" sz="2000" b="0" strike="noStrike" spc="-1" dirty="0" err="1">
                <a:latin typeface="Arial"/>
              </a:rPr>
              <a:t>девиантным</a:t>
            </a:r>
            <a:r>
              <a:rPr lang="ru-RU" sz="2000" b="0" strike="noStrike" spc="-1" dirty="0">
                <a:latin typeface="Arial"/>
              </a:rPr>
              <a:t> поведением.</a:t>
            </a:r>
          </a:p>
          <a:p>
            <a:r>
              <a:rPr lang="ru-RU" sz="2000" b="0" strike="noStrike" spc="-1" dirty="0" smtClean="0">
                <a:latin typeface="Arial"/>
              </a:rPr>
              <a:t>- Доступ </a:t>
            </a:r>
            <a:r>
              <a:rPr lang="ru-RU" sz="2000" b="0" strike="noStrike" spc="-1" dirty="0">
                <a:latin typeface="Arial"/>
              </a:rPr>
              <a:t>к интернету: свободный доступ к порнографическим материалам и общение с незнакомцами в социальных сетях.</a:t>
            </a:r>
          </a:p>
        </p:txBody>
      </p:sp>
      <p:sp>
        <p:nvSpPr>
          <p:cNvPr id="1386" name="TextShape 4"/>
          <p:cNvSpPr txBox="1"/>
          <p:nvPr/>
        </p:nvSpPr>
        <p:spPr>
          <a:xfrm>
            <a:off x="194400" y="6707088"/>
            <a:ext cx="7624856" cy="115212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 dirty="0">
                <a:latin typeface="Arial"/>
              </a:rPr>
              <a:t>Психологические факторы</a:t>
            </a:r>
            <a:r>
              <a:rPr lang="ru-RU" sz="2000" b="0" strike="noStrike" spc="-1" dirty="0">
                <a:latin typeface="Arial"/>
              </a:rPr>
              <a:t>:</a:t>
            </a:r>
          </a:p>
          <a:p>
            <a:r>
              <a:rPr lang="ru-RU" sz="2000" b="0" strike="noStrike" spc="-1" dirty="0" smtClean="0">
                <a:latin typeface="Arial"/>
              </a:rPr>
              <a:t>- Стремление </a:t>
            </a:r>
            <a:r>
              <a:rPr lang="ru-RU" sz="2000" b="0" strike="noStrike" spc="-1" dirty="0">
                <a:latin typeface="Arial"/>
              </a:rPr>
              <a:t>подростков к самостоятельности: нежелание слушать советы </a:t>
            </a:r>
            <a:r>
              <a:rPr lang="ru-RU" sz="2000" b="0" strike="noStrike" spc="-1" dirty="0" err="1">
                <a:latin typeface="Arial"/>
              </a:rPr>
              <a:t>взрослых.Психологические</a:t>
            </a:r>
            <a:r>
              <a:rPr lang="ru-RU" sz="2000" b="0" strike="noStrike" spc="-1" dirty="0">
                <a:latin typeface="Arial"/>
              </a:rPr>
              <a:t> травмы: наличие у ребенка ранее перенесенного насилия.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4C9B7B3-35BE-4E10-9844-69C5A527E7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43792" y="0"/>
            <a:ext cx="1986608" cy="2121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TextShape 1"/>
          <p:cNvSpPr txBox="1"/>
          <p:nvPr/>
        </p:nvSpPr>
        <p:spPr>
          <a:xfrm>
            <a:off x="1986608" y="586408"/>
            <a:ext cx="7056784" cy="5592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800" b="1" strike="noStrike" spc="-1" dirty="0">
                <a:solidFill>
                  <a:srgbClr val="6B3305"/>
                </a:solidFill>
                <a:latin typeface="Arial"/>
              </a:rPr>
              <a:t>Информационная профилактика</a:t>
            </a:r>
          </a:p>
        </p:txBody>
      </p:sp>
      <p:sp>
        <p:nvSpPr>
          <p:cNvPr id="1388" name="TextShape 2"/>
          <p:cNvSpPr txBox="1"/>
          <p:nvPr/>
        </p:nvSpPr>
        <p:spPr>
          <a:xfrm>
            <a:off x="504000" y="1008000"/>
            <a:ext cx="7603288" cy="712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Обучение </a:t>
            </a:r>
            <a:r>
              <a:rPr lang="ru-RU" sz="2000" b="1" strike="noStrike" spc="-1" dirty="0">
                <a:latin typeface="Arial"/>
              </a:rPr>
              <a:t>правилу «нижнего белья»:  </a:t>
            </a:r>
          </a:p>
          <a:p>
            <a:pPr algn="just"/>
            <a:r>
              <a:rPr lang="ru-RU" sz="2000" b="0" strike="noStrike" spc="-1" dirty="0">
                <a:latin typeface="Arial"/>
              </a:rPr>
              <a:t> никто не имеет права смотреть или трогать его интимные места (прикрытые бельем), а также просить его сделать то же самое.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Умение </a:t>
            </a:r>
            <a:r>
              <a:rPr lang="ru-RU" sz="2000" b="1" strike="noStrike" spc="-1" dirty="0">
                <a:latin typeface="Arial"/>
              </a:rPr>
              <a:t>говорить «НЕТ</a:t>
            </a:r>
            <a:r>
              <a:rPr lang="ru-RU" sz="2000" b="1" strike="noStrike" spc="-1" dirty="0" smtClean="0">
                <a:latin typeface="Arial"/>
              </a:rPr>
              <a:t>»: </a:t>
            </a:r>
            <a:r>
              <a:rPr lang="ru-RU" sz="2000" b="0" strike="noStrike" spc="-1" dirty="0">
                <a:latin typeface="Arial"/>
              </a:rPr>
              <a:t>Научите ребенка отказывать взрослым или сверстникам, если их действия вызывают дискомфорт, даже если это «знакомые» люди.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1" strike="noStrike" spc="-1" dirty="0" smtClean="0">
                <a:latin typeface="Arial"/>
              </a:rPr>
              <a:t>Правила </a:t>
            </a:r>
            <a:r>
              <a:rPr lang="ru-RU" sz="2000" b="1" strike="noStrike" spc="-1" dirty="0">
                <a:latin typeface="Arial"/>
              </a:rPr>
              <a:t>безопасного поведения</a:t>
            </a:r>
            <a:r>
              <a:rPr lang="ru-RU" sz="2000" b="1" strike="noStrike" spc="-1" dirty="0" smtClean="0">
                <a:latin typeface="Arial"/>
              </a:rPr>
              <a:t>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Не </a:t>
            </a:r>
            <a:r>
              <a:rPr lang="ru-RU" sz="2000" b="0" strike="noStrike" spc="-1" dirty="0">
                <a:latin typeface="Arial"/>
              </a:rPr>
              <a:t>заходить в лифт/подъезд с незнакомцами.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Не </a:t>
            </a:r>
            <a:r>
              <a:rPr lang="ru-RU" sz="2000" b="0" strike="noStrike" spc="-1" dirty="0">
                <a:latin typeface="Arial"/>
              </a:rPr>
              <a:t>садиться в чужие машины.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Не </a:t>
            </a:r>
            <a:r>
              <a:rPr lang="ru-RU" sz="2000" b="0" strike="noStrike" spc="-1" dirty="0">
                <a:latin typeface="Arial"/>
              </a:rPr>
              <a:t>принимать подарки и не идти никуда с малознакомыми людьми.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Не </a:t>
            </a:r>
            <a:r>
              <a:rPr lang="ru-RU" sz="2000" b="0" strike="noStrike" spc="-1" dirty="0">
                <a:latin typeface="Arial"/>
              </a:rPr>
              <a:t>задерживаться на улице одному, особенно в темноте.</a:t>
            </a:r>
          </a:p>
          <a:p>
            <a:pPr algn="just"/>
            <a:r>
              <a:rPr lang="ru-RU" sz="1800" b="1" strike="noStrike" spc="-1" dirty="0">
                <a:latin typeface="Arial"/>
              </a:rPr>
              <a:t>Личные границы</a:t>
            </a:r>
            <a:r>
              <a:rPr lang="ru-RU" sz="1800" b="0" strike="noStrike" spc="-1" dirty="0">
                <a:latin typeface="Arial"/>
              </a:rPr>
              <a:t>: </a:t>
            </a:r>
            <a:endParaRPr lang="ru-RU" sz="1800" b="0" strike="noStrike" spc="-1" dirty="0" smtClean="0">
              <a:latin typeface="Arial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800" b="0" strike="noStrike" spc="-1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Объясните</a:t>
            </a:r>
            <a:r>
              <a:rPr lang="ru-RU" sz="2000" b="0" strike="noStrike" spc="-1" dirty="0">
                <a:latin typeface="Arial"/>
              </a:rPr>
              <a:t>, что тело ребенка принадлежит только ему, и он имеет право на защиту своей неприкосновенности.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Контроль </a:t>
            </a:r>
            <a:r>
              <a:rPr lang="ru-RU" sz="2000" b="0" strike="noStrike" spc="-1" dirty="0">
                <a:latin typeface="Arial"/>
              </a:rPr>
              <a:t>общения в интернете: Мониторинг социальных сетей и игр, так как преступники часто знакомятся с детьми в сети.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b="0" strike="noStrike" spc="-1" dirty="0" smtClean="0">
                <a:latin typeface="Arial"/>
              </a:rPr>
              <a:t> Доверительные </a:t>
            </a:r>
            <a:r>
              <a:rPr lang="ru-RU" sz="2000" b="0" strike="noStrike" spc="-1" dirty="0">
                <a:latin typeface="Arial"/>
              </a:rPr>
              <a:t>отношения: Ребенок должен знать, что может рассказать родителям о чем угодно, без страха наказания.</a:t>
            </a:r>
          </a:p>
        </p:txBody>
      </p:sp>
      <p:pic>
        <p:nvPicPr>
          <p:cNvPr id="1389" name="Рисунок 1388"/>
          <p:cNvPicPr/>
          <p:nvPr/>
        </p:nvPicPr>
        <p:blipFill>
          <a:blip r:embed="rId2" cstate="print"/>
          <a:stretch/>
        </p:blipFill>
        <p:spPr>
          <a:xfrm>
            <a:off x="8450852" y="793800"/>
            <a:ext cx="6065148" cy="3032968"/>
          </a:xfrm>
          <a:prstGeom prst="rect">
            <a:avLst/>
          </a:prstGeom>
          <a:ln>
            <a:noFill/>
          </a:ln>
        </p:spPr>
      </p:pic>
      <p:pic>
        <p:nvPicPr>
          <p:cNvPr id="1390" name="Рисунок 1389"/>
          <p:cNvPicPr/>
          <p:nvPr/>
        </p:nvPicPr>
        <p:blipFill>
          <a:blip r:embed="rId3" cstate="print"/>
          <a:stretch/>
        </p:blipFill>
        <p:spPr>
          <a:xfrm>
            <a:off x="8450852" y="3970784"/>
            <a:ext cx="6095520" cy="3990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CustomShape 1"/>
          <p:cNvSpPr/>
          <p:nvPr/>
        </p:nvSpPr>
        <p:spPr>
          <a:xfrm>
            <a:off x="643320" y="529560"/>
            <a:ext cx="12145320" cy="60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359" b="1" strike="noStrike" spc="-1" dirty="0">
                <a:solidFill>
                  <a:srgbClr val="2F5597"/>
                </a:solidFill>
                <a:latin typeface="Calibri"/>
              </a:rPr>
              <a:t>Лабиринт для родителей или сеть для детей</a:t>
            </a:r>
            <a:endParaRPr lang="ru-RU" sz="3359" b="0" strike="noStrike" spc="-1" dirty="0">
              <a:latin typeface="Arial"/>
            </a:endParaRPr>
          </a:p>
        </p:txBody>
      </p:sp>
      <p:pic>
        <p:nvPicPr>
          <p:cNvPr id="1456" name="Рисунок 5"/>
          <p:cNvPicPr/>
          <p:nvPr/>
        </p:nvPicPr>
        <p:blipFill>
          <a:blip r:embed="rId2" cstate="print"/>
          <a:stretch/>
        </p:blipFill>
        <p:spPr>
          <a:xfrm>
            <a:off x="7531224" y="1474160"/>
            <a:ext cx="5112568" cy="6755440"/>
          </a:xfrm>
          <a:prstGeom prst="rect">
            <a:avLst/>
          </a:prstGeom>
          <a:ln>
            <a:noFill/>
          </a:ln>
        </p:spPr>
      </p:pic>
      <p:sp>
        <p:nvSpPr>
          <p:cNvPr id="1457" name="CustomShape 2"/>
          <p:cNvSpPr/>
          <p:nvPr/>
        </p:nvSpPr>
        <p:spPr>
          <a:xfrm>
            <a:off x="548640" y="1344960"/>
            <a:ext cx="7219080" cy="360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 dirty="0">
                <a:solidFill>
                  <a:srgbClr val="000000"/>
                </a:solidFill>
                <a:latin typeface="Calibri"/>
              </a:rPr>
              <a:t>1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.  Ребенок 70%-90% проводит</a:t>
            </a:r>
            <a:endParaRPr lang="ru-RU" sz="2879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    за компьютером </a:t>
            </a:r>
            <a:endParaRPr lang="ru-RU" sz="2879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- регистрация в группах пропагандирующих террор, ненависть</a:t>
            </a:r>
            <a:endParaRPr lang="ru-RU" sz="2879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- подписка на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фейковые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страницы   ликвидированных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колумбайнеров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 (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Дилан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Клиболд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, Эрик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Харрисон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, 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Нейт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Дайкмен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и др.)</a:t>
            </a:r>
            <a:endParaRPr lang="ru-RU" sz="2879" b="0" strike="noStrike" spc="-1" dirty="0">
              <a:latin typeface="Arial"/>
            </a:endParaRPr>
          </a:p>
        </p:txBody>
      </p:sp>
      <p:sp>
        <p:nvSpPr>
          <p:cNvPr id="1458" name="CustomShape 3"/>
          <p:cNvSpPr/>
          <p:nvPr/>
        </p:nvSpPr>
        <p:spPr>
          <a:xfrm>
            <a:off x="500760" y="5136120"/>
            <a:ext cx="7314840" cy="9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Часто поступают уведомления из</a:t>
            </a:r>
            <a:endParaRPr lang="ru-RU" sz="2879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мессенджеров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  (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Telegram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879" b="0" strike="noStrike" spc="-1" dirty="0" err="1">
                <a:solidFill>
                  <a:srgbClr val="000000"/>
                </a:solidFill>
                <a:latin typeface="Calibri"/>
              </a:rPr>
              <a:t>Viber</a:t>
            </a:r>
            <a:r>
              <a:rPr lang="ru-RU" sz="2879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ru-RU" sz="2879" b="0" strike="noStrike" spc="-1" dirty="0" err="1" smtClean="0">
                <a:solidFill>
                  <a:srgbClr val="000000"/>
                </a:solidFill>
                <a:latin typeface="Calibri"/>
              </a:rPr>
              <a:t>WhatsApp</a:t>
            </a:r>
            <a:r>
              <a:rPr lang="ru-RU" sz="2879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2879" b="0" strike="noStrike" spc="-1" dirty="0" smtClean="0">
                <a:solidFill>
                  <a:srgbClr val="000000"/>
                </a:solidFill>
                <a:latin typeface="Calibri"/>
              </a:rPr>
              <a:t>и др.)</a:t>
            </a:r>
            <a:endParaRPr lang="ru-RU" sz="2879" b="0" strike="noStrike" spc="-1" dirty="0">
              <a:latin typeface="Arial"/>
            </a:endParaRPr>
          </a:p>
        </p:txBody>
      </p:sp>
      <p:sp>
        <p:nvSpPr>
          <p:cNvPr id="1459" name="CustomShape 4"/>
          <p:cNvSpPr/>
          <p:nvPr/>
        </p:nvSpPr>
        <p:spPr>
          <a:xfrm>
            <a:off x="500760" y="6507720"/>
            <a:ext cx="7314840" cy="96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3.  </a:t>
            </a:r>
            <a:r>
              <a:rPr lang="ru-RU" sz="2879" b="0" strike="noStrike" spc="-1">
                <a:solidFill>
                  <a:srgbClr val="000000"/>
                </a:solidFill>
                <a:latin typeface="Calibri"/>
              </a:rPr>
              <a:t>Получение почтовой корреспонденции,</a:t>
            </a:r>
            <a:endParaRPr lang="ru-RU" sz="2879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0" strike="noStrike" spc="-1">
                <a:solidFill>
                  <a:srgbClr val="000000"/>
                </a:solidFill>
                <a:latin typeface="Calibri"/>
              </a:rPr>
              <a:t> посылок от неизвестного адресанта</a:t>
            </a:r>
            <a:endParaRPr lang="ru-RU" sz="2879" b="0" strike="noStrike" spc="-1">
              <a:latin typeface="Arial"/>
            </a:endParaRPr>
          </a:p>
        </p:txBody>
      </p:sp>
      <p:pic>
        <p:nvPicPr>
          <p:cNvPr id="7" name="Рисунок 1">
            <a:extLst>
              <a:ext uri="{FF2B5EF4-FFF2-40B4-BE49-F238E27FC236}">
                <a16:creationId xmlns="" xmlns:a16="http://schemas.microsoft.com/office/drawing/2014/main" id="{D400164E-477E-4712-B95F-80C27E0D91D3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2571784" y="0"/>
            <a:ext cx="2058616" cy="8274756"/>
          </a:xfrm>
          <a:prstGeom prst="rect">
            <a:avLst/>
          </a:prstGeom>
          <a:ln>
            <a:noFill/>
          </a:ln>
        </p:spPr>
      </p:pic>
      <p:pic>
        <p:nvPicPr>
          <p:cNvPr id="9" name="Рисунок 1">
            <a:extLst>
              <a:ext uri="{FF2B5EF4-FFF2-40B4-BE49-F238E27FC236}">
                <a16:creationId xmlns="" xmlns:a16="http://schemas.microsoft.com/office/drawing/2014/main" id="{D400164E-477E-4712-B95F-80C27E0D91D3}"/>
              </a:ext>
            </a:extLst>
          </p:cNvPr>
          <p:cNvPicPr/>
          <p:nvPr/>
        </p:nvPicPr>
        <p:blipFill>
          <a:blip r:embed="rId3" cstate="print"/>
          <a:srcRect t="67131"/>
          <a:stretch/>
        </p:blipFill>
        <p:spPr>
          <a:xfrm>
            <a:off x="12643792" y="2818656"/>
            <a:ext cx="1986608" cy="2719796"/>
          </a:xfrm>
          <a:prstGeom prst="rect">
            <a:avLst/>
          </a:pr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26F2B451-36B3-4F4B-9B0E-1E8766AF1DBA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2643792" y="2386608"/>
            <a:ext cx="1986608" cy="1872208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CustomShape 3"/>
          <p:cNvSpPr/>
          <p:nvPr/>
        </p:nvSpPr>
        <p:spPr>
          <a:xfrm>
            <a:off x="3409560" y="370384"/>
            <a:ext cx="7819920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79" b="1" strike="noStrike" spc="-1" dirty="0" err="1">
                <a:solidFill>
                  <a:srgbClr val="7C3B06"/>
                </a:solidFill>
                <a:latin typeface="Calibri"/>
              </a:rPr>
              <a:t>Колумбайн</a:t>
            </a:r>
            <a:r>
              <a:rPr lang="ru-RU" sz="2879" b="1" strike="noStrike" spc="-1" dirty="0">
                <a:solidFill>
                  <a:srgbClr val="7C3B06"/>
                </a:solidFill>
                <a:latin typeface="Calibri"/>
              </a:rPr>
              <a:t>. Опасное деструктивное явление</a:t>
            </a:r>
            <a:r>
              <a:rPr lang="ru-RU" sz="2879" b="1" strike="noStrike" spc="-1" dirty="0">
                <a:solidFill>
                  <a:srgbClr val="203864"/>
                </a:solidFill>
                <a:latin typeface="Calibri"/>
              </a:rPr>
              <a:t>.</a:t>
            </a:r>
            <a:endParaRPr lang="ru-RU" sz="2879" b="0" strike="noStrike" spc="-1" dirty="0">
              <a:latin typeface="Arial"/>
            </a:endParaRPr>
          </a:p>
        </p:txBody>
      </p:sp>
      <p:sp>
        <p:nvSpPr>
          <p:cNvPr id="1464" name="CustomShape 4"/>
          <p:cNvSpPr/>
          <p:nvPr/>
        </p:nvSpPr>
        <p:spPr>
          <a:xfrm>
            <a:off x="434880" y="1018456"/>
            <a:ext cx="10191600" cy="12049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i="1" u="sng" strike="noStrike" spc="-1" dirty="0">
                <a:solidFill>
                  <a:srgbClr val="000000"/>
                </a:solidFill>
                <a:uFillTx/>
                <a:latin typeface="Calibri"/>
              </a:rPr>
              <a:t>«</a:t>
            </a:r>
            <a:r>
              <a:rPr lang="ru-RU" sz="2400" b="1" i="1" u="sng" strike="noStrike" spc="-1" dirty="0" err="1">
                <a:solidFill>
                  <a:srgbClr val="000000"/>
                </a:solidFill>
                <a:uFillTx/>
                <a:latin typeface="Calibri"/>
              </a:rPr>
              <a:t>Колумбайн</a:t>
            </a:r>
            <a:r>
              <a:rPr lang="ru-RU" sz="2400" b="1" i="1" u="sng" strike="noStrike" spc="-1" dirty="0">
                <a:solidFill>
                  <a:srgbClr val="000000"/>
                </a:solidFill>
                <a:uFillTx/>
                <a:latin typeface="Calibri"/>
              </a:rPr>
              <a:t>»  («</a:t>
            </a:r>
            <a:r>
              <a:rPr lang="ru-RU" sz="2400" b="1" i="1" u="sng" strike="noStrike" spc="-1" dirty="0" err="1">
                <a:solidFill>
                  <a:srgbClr val="000000"/>
                </a:solidFill>
                <a:uFillTx/>
                <a:latin typeface="Calibri"/>
              </a:rPr>
              <a:t>Скулшутинг</a:t>
            </a:r>
            <a:r>
              <a:rPr lang="ru-RU" sz="2400" b="1" i="1" u="sng" strike="noStrike" spc="-1" dirty="0">
                <a:solidFill>
                  <a:srgbClr val="000000"/>
                </a:solidFill>
                <a:uFillTx/>
                <a:latin typeface="Calibri"/>
              </a:rPr>
              <a:t>»)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 – </a:t>
            </a:r>
            <a:r>
              <a:rPr lang="ru-RU" sz="2400" b="1" i="1" u="sng" strike="noStrike" spc="-1" dirty="0">
                <a:solidFill>
                  <a:srgbClr val="000000"/>
                </a:solidFill>
                <a:uFillTx/>
                <a:latin typeface="Calibri"/>
              </a:rPr>
              <a:t>вооруженное нападение обучающегося или стороннего человека на учащихся внутри образовательного заведения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465" name="Picture 4"/>
          <p:cNvPicPr/>
          <p:nvPr/>
        </p:nvPicPr>
        <p:blipFill>
          <a:blip r:embed="rId2" cstate="print"/>
          <a:stretch/>
        </p:blipFill>
        <p:spPr>
          <a:xfrm>
            <a:off x="546448" y="4330824"/>
            <a:ext cx="6524392" cy="3601528"/>
          </a:xfrm>
          <a:prstGeom prst="rect">
            <a:avLst/>
          </a:prstGeom>
          <a:ln>
            <a:noFill/>
          </a:ln>
        </p:spPr>
      </p:pic>
      <p:sp>
        <p:nvSpPr>
          <p:cNvPr id="1466" name="CustomShape 5"/>
          <p:cNvSpPr/>
          <p:nvPr/>
        </p:nvSpPr>
        <p:spPr>
          <a:xfrm>
            <a:off x="546448" y="2170584"/>
            <a:ext cx="6709352" cy="2766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203864"/>
                </a:solidFill>
                <a:latin typeface="Calibri"/>
              </a:rPr>
              <a:t>«</a:t>
            </a:r>
            <a:r>
              <a:rPr lang="ru-RU" sz="2400" b="1" strike="noStrike" spc="-1" dirty="0" err="1">
                <a:solidFill>
                  <a:srgbClr val="203864"/>
                </a:solidFill>
                <a:latin typeface="Calibri"/>
              </a:rPr>
              <a:t>Колумбайн</a:t>
            </a:r>
            <a:r>
              <a:rPr lang="ru-RU" sz="2400" b="1" strike="noStrike" spc="-1" dirty="0">
                <a:solidFill>
                  <a:srgbClr val="203864"/>
                </a:solidFill>
                <a:latin typeface="Calibri"/>
              </a:rPr>
              <a:t>»</a:t>
            </a:r>
            <a:r>
              <a:rPr lang="ru-RU" sz="2400" b="0" strike="noStrike" spc="-1" dirty="0">
                <a:solidFill>
                  <a:srgbClr val="203864"/>
                </a:solidFill>
                <a:latin typeface="Calibri"/>
              </a:rPr>
              <a:t> – </a:t>
            </a:r>
            <a:r>
              <a:rPr lang="ru-RU" sz="2400" b="0" strike="noStrike" spc="-1" dirty="0" smtClean="0">
                <a:solidFill>
                  <a:srgbClr val="203864"/>
                </a:solidFill>
                <a:latin typeface="Calibri"/>
              </a:rPr>
              <a:t> </a:t>
            </a:r>
            <a:r>
              <a:rPr lang="ru-RU" sz="2400" b="0" strike="noStrike" spc="-1" dirty="0">
                <a:solidFill>
                  <a:srgbClr val="203864"/>
                </a:solidFill>
                <a:latin typeface="Calibri"/>
              </a:rPr>
              <a:t>название школы в США, в которой в 1999 году произошло самое громкое вооруженное нападение учеников Эрика Харриса и </a:t>
            </a:r>
            <a:r>
              <a:rPr lang="ru-RU" sz="2400" b="0" strike="noStrike" spc="-1" dirty="0" err="1">
                <a:solidFill>
                  <a:srgbClr val="203864"/>
                </a:solidFill>
                <a:latin typeface="Calibri"/>
              </a:rPr>
              <a:t>Дилана</a:t>
            </a:r>
            <a:r>
              <a:rPr lang="ru-RU" sz="2400" b="0" strike="noStrike" spc="-1" dirty="0">
                <a:solidFill>
                  <a:srgbClr val="203864"/>
                </a:solidFill>
                <a:latin typeface="Calibri"/>
              </a:rPr>
              <a:t> </a:t>
            </a:r>
            <a:r>
              <a:rPr lang="ru-RU" sz="2400" b="0" strike="noStrike" spc="-1" dirty="0" err="1">
                <a:solidFill>
                  <a:srgbClr val="203864"/>
                </a:solidFill>
                <a:latin typeface="Calibri"/>
              </a:rPr>
              <a:t>Клиболда</a:t>
            </a:r>
            <a:r>
              <a:rPr lang="ru-RU" sz="2400" b="0" strike="noStrike" spc="-1" dirty="0">
                <a:solidFill>
                  <a:srgbClr val="203864"/>
                </a:solidFill>
                <a:latin typeface="Calibri"/>
              </a:rPr>
              <a:t> на своих одноклассников.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203864"/>
                </a:solidFill>
                <a:latin typeface="Calibri"/>
              </a:rPr>
              <a:t>В результате стрельбы погибли 13 человек.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467" name="Picture 6"/>
          <p:cNvPicPr/>
          <p:nvPr/>
        </p:nvPicPr>
        <p:blipFill>
          <a:blip r:embed="rId3" cstate="print"/>
          <a:stretch/>
        </p:blipFill>
        <p:spPr>
          <a:xfrm>
            <a:off x="7243192" y="2458440"/>
            <a:ext cx="5400600" cy="5472784"/>
          </a:xfrm>
          <a:prstGeom prst="rect">
            <a:avLst/>
          </a:prstGeom>
          <a:ln>
            <a:noFill/>
          </a:ln>
        </p:spPr>
      </p:pic>
      <p:pic>
        <p:nvPicPr>
          <p:cNvPr id="7" name="Рисунок 1">
            <a:extLst>
              <a:ext uri="{FF2B5EF4-FFF2-40B4-BE49-F238E27FC236}">
                <a16:creationId xmlns="" xmlns:a16="http://schemas.microsoft.com/office/drawing/2014/main" id="{EA57EEB3-CBEF-4955-9E5A-5BE9E0ADA83E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2760528" y="-45156"/>
            <a:ext cx="1869872" cy="8274756"/>
          </a:xfrm>
          <a:prstGeom prst="rect">
            <a:avLst/>
          </a:prstGeom>
          <a:ln>
            <a:noFill/>
          </a:ln>
        </p:spPr>
      </p:pic>
      <p:pic>
        <p:nvPicPr>
          <p:cNvPr id="9" name="Рисунок 1">
            <a:extLst>
              <a:ext uri="{FF2B5EF4-FFF2-40B4-BE49-F238E27FC236}">
                <a16:creationId xmlns="" xmlns:a16="http://schemas.microsoft.com/office/drawing/2014/main" id="{EA57EEB3-CBEF-4955-9E5A-5BE9E0ADA83E}"/>
              </a:ext>
            </a:extLst>
          </p:cNvPr>
          <p:cNvPicPr/>
          <p:nvPr/>
        </p:nvPicPr>
        <p:blipFill>
          <a:blip r:embed="rId4" cstate="print"/>
          <a:srcRect t="67006"/>
          <a:stretch/>
        </p:blipFill>
        <p:spPr>
          <a:xfrm>
            <a:off x="12760528" y="2890664"/>
            <a:ext cx="1869872" cy="2730140"/>
          </a:xfrm>
          <a:prstGeom prst="rect">
            <a:avLst/>
          </a:pr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0E923E2D-4210-41DC-8622-34C481030C82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2787808" y="2026568"/>
            <a:ext cx="1842592" cy="2016224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TextShape 1"/>
          <p:cNvSpPr txBox="1"/>
          <p:nvPr/>
        </p:nvSpPr>
        <p:spPr>
          <a:xfrm>
            <a:off x="1005840" y="438120"/>
            <a:ext cx="12618360" cy="7621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5279" b="1" strike="noStrike" spc="-1">
                <a:solidFill>
                  <a:srgbClr val="000000"/>
                </a:solidFill>
                <a:latin typeface="Calibri Light"/>
              </a:rPr>
              <a:t>колумбайнеры</a:t>
            </a:r>
            <a:endParaRPr lang="ru-RU" sz="5279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69" name="Содержимое 3"/>
          <p:cNvPicPr/>
          <p:nvPr/>
        </p:nvPicPr>
        <p:blipFill>
          <a:blip r:embed="rId2" cstate="print"/>
          <a:stretch/>
        </p:blipFill>
        <p:spPr>
          <a:xfrm>
            <a:off x="900720" y="2059920"/>
            <a:ext cx="3922920" cy="2422080"/>
          </a:xfrm>
          <a:prstGeom prst="rect">
            <a:avLst/>
          </a:prstGeom>
          <a:ln>
            <a:noFill/>
          </a:ln>
        </p:spPr>
      </p:pic>
      <p:pic>
        <p:nvPicPr>
          <p:cNvPr id="1470" name="Рисунок 5"/>
          <p:cNvPicPr/>
          <p:nvPr/>
        </p:nvPicPr>
        <p:blipFill>
          <a:blip r:embed="rId3" cstate="print"/>
          <a:stretch/>
        </p:blipFill>
        <p:spPr>
          <a:xfrm>
            <a:off x="1045440" y="4936680"/>
            <a:ext cx="2556360" cy="2919960"/>
          </a:xfrm>
          <a:prstGeom prst="rect">
            <a:avLst/>
          </a:prstGeom>
          <a:ln>
            <a:noFill/>
          </a:ln>
        </p:spPr>
      </p:pic>
      <p:sp>
        <p:nvSpPr>
          <p:cNvPr id="1471" name="CustomShape 2"/>
          <p:cNvSpPr/>
          <p:nvPr/>
        </p:nvSpPr>
        <p:spPr>
          <a:xfrm>
            <a:off x="1668240" y="7786440"/>
            <a:ext cx="142020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Дилан Руф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72" name="CustomShape 3"/>
          <p:cNvSpPr/>
          <p:nvPr/>
        </p:nvSpPr>
        <p:spPr>
          <a:xfrm>
            <a:off x="932040" y="4462560"/>
            <a:ext cx="200232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Дилан Клиболд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73" name="CustomShape 4"/>
          <p:cNvSpPr/>
          <p:nvPr/>
        </p:nvSpPr>
        <p:spPr>
          <a:xfrm>
            <a:off x="3049200" y="4483080"/>
            <a:ext cx="163800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Эрик Харрис</a:t>
            </a:r>
            <a:endParaRPr lang="ru-RU" sz="2160" b="0" strike="noStrike" spc="-1">
              <a:latin typeface="Arial"/>
            </a:endParaRPr>
          </a:p>
        </p:txBody>
      </p:sp>
      <p:pic>
        <p:nvPicPr>
          <p:cNvPr id="1474" name="Рисунок 9"/>
          <p:cNvPicPr/>
          <p:nvPr/>
        </p:nvPicPr>
        <p:blipFill>
          <a:blip r:embed="rId4" cstate="print"/>
          <a:stretch/>
        </p:blipFill>
        <p:spPr>
          <a:xfrm>
            <a:off x="6712920" y="154080"/>
            <a:ext cx="3857400" cy="2400120"/>
          </a:xfrm>
          <a:prstGeom prst="rect">
            <a:avLst/>
          </a:prstGeom>
          <a:ln>
            <a:noFill/>
          </a:ln>
        </p:spPr>
      </p:pic>
      <p:sp>
        <p:nvSpPr>
          <p:cNvPr id="1475" name="CustomShape 5"/>
          <p:cNvSpPr/>
          <p:nvPr/>
        </p:nvSpPr>
        <p:spPr>
          <a:xfrm>
            <a:off x="10681200" y="145800"/>
            <a:ext cx="155412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Адам Лэнза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76" name="CustomShape 6"/>
          <p:cNvSpPr/>
          <p:nvPr/>
        </p:nvSpPr>
        <p:spPr>
          <a:xfrm>
            <a:off x="5010120" y="3893040"/>
            <a:ext cx="3580200" cy="74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203864"/>
                </a:solidFill>
                <a:latin typeface="Calibri"/>
              </a:rPr>
              <a:t>1999г. США. Погибли 13 человек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77" name="CustomShape 7"/>
          <p:cNvSpPr/>
          <p:nvPr/>
        </p:nvSpPr>
        <p:spPr>
          <a:xfrm>
            <a:off x="3720960" y="6046200"/>
            <a:ext cx="389736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2015г. США. Погибли 9 человек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78" name="CustomShape 8"/>
          <p:cNvSpPr/>
          <p:nvPr/>
        </p:nvSpPr>
        <p:spPr>
          <a:xfrm>
            <a:off x="10703520" y="798120"/>
            <a:ext cx="3550680" cy="74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2012г. США. Погибли 27 человек</a:t>
            </a:r>
            <a:endParaRPr lang="ru-RU" sz="2160" b="0" strike="noStrike" spc="-1">
              <a:latin typeface="Arial"/>
            </a:endParaRPr>
          </a:p>
        </p:txBody>
      </p:sp>
      <p:pic>
        <p:nvPicPr>
          <p:cNvPr id="1479" name="Picture 2"/>
          <p:cNvPicPr/>
          <p:nvPr/>
        </p:nvPicPr>
        <p:blipFill>
          <a:blip r:embed="rId5" cstate="print"/>
          <a:stretch/>
        </p:blipFill>
        <p:spPr>
          <a:xfrm>
            <a:off x="8250840" y="2763000"/>
            <a:ext cx="2162880" cy="2699640"/>
          </a:xfrm>
          <a:prstGeom prst="rect">
            <a:avLst/>
          </a:prstGeom>
          <a:ln>
            <a:noFill/>
          </a:ln>
        </p:spPr>
      </p:pic>
      <p:sp>
        <p:nvSpPr>
          <p:cNvPr id="1480" name="CustomShape 9"/>
          <p:cNvSpPr/>
          <p:nvPr/>
        </p:nvSpPr>
        <p:spPr>
          <a:xfrm>
            <a:off x="10710000" y="2785680"/>
            <a:ext cx="237276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Николас Якоб Круз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81" name="CustomShape 10"/>
          <p:cNvSpPr/>
          <p:nvPr/>
        </p:nvSpPr>
        <p:spPr>
          <a:xfrm>
            <a:off x="10611000" y="3292920"/>
            <a:ext cx="3663720" cy="74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 2018г. США. Погибли 17 человек</a:t>
            </a:r>
            <a:endParaRPr lang="ru-RU" sz="2160" b="0" strike="noStrike" spc="-1">
              <a:latin typeface="Arial"/>
            </a:endParaRPr>
          </a:p>
        </p:txBody>
      </p:sp>
      <p:pic>
        <p:nvPicPr>
          <p:cNvPr id="1482" name="Picture 4"/>
          <p:cNvPicPr/>
          <p:nvPr/>
        </p:nvPicPr>
        <p:blipFill>
          <a:blip r:embed="rId6" cstate="print"/>
          <a:stretch/>
        </p:blipFill>
        <p:spPr>
          <a:xfrm>
            <a:off x="7877880" y="5652000"/>
            <a:ext cx="1778400" cy="2318400"/>
          </a:xfrm>
          <a:prstGeom prst="rect">
            <a:avLst/>
          </a:prstGeom>
          <a:ln>
            <a:noFill/>
          </a:ln>
        </p:spPr>
      </p:pic>
      <p:pic>
        <p:nvPicPr>
          <p:cNvPr id="1483" name="Picture 6"/>
          <p:cNvPicPr/>
          <p:nvPr/>
        </p:nvPicPr>
        <p:blipFill>
          <a:blip r:embed="rId7" cstate="print"/>
          <a:stretch/>
        </p:blipFill>
        <p:spPr>
          <a:xfrm>
            <a:off x="11511360" y="5600160"/>
            <a:ext cx="1469160" cy="2217960"/>
          </a:xfrm>
          <a:prstGeom prst="rect">
            <a:avLst/>
          </a:prstGeom>
          <a:ln>
            <a:noFill/>
          </a:ln>
        </p:spPr>
      </p:pic>
      <p:sp>
        <p:nvSpPr>
          <p:cNvPr id="1484" name="CustomShape 11"/>
          <p:cNvSpPr/>
          <p:nvPr/>
        </p:nvSpPr>
        <p:spPr>
          <a:xfrm>
            <a:off x="9627120" y="5566680"/>
            <a:ext cx="1893960" cy="206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Роберт Штайнхойзер 2002г. Германия. Погибли 16 человек</a:t>
            </a:r>
            <a:endParaRPr lang="ru-RU" sz="2160" b="0" strike="noStrike" spc="-1">
              <a:latin typeface="Arial"/>
            </a:endParaRPr>
          </a:p>
        </p:txBody>
      </p:sp>
      <p:sp>
        <p:nvSpPr>
          <p:cNvPr id="1485" name="CustomShape 12"/>
          <p:cNvSpPr/>
          <p:nvPr/>
        </p:nvSpPr>
        <p:spPr>
          <a:xfrm>
            <a:off x="12967560" y="5642640"/>
            <a:ext cx="1820520" cy="140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Тим Кречмер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2002г.Германия. Погибли 17 человек </a:t>
            </a:r>
            <a:endParaRPr lang="ru-RU" sz="216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extShape 1"/>
          <p:cNvSpPr txBox="1"/>
          <p:nvPr/>
        </p:nvSpPr>
        <p:spPr>
          <a:xfrm>
            <a:off x="104220" y="132840"/>
            <a:ext cx="3084480" cy="110736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ru-RU" sz="3840" b="1" strike="noStrike" spc="-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Колумбайн</a:t>
            </a:r>
            <a:r>
              <a:rPr lang="ru-RU" sz="3840" b="1" strike="noStrike" spc="-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России</a:t>
            </a:r>
            <a:endParaRPr lang="ru-RU" sz="3840" b="0" strike="noStrike" spc="-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87" name="Table 2"/>
          <p:cNvGraphicFramePr/>
          <p:nvPr>
            <p:extLst>
              <p:ext uri="{D42A27DB-BD31-4B8C-83A1-F6EECF244321}">
                <p14:modId xmlns="" xmlns:p14="http://schemas.microsoft.com/office/powerpoint/2010/main" val="524051004"/>
              </p:ext>
            </p:extLst>
          </p:nvPr>
        </p:nvGraphicFramePr>
        <p:xfrm>
          <a:off x="3381876" y="1600200"/>
          <a:ext cx="11248525" cy="6364944"/>
        </p:xfrm>
        <a:graphic>
          <a:graphicData uri="http://schemas.openxmlformats.org/drawingml/2006/table">
            <a:tbl>
              <a:tblPr/>
              <a:tblGrid>
                <a:gridCol w="29919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358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56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58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61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23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Дата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Город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Личность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Убитые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Раненые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0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 февраля 2017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Москва (Отрадное)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Сергей Гордеев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5 сентября 2017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Московская обл., п. Ивантеевка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Михаил Пивнев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4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15 января 2018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Пермь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Лев Биджаков и Александр Буслидзе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15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4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19 января 2018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Улан-Удэ, п. Сосновый Бор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202122"/>
                          </a:solidFill>
                          <a:latin typeface="Times New Roman"/>
                          <a:ea typeface="Calibri"/>
                        </a:rPr>
                        <a:t>Антон Бичевин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4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10 мая 2018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Новосибирск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Илья Иванченко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4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17 октября 2018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Керчь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Владислав Росляков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67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8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14 ноября 2019 г.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Амурская область, Благовещенск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Даниил Засорин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7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11 мая 2021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Казань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Ильназ Галявиев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20 сентября 2021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Пермь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Тимур </a:t>
                      </a:r>
                      <a:r>
                        <a:rPr lang="ru-RU" sz="1400" b="1" strike="noStrike" spc="-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Бекмансуров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6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4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Январь 2022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Нижний Новгород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Скрыты (3-е подростков)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-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4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26 сентября 2022 г.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Ижевск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Артем Казанцев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16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39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82080" marR="820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488" name="Рисунок 4"/>
          <p:cNvPicPr/>
          <p:nvPr/>
        </p:nvPicPr>
        <p:blipFill>
          <a:blip r:embed="rId2" cstate="print"/>
          <a:stretch/>
        </p:blipFill>
        <p:spPr>
          <a:xfrm>
            <a:off x="1407960" y="1116720"/>
            <a:ext cx="1832040" cy="1408680"/>
          </a:xfrm>
          <a:prstGeom prst="rect">
            <a:avLst/>
          </a:prstGeom>
          <a:ln>
            <a:noFill/>
          </a:ln>
        </p:spPr>
      </p:pic>
      <p:pic>
        <p:nvPicPr>
          <p:cNvPr id="1489" name="Picture 4"/>
          <p:cNvPicPr/>
          <p:nvPr/>
        </p:nvPicPr>
        <p:blipFill>
          <a:blip r:embed="rId3" cstate="print"/>
          <a:stretch/>
        </p:blipFill>
        <p:spPr>
          <a:xfrm>
            <a:off x="1406160" y="2581200"/>
            <a:ext cx="1812960" cy="1450440"/>
          </a:xfrm>
          <a:prstGeom prst="rect">
            <a:avLst/>
          </a:prstGeom>
          <a:ln>
            <a:noFill/>
          </a:ln>
        </p:spPr>
      </p:pic>
      <p:pic>
        <p:nvPicPr>
          <p:cNvPr id="1490" name="Picture 6"/>
          <p:cNvPicPr/>
          <p:nvPr/>
        </p:nvPicPr>
        <p:blipFill>
          <a:blip r:embed="rId4" cstate="print"/>
          <a:stretch/>
        </p:blipFill>
        <p:spPr>
          <a:xfrm>
            <a:off x="776520" y="4094280"/>
            <a:ext cx="2473560" cy="1709640"/>
          </a:xfrm>
          <a:prstGeom prst="rect">
            <a:avLst/>
          </a:prstGeom>
          <a:ln>
            <a:noFill/>
          </a:ln>
        </p:spPr>
      </p:pic>
      <p:pic>
        <p:nvPicPr>
          <p:cNvPr id="1491" name="Picture 8"/>
          <p:cNvPicPr/>
          <p:nvPr/>
        </p:nvPicPr>
        <p:blipFill>
          <a:blip r:embed="rId5" cstate="print"/>
          <a:stretch/>
        </p:blipFill>
        <p:spPr>
          <a:xfrm>
            <a:off x="838440" y="6030000"/>
            <a:ext cx="2429640" cy="1619640"/>
          </a:xfrm>
          <a:prstGeom prst="rect">
            <a:avLst/>
          </a:prstGeom>
          <a:ln>
            <a:noFill/>
          </a:ln>
        </p:spPr>
      </p:pic>
      <p:sp>
        <p:nvSpPr>
          <p:cNvPr id="1492" name="CustomShape 3"/>
          <p:cNvSpPr/>
          <p:nvPr/>
        </p:nvSpPr>
        <p:spPr>
          <a:xfrm>
            <a:off x="186840" y="-173520"/>
            <a:ext cx="36540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3" name="CustomShape 4"/>
          <p:cNvSpPr/>
          <p:nvPr/>
        </p:nvSpPr>
        <p:spPr>
          <a:xfrm>
            <a:off x="186840" y="-173520"/>
            <a:ext cx="36540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4" name="CustomShape 5"/>
          <p:cNvSpPr/>
          <p:nvPr/>
        </p:nvSpPr>
        <p:spPr>
          <a:xfrm>
            <a:off x="186840" y="-173520"/>
            <a:ext cx="36540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95" name="CustomShape 6"/>
          <p:cNvSpPr/>
          <p:nvPr/>
        </p:nvSpPr>
        <p:spPr>
          <a:xfrm>
            <a:off x="186840" y="-173520"/>
            <a:ext cx="36540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96" name="Picture 18"/>
          <p:cNvPicPr/>
          <p:nvPr/>
        </p:nvPicPr>
        <p:blipFill>
          <a:blip r:embed="rId6" cstate="print"/>
          <a:stretch/>
        </p:blipFill>
        <p:spPr>
          <a:xfrm>
            <a:off x="3354120" y="0"/>
            <a:ext cx="2049120" cy="1655640"/>
          </a:xfrm>
          <a:prstGeom prst="rect">
            <a:avLst/>
          </a:prstGeom>
          <a:ln>
            <a:noFill/>
          </a:ln>
        </p:spPr>
      </p:pic>
      <p:pic>
        <p:nvPicPr>
          <p:cNvPr id="1497" name="Рисунок 14"/>
          <p:cNvPicPr/>
          <p:nvPr/>
        </p:nvPicPr>
        <p:blipFill>
          <a:blip r:embed="rId7" cstate="print"/>
          <a:stretch/>
        </p:blipFill>
        <p:spPr>
          <a:xfrm>
            <a:off x="5432040" y="0"/>
            <a:ext cx="2300400" cy="1618560"/>
          </a:xfrm>
          <a:prstGeom prst="rect">
            <a:avLst/>
          </a:prstGeom>
          <a:ln>
            <a:noFill/>
          </a:ln>
        </p:spPr>
      </p:pic>
      <p:pic>
        <p:nvPicPr>
          <p:cNvPr id="1498" name="Picture 20"/>
          <p:cNvPicPr/>
          <p:nvPr/>
        </p:nvPicPr>
        <p:blipFill>
          <a:blip r:embed="rId8" cstate="print"/>
          <a:stretch/>
        </p:blipFill>
        <p:spPr>
          <a:xfrm>
            <a:off x="7753680" y="0"/>
            <a:ext cx="2326680" cy="1604160"/>
          </a:xfrm>
          <a:prstGeom prst="rect">
            <a:avLst/>
          </a:prstGeom>
          <a:ln>
            <a:noFill/>
          </a:ln>
        </p:spPr>
      </p:pic>
      <p:pic>
        <p:nvPicPr>
          <p:cNvPr id="1499" name="Рисунок 16"/>
          <p:cNvPicPr/>
          <p:nvPr/>
        </p:nvPicPr>
        <p:blipFill>
          <a:blip r:embed="rId9" cstate="print"/>
          <a:stretch/>
        </p:blipFill>
        <p:spPr>
          <a:xfrm>
            <a:off x="9993600" y="0"/>
            <a:ext cx="1423800" cy="1614600"/>
          </a:xfrm>
          <a:prstGeom prst="rect">
            <a:avLst/>
          </a:prstGeom>
          <a:ln>
            <a:noFill/>
          </a:ln>
        </p:spPr>
      </p:pic>
      <p:pic>
        <p:nvPicPr>
          <p:cNvPr id="1500" name="Picture 4"/>
          <p:cNvPicPr/>
          <p:nvPr/>
        </p:nvPicPr>
        <p:blipFill>
          <a:blip r:embed="rId10" cstate="print"/>
          <a:stretch/>
        </p:blipFill>
        <p:spPr>
          <a:xfrm>
            <a:off x="11448000" y="0"/>
            <a:ext cx="3182400" cy="1600200"/>
          </a:xfrm>
          <a:prstGeom prst="rect">
            <a:avLst/>
          </a:prstGeom>
          <a:ln>
            <a:noFill/>
          </a:ln>
        </p:spPr>
      </p:pic>
      <p:pic>
        <p:nvPicPr>
          <p:cNvPr id="1501" name="Picture 2"/>
          <p:cNvPicPr/>
          <p:nvPr/>
        </p:nvPicPr>
        <p:blipFill>
          <a:blip r:embed="rId11" cstate="print"/>
          <a:stretch/>
        </p:blipFill>
        <p:spPr>
          <a:xfrm>
            <a:off x="0" y="1906920"/>
            <a:ext cx="1382040" cy="214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CustomShape 3"/>
          <p:cNvSpPr/>
          <p:nvPr/>
        </p:nvSpPr>
        <p:spPr>
          <a:xfrm>
            <a:off x="0" y="675979"/>
            <a:ext cx="12571784" cy="150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40" b="1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Регистрация в деструктивных группах соцсетей и </a:t>
            </a:r>
          </a:p>
          <a:p>
            <a:pPr algn="ctr">
              <a:lnSpc>
                <a:spcPct val="100000"/>
              </a:lnSpc>
            </a:pPr>
            <a:r>
              <a:rPr lang="ru-RU" sz="3840" b="1" strike="noStrike" spc="-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трансляция деструктивного контента </a:t>
            </a:r>
            <a:endParaRPr lang="ru-RU" sz="384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506" name="CustomShape 4"/>
          <p:cNvSpPr/>
          <p:nvPr/>
        </p:nvSpPr>
        <p:spPr>
          <a:xfrm>
            <a:off x="2496240" y="3854160"/>
            <a:ext cx="843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11480" indent="-411120"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     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07" name="Picture 2"/>
          <p:cNvPicPr/>
          <p:nvPr/>
        </p:nvPicPr>
        <p:blipFill>
          <a:blip r:embed="rId2" cstate="print"/>
          <a:stretch/>
        </p:blipFill>
        <p:spPr>
          <a:xfrm>
            <a:off x="6744650" y="2209725"/>
            <a:ext cx="5592750" cy="3123874"/>
          </a:xfrm>
          <a:prstGeom prst="rect">
            <a:avLst/>
          </a:prstGeom>
          <a:ln>
            <a:noFill/>
          </a:ln>
        </p:spPr>
      </p:pic>
      <p:sp>
        <p:nvSpPr>
          <p:cNvPr id="1508" name="CustomShape 5"/>
          <p:cNvSpPr/>
          <p:nvPr/>
        </p:nvSpPr>
        <p:spPr>
          <a:xfrm>
            <a:off x="369540" y="2242592"/>
            <a:ext cx="7314840" cy="40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Фото- и видеоматериалы следующего содержания: 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• суицидальная тематика; 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• чрезмерной жестокости и агрессии; 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• увлечение оружием;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 • расизм; 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• нацизм; 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• сатанизм; 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879" b="1" strike="noStrike" spc="-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• серийные убийцы.</a:t>
            </a:r>
            <a:endParaRPr lang="ru-RU" sz="2879" b="1" strike="noStrike" spc="-1" dirty="0">
              <a:solidFill>
                <a:schemeClr val="accent3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1509" name="Picture 6"/>
          <p:cNvPicPr/>
          <p:nvPr/>
        </p:nvPicPr>
        <p:blipFill>
          <a:blip r:embed="rId3" cstate="print"/>
          <a:stretch/>
        </p:blipFill>
        <p:spPr>
          <a:xfrm>
            <a:off x="6744650" y="5366465"/>
            <a:ext cx="5592750" cy="2560482"/>
          </a:xfrm>
          <a:prstGeom prst="rect">
            <a:avLst/>
          </a:prstGeom>
          <a:ln>
            <a:noFill/>
          </a:ln>
        </p:spPr>
      </p:pic>
      <p:sp>
        <p:nvSpPr>
          <p:cNvPr id="1510" name="CustomShape 6"/>
          <p:cNvSpPr/>
          <p:nvPr/>
        </p:nvSpPr>
        <p:spPr>
          <a:xfrm>
            <a:off x="186840" y="-173520"/>
            <a:ext cx="36540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1" name="CustomShape 7"/>
          <p:cNvSpPr/>
          <p:nvPr/>
        </p:nvSpPr>
        <p:spPr>
          <a:xfrm>
            <a:off x="186840" y="-173520"/>
            <a:ext cx="36540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1">
            <a:extLst>
              <a:ext uri="{FF2B5EF4-FFF2-40B4-BE49-F238E27FC236}">
                <a16:creationId xmlns="" xmlns:a16="http://schemas.microsoft.com/office/drawing/2014/main" id="{08B77C64-57D6-4883-87F8-F85B216069F3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2427768" y="-45156"/>
            <a:ext cx="2202632" cy="8274756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1">
            <a:extLst>
              <a:ext uri="{FF2B5EF4-FFF2-40B4-BE49-F238E27FC236}">
                <a16:creationId xmlns="" xmlns:a16="http://schemas.microsoft.com/office/drawing/2014/main" id="{08B77C64-57D6-4883-87F8-F85B216069F3}"/>
              </a:ext>
            </a:extLst>
          </p:cNvPr>
          <p:cNvPicPr/>
          <p:nvPr/>
        </p:nvPicPr>
        <p:blipFill>
          <a:blip r:embed="rId4" cstate="print"/>
          <a:srcRect t="67877" r="-1345"/>
          <a:stretch/>
        </p:blipFill>
        <p:spPr>
          <a:xfrm>
            <a:off x="12398152" y="2890664"/>
            <a:ext cx="2232248" cy="2658132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0E923E2D-4210-41DC-8622-34C481030C82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2427768" y="2026568"/>
            <a:ext cx="2202632" cy="21602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CustomShape 1"/>
          <p:cNvSpPr/>
          <p:nvPr/>
        </p:nvSpPr>
        <p:spPr>
          <a:xfrm>
            <a:off x="1259280" y="586408"/>
            <a:ext cx="11333880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359" b="1" strike="noStrike" spc="-1" dirty="0" err="1">
                <a:solidFill>
                  <a:srgbClr val="6B3305"/>
                </a:solidFill>
                <a:latin typeface="Calibri"/>
              </a:rPr>
              <a:t>Психо-соматические</a:t>
            </a:r>
            <a:r>
              <a:rPr lang="ru-RU" sz="3359" b="1" strike="noStrike" spc="-1" dirty="0">
                <a:solidFill>
                  <a:srgbClr val="6B3305"/>
                </a:solidFill>
                <a:latin typeface="Calibri"/>
              </a:rPr>
              <a:t> проявления (вялотекущие)</a:t>
            </a:r>
            <a:endParaRPr lang="ru-RU" sz="3359" b="0" strike="noStrike" spc="-1" dirty="0">
              <a:solidFill>
                <a:srgbClr val="6B3305"/>
              </a:solidFill>
              <a:latin typeface="Arial"/>
            </a:endParaRPr>
          </a:p>
        </p:txBody>
      </p:sp>
      <p:pic>
        <p:nvPicPr>
          <p:cNvPr id="1515" name="Picture 3"/>
          <p:cNvPicPr/>
          <p:nvPr/>
        </p:nvPicPr>
        <p:blipFill>
          <a:blip r:embed="rId2" cstate="print"/>
          <a:stretch/>
        </p:blipFill>
        <p:spPr>
          <a:xfrm>
            <a:off x="330424" y="1666528"/>
            <a:ext cx="5830920" cy="5544616"/>
          </a:xfrm>
          <a:prstGeom prst="rect">
            <a:avLst/>
          </a:prstGeom>
          <a:ln>
            <a:noFill/>
          </a:ln>
        </p:spPr>
      </p:pic>
      <p:sp>
        <p:nvSpPr>
          <p:cNvPr id="1516" name="CustomShape 2"/>
          <p:cNvSpPr/>
          <p:nvPr/>
        </p:nvSpPr>
        <p:spPr>
          <a:xfrm>
            <a:off x="6496560" y="1370880"/>
            <a:ext cx="8133840" cy="345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Самоизоляция, скрытность</a:t>
            </a:r>
            <a:endParaRPr lang="ru-RU" sz="24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 Уход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в себя (прослушивание депрессивных </a:t>
            </a:r>
            <a:endParaRPr lang="ru-RU" sz="2400" b="0" strike="noStrike" spc="-1" dirty="0" smtClean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треков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), отмена личной гигиены, „стеклянный "взгляд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Приём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медикаментов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Поиск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ответов на вопросы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- смысл жизни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- религии (ислам в большинстве случаев)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- искажение исторических фактов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517" name="CustomShape 3"/>
          <p:cNvSpPr/>
          <p:nvPr/>
        </p:nvSpPr>
        <p:spPr>
          <a:xfrm>
            <a:off x="6424920" y="4546848"/>
            <a:ext cx="6204960" cy="2686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Calibri"/>
              </a:rPr>
              <a:t>Аутоагрессия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(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сэлфхарм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 (порезы)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Экскориация(</a:t>
            </a:r>
            <a:r>
              <a:rPr lang="ru-RU" sz="2400" b="0" strike="noStrike" spc="-1" dirty="0" err="1" smtClean="0">
                <a:solidFill>
                  <a:srgbClr val="000000"/>
                </a:solidFill>
                <a:latin typeface="Calibri"/>
              </a:rPr>
              <a:t>саморасчёсывание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)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Нарушение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сна, 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растройство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 пищевого поведения (отсутствие аппетита/повышенный аппетит), быстрая утомляемость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субфебрильная температура (без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причин) 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518" name="CustomShape 4"/>
          <p:cNvSpPr/>
          <p:nvPr/>
        </p:nvSpPr>
        <p:spPr>
          <a:xfrm>
            <a:off x="6464160" y="7128720"/>
            <a:ext cx="6671880" cy="41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ru-RU" sz="2160" b="0" strike="noStrike" spc="-1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160" b="0" strike="noStrike" spc="-1" dirty="0">
                <a:solidFill>
                  <a:srgbClr val="000000"/>
                </a:solidFill>
                <a:latin typeface="Calibri"/>
              </a:rPr>
              <a:t>изменение режима дня (раннее пробуждение 04:20)</a:t>
            </a:r>
            <a:endParaRPr lang="ru-RU" sz="2160" b="0" strike="noStrike" spc="-1" dirty="0"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0E923E2D-4210-41DC-8622-34C481030C8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2571784" y="0"/>
            <a:ext cx="2058616" cy="2098576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CustomShape 1"/>
          <p:cNvSpPr/>
          <p:nvPr/>
        </p:nvSpPr>
        <p:spPr>
          <a:xfrm>
            <a:off x="4062960" y="0"/>
            <a:ext cx="9133920" cy="2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319" b="0" strike="noStrike" spc="-1" dirty="0">
              <a:latin typeface="Arial"/>
            </a:endParaRPr>
          </a:p>
        </p:txBody>
      </p:sp>
      <p:sp>
        <p:nvSpPr>
          <p:cNvPr id="1520" name="CustomShape 2"/>
          <p:cNvSpPr/>
          <p:nvPr/>
        </p:nvSpPr>
        <p:spPr>
          <a:xfrm>
            <a:off x="2498760" y="287280"/>
            <a:ext cx="10735200" cy="2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319" b="0" strike="noStrike" spc="-1" dirty="0">
              <a:latin typeface="Arial"/>
            </a:endParaRPr>
          </a:p>
        </p:txBody>
      </p:sp>
      <p:sp>
        <p:nvSpPr>
          <p:cNvPr id="1522" name="CustomShape 3"/>
          <p:cNvSpPr/>
          <p:nvPr/>
        </p:nvSpPr>
        <p:spPr>
          <a:xfrm>
            <a:off x="-118800" y="801540"/>
            <a:ext cx="1524384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40" b="1" strike="noStrike" spc="-1" dirty="0">
                <a:solidFill>
                  <a:srgbClr val="7C3B06"/>
                </a:solidFill>
                <a:latin typeface="Calibri"/>
              </a:rPr>
              <a:t>Использование деструктивной символики во внешнем виде</a:t>
            </a:r>
            <a:endParaRPr lang="ru-RU" sz="3840" b="1" strike="noStrike" spc="-1" dirty="0">
              <a:solidFill>
                <a:srgbClr val="7C3B06"/>
              </a:solidFill>
              <a:latin typeface="Arial"/>
            </a:endParaRPr>
          </a:p>
        </p:txBody>
      </p:sp>
      <p:sp>
        <p:nvSpPr>
          <p:cNvPr id="1523" name="CustomShape 4"/>
          <p:cNvSpPr/>
          <p:nvPr/>
        </p:nvSpPr>
        <p:spPr>
          <a:xfrm>
            <a:off x="2496240" y="3854160"/>
            <a:ext cx="843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11480" indent="-411120"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     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24" name="Picture 6"/>
          <p:cNvPicPr/>
          <p:nvPr/>
        </p:nvPicPr>
        <p:blipFill>
          <a:blip r:embed="rId2" cstate="print"/>
          <a:stretch/>
        </p:blipFill>
        <p:spPr>
          <a:xfrm>
            <a:off x="514800" y="2480040"/>
            <a:ext cx="2501640" cy="2264040"/>
          </a:xfrm>
          <a:prstGeom prst="rect">
            <a:avLst/>
          </a:prstGeom>
          <a:ln>
            <a:noFill/>
          </a:ln>
        </p:spPr>
      </p:pic>
      <p:pic>
        <p:nvPicPr>
          <p:cNvPr id="1525" name="Picture 8"/>
          <p:cNvPicPr/>
          <p:nvPr/>
        </p:nvPicPr>
        <p:blipFill>
          <a:blip r:embed="rId3" cstate="print"/>
          <a:stretch/>
        </p:blipFill>
        <p:spPr>
          <a:xfrm>
            <a:off x="7503120" y="2839320"/>
            <a:ext cx="2414880" cy="1811160"/>
          </a:xfrm>
          <a:prstGeom prst="rect">
            <a:avLst/>
          </a:prstGeom>
          <a:ln>
            <a:noFill/>
          </a:ln>
        </p:spPr>
      </p:pic>
      <p:pic>
        <p:nvPicPr>
          <p:cNvPr id="1526" name="Picture 14"/>
          <p:cNvPicPr/>
          <p:nvPr/>
        </p:nvPicPr>
        <p:blipFill>
          <a:blip r:embed="rId4" cstate="print"/>
          <a:stretch/>
        </p:blipFill>
        <p:spPr>
          <a:xfrm>
            <a:off x="12794040" y="2274480"/>
            <a:ext cx="1595880" cy="1595880"/>
          </a:xfrm>
          <a:prstGeom prst="rect">
            <a:avLst/>
          </a:prstGeom>
          <a:ln>
            <a:noFill/>
          </a:ln>
        </p:spPr>
      </p:pic>
      <p:pic>
        <p:nvPicPr>
          <p:cNvPr id="1527" name="Picture 12"/>
          <p:cNvPicPr/>
          <p:nvPr/>
        </p:nvPicPr>
        <p:blipFill>
          <a:blip r:embed="rId5" cstate="print"/>
          <a:stretch/>
        </p:blipFill>
        <p:spPr>
          <a:xfrm>
            <a:off x="10029960" y="2559240"/>
            <a:ext cx="2443680" cy="1517400"/>
          </a:xfrm>
          <a:prstGeom prst="rect">
            <a:avLst/>
          </a:prstGeom>
          <a:ln>
            <a:noFill/>
          </a:ln>
        </p:spPr>
      </p:pic>
      <p:pic>
        <p:nvPicPr>
          <p:cNvPr id="1528" name="Picture 26"/>
          <p:cNvPicPr/>
          <p:nvPr/>
        </p:nvPicPr>
        <p:blipFill>
          <a:blip r:embed="rId6" cstate="print"/>
          <a:stretch/>
        </p:blipFill>
        <p:spPr>
          <a:xfrm>
            <a:off x="10915920" y="4253040"/>
            <a:ext cx="3714120" cy="3976200"/>
          </a:xfrm>
          <a:prstGeom prst="rect">
            <a:avLst/>
          </a:prstGeom>
          <a:ln>
            <a:noFill/>
          </a:ln>
        </p:spPr>
      </p:pic>
      <p:pic>
        <p:nvPicPr>
          <p:cNvPr id="1529" name="Picture 4"/>
          <p:cNvPicPr/>
          <p:nvPr/>
        </p:nvPicPr>
        <p:blipFill>
          <a:blip r:embed="rId7" cstate="print"/>
          <a:stretch/>
        </p:blipFill>
        <p:spPr>
          <a:xfrm>
            <a:off x="7253280" y="5145120"/>
            <a:ext cx="3481920" cy="2317680"/>
          </a:xfrm>
          <a:prstGeom prst="rect">
            <a:avLst/>
          </a:prstGeom>
          <a:ln>
            <a:noFill/>
          </a:ln>
        </p:spPr>
      </p:pic>
      <p:pic>
        <p:nvPicPr>
          <p:cNvPr id="1530" name="Picture 4"/>
          <p:cNvPicPr/>
          <p:nvPr/>
        </p:nvPicPr>
        <p:blipFill>
          <a:blip r:embed="rId8" cstate="print"/>
          <a:stretch/>
        </p:blipFill>
        <p:spPr>
          <a:xfrm>
            <a:off x="4311000" y="5432760"/>
            <a:ext cx="2234520" cy="2796480"/>
          </a:xfrm>
          <a:prstGeom prst="rect">
            <a:avLst/>
          </a:prstGeom>
          <a:ln>
            <a:noFill/>
          </a:ln>
        </p:spPr>
      </p:pic>
      <p:pic>
        <p:nvPicPr>
          <p:cNvPr id="1531" name="Picture 2"/>
          <p:cNvPicPr/>
          <p:nvPr/>
        </p:nvPicPr>
        <p:blipFill>
          <a:blip r:embed="rId9" cstate="print"/>
          <a:stretch/>
        </p:blipFill>
        <p:spPr>
          <a:xfrm>
            <a:off x="262440" y="5048280"/>
            <a:ext cx="3407400" cy="3180960"/>
          </a:xfrm>
          <a:prstGeom prst="rect">
            <a:avLst/>
          </a:prstGeom>
          <a:ln>
            <a:noFill/>
          </a:ln>
        </p:spPr>
      </p:pic>
      <p:pic>
        <p:nvPicPr>
          <p:cNvPr id="1532" name="Picture 4"/>
          <p:cNvPicPr/>
          <p:nvPr/>
        </p:nvPicPr>
        <p:blipFill>
          <a:blip r:embed="rId10" cstate="print"/>
          <a:stretch/>
        </p:blipFill>
        <p:spPr>
          <a:xfrm>
            <a:off x="3972960" y="2592000"/>
            <a:ext cx="2648160" cy="266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Рисунок 1392"/>
          <p:cNvPicPr/>
          <p:nvPr/>
        </p:nvPicPr>
        <p:blipFill>
          <a:blip r:embed="rId2" cstate="print"/>
          <a:stretch/>
        </p:blipFill>
        <p:spPr>
          <a:xfrm>
            <a:off x="3240000" y="884520"/>
            <a:ext cx="8591040" cy="5019480"/>
          </a:xfrm>
          <a:prstGeom prst="rect">
            <a:avLst/>
          </a:prstGeom>
          <a:ln>
            <a:noFill/>
          </a:ln>
        </p:spPr>
      </p:pic>
      <p:sp>
        <p:nvSpPr>
          <p:cNvPr id="1394" name="TextShape 1"/>
          <p:cNvSpPr txBox="1"/>
          <p:nvPr/>
        </p:nvSpPr>
        <p:spPr>
          <a:xfrm>
            <a:off x="1800000" y="288000"/>
            <a:ext cx="7963472" cy="44242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ru-RU" sz="24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Душевная (внутренняя боль) сильнее физической</a:t>
            </a:r>
          </a:p>
        </p:txBody>
      </p:sp>
      <p:pic>
        <p:nvPicPr>
          <p:cNvPr id="1395" name="Рисунок 1394"/>
          <p:cNvPicPr/>
          <p:nvPr/>
        </p:nvPicPr>
        <p:blipFill>
          <a:blip r:embed="rId3" cstate="print"/>
          <a:stretch/>
        </p:blipFill>
        <p:spPr>
          <a:xfrm>
            <a:off x="144000" y="1008000"/>
            <a:ext cx="3108960" cy="2076840"/>
          </a:xfrm>
          <a:prstGeom prst="rect">
            <a:avLst/>
          </a:prstGeom>
          <a:ln>
            <a:noFill/>
          </a:ln>
        </p:spPr>
      </p:pic>
      <p:pic>
        <p:nvPicPr>
          <p:cNvPr id="1396" name="Рисунок 1395"/>
          <p:cNvPicPr/>
          <p:nvPr/>
        </p:nvPicPr>
        <p:blipFill>
          <a:blip r:embed="rId4" cstate="print"/>
          <a:stretch/>
        </p:blipFill>
        <p:spPr>
          <a:xfrm rot="21567600">
            <a:off x="11645280" y="3808080"/>
            <a:ext cx="2966400" cy="2666520"/>
          </a:xfrm>
          <a:prstGeom prst="rect">
            <a:avLst/>
          </a:prstGeom>
          <a:ln>
            <a:noFill/>
          </a:ln>
        </p:spPr>
      </p:pic>
      <p:pic>
        <p:nvPicPr>
          <p:cNvPr id="1397" name="Рисунок 1396"/>
          <p:cNvPicPr/>
          <p:nvPr/>
        </p:nvPicPr>
        <p:blipFill>
          <a:blip r:embed="rId5" cstate="print"/>
          <a:stretch/>
        </p:blipFill>
        <p:spPr>
          <a:xfrm>
            <a:off x="7920000" y="5904000"/>
            <a:ext cx="3515760" cy="2299320"/>
          </a:xfrm>
          <a:prstGeom prst="rect">
            <a:avLst/>
          </a:prstGeom>
          <a:ln>
            <a:noFill/>
          </a:ln>
        </p:spPr>
      </p:pic>
      <p:pic>
        <p:nvPicPr>
          <p:cNvPr id="1398" name="Рисунок 1397"/>
          <p:cNvPicPr/>
          <p:nvPr/>
        </p:nvPicPr>
        <p:blipFill>
          <a:blip r:embed="rId6" cstate="print"/>
          <a:stretch/>
        </p:blipFill>
        <p:spPr>
          <a:xfrm rot="21593400">
            <a:off x="11536920" y="407160"/>
            <a:ext cx="3090600" cy="2757600"/>
          </a:xfrm>
          <a:prstGeom prst="rect">
            <a:avLst/>
          </a:prstGeom>
          <a:ln>
            <a:noFill/>
          </a:ln>
        </p:spPr>
      </p:pic>
      <p:pic>
        <p:nvPicPr>
          <p:cNvPr id="1399" name="Рисунок 1398"/>
          <p:cNvPicPr/>
          <p:nvPr/>
        </p:nvPicPr>
        <p:blipFill>
          <a:blip r:embed="rId7" cstate="print"/>
          <a:stretch/>
        </p:blipFill>
        <p:spPr>
          <a:xfrm>
            <a:off x="2853000" y="5913720"/>
            <a:ext cx="3123000" cy="2078280"/>
          </a:xfrm>
          <a:prstGeom prst="rect">
            <a:avLst/>
          </a:prstGeom>
          <a:ln>
            <a:noFill/>
          </a:ln>
        </p:spPr>
      </p:pic>
      <p:pic>
        <p:nvPicPr>
          <p:cNvPr id="1400" name="Рисунок 1399"/>
          <p:cNvPicPr/>
          <p:nvPr/>
        </p:nvPicPr>
        <p:blipFill>
          <a:blip r:embed="rId8" cstate="print"/>
          <a:stretch/>
        </p:blipFill>
        <p:spPr>
          <a:xfrm>
            <a:off x="144000" y="3456000"/>
            <a:ext cx="3024000" cy="230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CustomShape 3"/>
          <p:cNvSpPr/>
          <p:nvPr/>
        </p:nvSpPr>
        <p:spPr>
          <a:xfrm>
            <a:off x="-613440" y="864099"/>
            <a:ext cx="15243840" cy="1584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40" b="1" strike="noStrike" spc="-1" dirty="0">
                <a:solidFill>
                  <a:srgbClr val="7C3B06"/>
                </a:solidFill>
                <a:latin typeface="Calibri"/>
              </a:rPr>
              <a:t>Приобретение (появление) у обучающегося </a:t>
            </a:r>
          </a:p>
          <a:p>
            <a:pPr algn="ctr">
              <a:lnSpc>
                <a:spcPct val="100000"/>
              </a:lnSpc>
            </a:pPr>
            <a:r>
              <a:rPr lang="ru-RU" sz="3840" b="1" strike="noStrike" spc="-1" dirty="0">
                <a:solidFill>
                  <a:srgbClr val="7C3B06"/>
                </a:solidFill>
                <a:latin typeface="Calibri"/>
              </a:rPr>
              <a:t>особых предметов и веществ </a:t>
            </a:r>
            <a:endParaRPr lang="ru-RU" sz="3840" b="1" strike="noStrike" spc="-1" dirty="0">
              <a:solidFill>
                <a:srgbClr val="7C3B06"/>
              </a:solidFill>
              <a:latin typeface="Arial"/>
            </a:endParaRPr>
          </a:p>
        </p:txBody>
      </p:sp>
      <p:sp>
        <p:nvSpPr>
          <p:cNvPr id="1537" name="CustomShape 4"/>
          <p:cNvSpPr/>
          <p:nvPr/>
        </p:nvSpPr>
        <p:spPr>
          <a:xfrm>
            <a:off x="2496240" y="3854160"/>
            <a:ext cx="843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11480" indent="-411120"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     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38" name="Picture 2"/>
          <p:cNvPicPr/>
          <p:nvPr/>
        </p:nvPicPr>
        <p:blipFill>
          <a:blip r:embed="rId2" cstate="print"/>
          <a:stretch/>
        </p:blipFill>
        <p:spPr>
          <a:xfrm>
            <a:off x="1013767" y="3051013"/>
            <a:ext cx="5553280" cy="4354920"/>
          </a:xfrm>
          <a:prstGeom prst="rect">
            <a:avLst/>
          </a:prstGeom>
          <a:ln>
            <a:noFill/>
          </a:ln>
        </p:spPr>
      </p:pic>
      <p:pic>
        <p:nvPicPr>
          <p:cNvPr id="1539" name="Picture 4"/>
          <p:cNvPicPr/>
          <p:nvPr/>
        </p:nvPicPr>
        <p:blipFill>
          <a:blip r:embed="rId3" cstate="print"/>
          <a:stretch/>
        </p:blipFill>
        <p:spPr>
          <a:xfrm>
            <a:off x="6712200" y="3015446"/>
            <a:ext cx="5453739" cy="4354920"/>
          </a:xfrm>
          <a:prstGeom prst="rect">
            <a:avLst/>
          </a:prstGeom>
          <a:ln>
            <a:noFill/>
          </a:ln>
        </p:spPr>
      </p:pic>
      <p:pic>
        <p:nvPicPr>
          <p:cNvPr id="6" name="Рисунок 1">
            <a:extLst>
              <a:ext uri="{FF2B5EF4-FFF2-40B4-BE49-F238E27FC236}">
                <a16:creationId xmlns="" xmlns:a16="http://schemas.microsoft.com/office/drawing/2014/main" id="{7FB46F76-7B4A-45B6-A4FC-E5429B9D5289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2211744" y="-45156"/>
            <a:ext cx="2418656" cy="8274756"/>
          </a:xfrm>
          <a:prstGeom prst="rect">
            <a:avLst/>
          </a:prstGeom>
          <a:ln>
            <a:noFill/>
          </a:ln>
        </p:spPr>
      </p:pic>
      <p:pic>
        <p:nvPicPr>
          <p:cNvPr id="8" name="Рисунок 1">
            <a:extLst>
              <a:ext uri="{FF2B5EF4-FFF2-40B4-BE49-F238E27FC236}">
                <a16:creationId xmlns="" xmlns:a16="http://schemas.microsoft.com/office/drawing/2014/main" id="{7FB46F76-7B4A-45B6-A4FC-E5429B9D5289}"/>
              </a:ext>
            </a:extLst>
          </p:cNvPr>
          <p:cNvPicPr/>
          <p:nvPr/>
        </p:nvPicPr>
        <p:blipFill>
          <a:blip r:embed="rId4" cstate="print"/>
          <a:srcRect t="67700" r="-16748"/>
          <a:stretch/>
        </p:blipFill>
        <p:spPr>
          <a:xfrm>
            <a:off x="12622560" y="2962672"/>
            <a:ext cx="2007840" cy="2611016"/>
          </a:xfrm>
          <a:prstGeom prst="rect">
            <a:avLst/>
          </a:prstGeom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2211744" y="2386608"/>
            <a:ext cx="2418656" cy="21602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496065" y="3854275"/>
            <a:ext cx="8432251" cy="48013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marL="411480" indent="-411480" algn="just">
              <a:spcBef>
                <a:spcPct val="20000"/>
              </a:spcBef>
              <a:defRPr/>
            </a:pPr>
            <a:r>
              <a:rPr lang="ru-RU" sz="2400" b="1" dirty="0"/>
              <a:t>     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31968" y="586408"/>
            <a:ext cx="9052560" cy="634020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ctr"/>
            <a:r>
              <a:rPr lang="ru-RU" sz="3400" b="1" dirty="0" err="1">
                <a:solidFill>
                  <a:schemeClr val="accent6">
                    <a:lumMod val="50000"/>
                  </a:schemeClr>
                </a:solidFill>
              </a:rPr>
              <a:t>Психо</a:t>
            </a:r>
            <a:r>
              <a:rPr lang="ru-RU" sz="3400" b="1" dirty="0">
                <a:solidFill>
                  <a:schemeClr val="accent6">
                    <a:lumMod val="50000"/>
                  </a:schemeClr>
                </a:solidFill>
              </a:rPr>
              <a:t> - соматическая активность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14" y="4862774"/>
            <a:ext cx="7080886" cy="324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677" y="2486659"/>
            <a:ext cx="237744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567"/>
            <a:ext cx="2596514" cy="258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15" y="1092065"/>
            <a:ext cx="4563052" cy="367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20" y="5208271"/>
            <a:ext cx="2588894" cy="30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3324" y="1248392"/>
            <a:ext cx="4856192" cy="3619452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endParaRPr lang="ru-RU" sz="2400" dirty="0" smtClean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 </a:t>
            </a:r>
            <a:r>
              <a:rPr lang="ru-RU" sz="2400" dirty="0" err="1" smtClean="0"/>
              <a:t>Гетероагрессивность</a:t>
            </a:r>
            <a:endParaRPr lang="ru-RU" sz="2400" dirty="0"/>
          </a:p>
          <a:p>
            <a:r>
              <a:rPr lang="ru-RU" sz="2400" dirty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 Открытое </a:t>
            </a:r>
            <a:r>
              <a:rPr lang="ru-RU" sz="2400" dirty="0"/>
              <a:t>увлечение</a:t>
            </a:r>
          </a:p>
          <a:p>
            <a:r>
              <a:rPr lang="ru-RU" sz="2400" dirty="0"/>
              <a:t>сигаретами, </a:t>
            </a:r>
            <a:r>
              <a:rPr lang="ru-RU" sz="2400" dirty="0" err="1"/>
              <a:t>спайсы</a:t>
            </a:r>
            <a:r>
              <a:rPr lang="ru-RU" sz="2400" dirty="0"/>
              <a:t>, </a:t>
            </a:r>
            <a:r>
              <a:rPr lang="ru-RU" sz="2400" dirty="0" err="1"/>
              <a:t>вейпы</a:t>
            </a:r>
            <a:endParaRPr lang="ru-RU" sz="2400" dirty="0"/>
          </a:p>
          <a:p>
            <a:endParaRPr lang="ru-RU" sz="2400" dirty="0"/>
          </a:p>
          <a:p>
            <a:pPr>
              <a:buFont typeface="Wingdings" pitchFamily="2" charset="2"/>
              <a:buChar char="ü"/>
            </a:pPr>
            <a:r>
              <a:rPr lang="ru-RU" sz="2400" dirty="0" smtClean="0"/>
              <a:t> Пренебрежение </a:t>
            </a:r>
            <a:r>
              <a:rPr lang="ru-RU" sz="2400" dirty="0"/>
              <a:t>нормами,</a:t>
            </a:r>
          </a:p>
          <a:p>
            <a:r>
              <a:rPr lang="ru-RU" sz="2400" dirty="0"/>
              <a:t>правилами, рекомендациями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79231" y="4474840"/>
            <a:ext cx="5018167" cy="3434786"/>
          </a:xfrm>
          <a:prstGeom prst="rect">
            <a:avLst/>
          </a:prstGeom>
        </p:spPr>
        <p:txBody>
          <a:bodyPr wrap="square" lIns="109728" tIns="54864" rIns="109728" bIns="54864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 </a:t>
            </a:r>
            <a:r>
              <a:rPr lang="ru-RU" sz="2400" dirty="0"/>
              <a:t>Изменение внешнего </a:t>
            </a:r>
            <a:r>
              <a:rPr lang="ru-RU" sz="2400" dirty="0" smtClean="0"/>
              <a:t>вида</a:t>
            </a:r>
          </a:p>
          <a:p>
            <a:pPr algn="just"/>
            <a:r>
              <a:rPr lang="ru-RU" sz="2400" dirty="0" smtClean="0"/>
              <a:t>( </a:t>
            </a:r>
            <a:r>
              <a:rPr lang="ru-RU" sz="2400" dirty="0"/>
              <a:t>черная одежда, плащи, ботинки армейские</a:t>
            </a:r>
            <a:r>
              <a:rPr lang="ru-RU" sz="2400" dirty="0" smtClean="0"/>
              <a:t>. Изменение </a:t>
            </a:r>
            <a:r>
              <a:rPr lang="ru-RU" sz="2400" dirty="0"/>
              <a:t>цвета волос, футболки с провоцирующими </a:t>
            </a:r>
            <a:r>
              <a:rPr lang="ru-RU" sz="2400" dirty="0" smtClean="0"/>
              <a:t> надписями)</a:t>
            </a:r>
          </a:p>
          <a:p>
            <a:pPr algn="just"/>
            <a:endParaRPr lang="ru-RU" sz="2400" dirty="0"/>
          </a:p>
          <a:p>
            <a:pPr algn="just">
              <a:buFont typeface="Wingdings" pitchFamily="2" charset="2"/>
              <a:buChar char="ü"/>
            </a:pPr>
            <a:r>
              <a:rPr lang="ru-RU" sz="2400" dirty="0" smtClean="0"/>
              <a:t> </a:t>
            </a:r>
            <a:r>
              <a:rPr lang="ru-RU" sz="2400" dirty="0"/>
              <a:t>Появление символики на одежде, теле</a:t>
            </a:r>
            <a:r>
              <a:rPr lang="ru-RU" sz="2400" dirty="0" smtClean="0"/>
              <a:t>,  </a:t>
            </a:r>
            <a:r>
              <a:rPr lang="ru-RU" sz="2400" dirty="0"/>
              <a:t>интерьер комнаты (значки, лейблы</a:t>
            </a:r>
            <a:r>
              <a:rPr lang="ru-RU" sz="2400" dirty="0" smtClean="0"/>
              <a:t>,  </a:t>
            </a:r>
            <a:r>
              <a:rPr lang="ru-RU" sz="2400" dirty="0"/>
              <a:t>надписи)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6F5253F-22A3-4CEE-AE2F-4290306DE6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011341" y="0"/>
            <a:ext cx="2619059" cy="2592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3028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3F8E907-D093-496A-9978-A03522109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955" y="658416"/>
            <a:ext cx="11747269" cy="968585"/>
          </a:xfrm>
        </p:spPr>
        <p:txBody>
          <a:bodyPr>
            <a:noAutofit/>
          </a:bodyPr>
          <a:lstStyle/>
          <a:p>
            <a:r>
              <a:rPr lang="ru-RU" sz="3400" b="1" dirty="0" smtClean="0">
                <a:solidFill>
                  <a:schemeClr val="accent2">
                    <a:lumMod val="50000"/>
                  </a:schemeClr>
                </a:solidFill>
              </a:rPr>
              <a:t>Действия  в условиях выявления  факторов риска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7116338" y="1407959"/>
            <a:ext cx="7514062" cy="657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Создание</a:t>
            </a: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либо поддержание доброжелательной атмосферы в общении с ребенком</a:t>
            </a: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райне важно не потерять взаимопонимание между ребёнком и родителем, при этом не акцентировать внимание на замеченных Вами особенностях поведения.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0000"/>
                </a:solidFill>
                <a:latin typeface="Calibri"/>
                <a:ea typeface="Calibri" pitchFamily="34" charset="0"/>
                <a:cs typeface="Open Sans" pitchFamily="34" charset="0"/>
              </a:rPr>
              <a:t> 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Проявление заинтересованности к увлечениям, стремлениям и целям ребёнка имеющих положительный и социально-значимый для него смысл</a:t>
            </a:r>
            <a:r>
              <a:rPr lang="ru-RU" sz="2000" dirty="0" smtClean="0">
                <a:solidFill>
                  <a:srgbClr val="000000"/>
                </a:solidFill>
                <a:latin typeface="Open Sans" pitchFamily="34" charset="0"/>
                <a:ea typeface="Calibri" pitchFamily="34" charset="0"/>
                <a:cs typeface="Open Sans" pitchFamily="34" charset="0"/>
              </a:rPr>
              <a:t>.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Продолжить наблюдение за поведением ребенка, с углублённым изучением ресурсов поступления информации (компьютер, социальные сети, </a:t>
            </a:r>
            <a:r>
              <a:rPr lang="ru-RU" sz="2000" dirty="0" err="1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контенты</a:t>
            </a: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осмотр личных вещей (рюкзак/портфель, рабочее место) в период отсутствия ребёнка.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Отслеживать и анализировать страницы своего ребенка в социальных сетях, сообществах и группах членом которых он является, а так же публикации на стене сообщества. Просматривать страницы тех, с кем ведёт переписку ребёнок и содержание текстов,  фотографии и видео вызывающие интерес у ребенка (сохраненные, либо с  отметкой «</a:t>
            </a:r>
            <a:r>
              <a:rPr lang="ru-RU" sz="2000" dirty="0" err="1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лайк</a:t>
            </a:r>
            <a:r>
              <a:rPr lang="ru-RU" sz="2000" dirty="0" smtClean="0">
                <a:solidFill>
                  <a:srgbClr val="0C0C0C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») контролировать количество времени, проведенное за компьютером.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Активно участвовать в школьной жизни ребенка, посещать родительские собрания, выработка общей позиции «родители-педагоги</a:t>
            </a:r>
            <a:r>
              <a:rPr lang="ru-RU" sz="17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s://image3.thematicnews.com/uploads/topics/preview/00/03/29/17/781b6f0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793" y="1594520"/>
            <a:ext cx="6811042" cy="6155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902865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4"/>
          <p:cNvPicPr/>
          <p:nvPr/>
        </p:nvPicPr>
        <p:blipFill>
          <a:blip r:embed="rId2" cstate="print"/>
          <a:stretch/>
        </p:blipFill>
        <p:spPr>
          <a:xfrm>
            <a:off x="6104160" y="4167936"/>
            <a:ext cx="8324640" cy="3896208"/>
          </a:xfrm>
          <a:prstGeom prst="rect">
            <a:avLst/>
          </a:prstGeom>
          <a:ln>
            <a:noFill/>
          </a:ln>
        </p:spPr>
      </p:pic>
      <p:pic>
        <p:nvPicPr>
          <p:cNvPr id="291" name="Picture 6"/>
          <p:cNvPicPr/>
          <p:nvPr/>
        </p:nvPicPr>
        <p:blipFill>
          <a:blip r:embed="rId3" cstate="print"/>
          <a:stretch/>
        </p:blipFill>
        <p:spPr>
          <a:xfrm>
            <a:off x="367632" y="3792528"/>
            <a:ext cx="5970240" cy="4236624"/>
          </a:xfrm>
          <a:prstGeom prst="rect">
            <a:avLst/>
          </a:prstGeom>
          <a:ln>
            <a:noFill/>
          </a:ln>
        </p:spPr>
      </p:pic>
      <p:pic>
        <p:nvPicPr>
          <p:cNvPr id="292" name="Picture 8"/>
          <p:cNvPicPr/>
          <p:nvPr/>
        </p:nvPicPr>
        <p:blipFill>
          <a:blip r:embed="rId4" cstate="print"/>
          <a:stretch/>
        </p:blipFill>
        <p:spPr>
          <a:xfrm>
            <a:off x="6508944" y="131328"/>
            <a:ext cx="7744464" cy="3948480"/>
          </a:xfrm>
          <a:prstGeom prst="rect">
            <a:avLst/>
          </a:prstGeom>
          <a:ln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626400" y="458784"/>
            <a:ext cx="5530896" cy="19733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54000" rIns="108000" bIns="54000"/>
          <a:lstStyle/>
          <a:p>
            <a:pPr>
              <a:lnSpc>
                <a:spcPct val="100000"/>
              </a:lnSpc>
            </a:pPr>
            <a:r>
              <a:rPr lang="ru-RU" sz="3400" b="1" spc="-1" dirty="0">
                <a:solidFill>
                  <a:srgbClr val="FF0000"/>
                </a:solidFill>
                <a:latin typeface="Calibri"/>
              </a:rPr>
              <a:t>Максимум</a:t>
            </a:r>
            <a:r>
              <a:rPr lang="ru-RU" sz="3400" b="1" spc="-1" dirty="0">
                <a:solidFill>
                  <a:srgbClr val="000000"/>
                </a:solidFill>
                <a:latin typeface="Calibri"/>
              </a:rPr>
              <a:t> бдительности!</a:t>
            </a:r>
            <a:endParaRPr lang="ru-RU" sz="34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1" spc="-1" dirty="0">
                <a:solidFill>
                  <a:srgbClr val="000000"/>
                </a:solidFill>
                <a:latin typeface="Calibri"/>
              </a:rPr>
              <a:t> </a:t>
            </a:r>
            <a:endParaRPr lang="ru-RU" sz="34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400" b="1" spc="-1" dirty="0">
                <a:solidFill>
                  <a:srgbClr val="FF0000"/>
                </a:solidFill>
                <a:latin typeface="Calibri"/>
              </a:rPr>
              <a:t>Минимум</a:t>
            </a:r>
            <a:r>
              <a:rPr lang="ru-RU" sz="3400" b="1" spc="-1" dirty="0">
                <a:solidFill>
                  <a:srgbClr val="000000"/>
                </a:solidFill>
                <a:latin typeface="Calibri"/>
              </a:rPr>
              <a:t> видимости!</a:t>
            </a:r>
            <a:endParaRPr lang="ru-RU" sz="3400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400" spc="-1" dirty="0">
              <a:latin typeface="Arial"/>
            </a:endParaRPr>
          </a:p>
        </p:txBody>
      </p:sp>
      <p:sp>
        <p:nvSpPr>
          <p:cNvPr id="294" name="CustomShape 2"/>
          <p:cNvSpPr/>
          <p:nvPr/>
        </p:nvSpPr>
        <p:spPr>
          <a:xfrm>
            <a:off x="212976" y="2367792"/>
            <a:ext cx="6402240" cy="10959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000" tIns="54000" rIns="108000" bIns="54000"/>
          <a:lstStyle/>
          <a:p>
            <a:pPr>
              <a:lnSpc>
                <a:spcPct val="100000"/>
              </a:lnSpc>
            </a:pPr>
            <a:r>
              <a:rPr lang="ru-RU" sz="2200" b="1" spc="-1" dirty="0">
                <a:solidFill>
                  <a:srgbClr val="000000"/>
                </a:solidFill>
                <a:latin typeface="Calibri"/>
              </a:rPr>
              <a:t>Соблюдения личных</a:t>
            </a:r>
            <a:r>
              <a:rPr lang="ru-RU" sz="2200" spc="-1" dirty="0">
                <a:solidFill>
                  <a:srgbClr val="000000"/>
                </a:solidFill>
                <a:latin typeface="Calibri"/>
              </a:rPr>
              <a:t> </a:t>
            </a:r>
            <a:r>
              <a:rPr lang="ru-RU" sz="2200" b="1" spc="-1" dirty="0">
                <a:solidFill>
                  <a:srgbClr val="000000"/>
                </a:solidFill>
                <a:latin typeface="Calibri"/>
              </a:rPr>
              <a:t>границ</a:t>
            </a:r>
            <a:r>
              <a:rPr lang="ru-RU" sz="2200" spc="-1" dirty="0">
                <a:solidFill>
                  <a:srgbClr val="000000"/>
                </a:solidFill>
                <a:latin typeface="Calibri"/>
              </a:rPr>
              <a:t> </a:t>
            </a:r>
            <a:r>
              <a:rPr lang="ru-RU" sz="2200" b="1" spc="-1" dirty="0">
                <a:solidFill>
                  <a:srgbClr val="000000"/>
                </a:solidFill>
                <a:latin typeface="Calibri"/>
              </a:rPr>
              <a:t> подростка</a:t>
            </a:r>
            <a:r>
              <a:rPr lang="ru-RU" sz="2200" spc="-1" dirty="0">
                <a:solidFill>
                  <a:srgbClr val="000000"/>
                </a:solidFill>
                <a:latin typeface="Calibri"/>
              </a:rPr>
              <a:t>— гарантия собственного личного пространства , других людей и социальных групп в будущем</a:t>
            </a:r>
            <a:endParaRPr lang="ru-RU" sz="2200" spc="-1" dirty="0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Рисунок 1"/>
          <p:cNvPicPr/>
          <p:nvPr/>
        </p:nvPicPr>
        <p:blipFill>
          <a:blip r:embed="rId2" cstate="print"/>
          <a:stretch/>
        </p:blipFill>
        <p:spPr>
          <a:xfrm>
            <a:off x="609480" y="1345680"/>
            <a:ext cx="4571640" cy="2571480"/>
          </a:xfrm>
          <a:prstGeom prst="rect">
            <a:avLst/>
          </a:prstGeom>
          <a:ln>
            <a:noFill/>
          </a:ln>
        </p:spPr>
      </p:pic>
      <p:sp>
        <p:nvSpPr>
          <p:cNvPr id="1436" name="TextShape 1"/>
          <p:cNvSpPr txBox="1"/>
          <p:nvPr/>
        </p:nvSpPr>
        <p:spPr>
          <a:xfrm>
            <a:off x="0" y="438120"/>
            <a:ext cx="12616920" cy="159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320" b="1" strike="noStrike" spc="-1">
                <a:solidFill>
                  <a:srgbClr val="262626"/>
                </a:solidFill>
                <a:latin typeface="Century Gothic"/>
              </a:rPr>
              <a:t>                     Способы диагностики</a:t>
            </a:r>
            <a:endParaRPr lang="ru-RU" sz="432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437" name="TextShape 2"/>
          <p:cNvSpPr txBox="1"/>
          <p:nvPr/>
        </p:nvSpPr>
        <p:spPr>
          <a:xfrm>
            <a:off x="0" y="1219320"/>
            <a:ext cx="13014000" cy="70099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 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1. </a:t>
            </a: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Тестирование</a:t>
            </a:r>
            <a:endParaRPr lang="ru-RU" sz="2160" b="0" strike="noStrike" spc="-1" dirty="0">
              <a:solidFill>
                <a:srgbClr val="404040"/>
              </a:solidFill>
              <a:latin typeface="Century Gothic"/>
            </a:endParaRP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-шкала депрессии Бека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-шкала тревожности Бека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- опросник «нервно-психическое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напряжение» (Т.А. Немчина)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- Диагностика враждебности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 (по шкале Кука – </a:t>
            </a:r>
            <a:r>
              <a:rPr lang="ru-RU" sz="2160" b="0" strike="noStrike" spc="-1" dirty="0" err="1">
                <a:solidFill>
                  <a:srgbClr val="404040"/>
                </a:solidFill>
                <a:latin typeface="Century Gothic"/>
              </a:rPr>
              <a:t>Медлей</a:t>
            </a: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)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 2. </a:t>
            </a: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Анкетирование</a:t>
            </a: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(</a:t>
            </a:r>
            <a:r>
              <a:rPr lang="ru-RU" sz="2160" b="0" strike="noStrike" spc="-1" dirty="0" err="1">
                <a:solidFill>
                  <a:srgbClr val="404040"/>
                </a:solidFill>
                <a:latin typeface="Century Gothic"/>
              </a:rPr>
              <a:t>РАНХиГС</a:t>
            </a: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)                                                                           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 3. </a:t>
            </a: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Наблюдение</a:t>
            </a: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(маркеры)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 4. Программно-аппаратный комплекс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spc="-1" dirty="0">
                <a:solidFill>
                  <a:srgbClr val="404040"/>
                </a:solidFill>
                <a:latin typeface="Century Gothic"/>
              </a:rPr>
              <a:t>                                                                             АЙ-ТРЕКЕР, для </a:t>
            </a:r>
            <a:r>
              <a:rPr lang="ru-RU" sz="2160" b="0" strike="noStrike" spc="-1" dirty="0">
                <a:solidFill>
                  <a:srgbClr val="404040"/>
                </a:solidFill>
                <a:latin typeface="Century Gothic"/>
              </a:rPr>
              <a:t>фиксации взгляда испытуемого </a:t>
            </a: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endParaRPr lang="ru-RU" sz="2160" b="0" strike="noStrike" spc="-1" dirty="0">
              <a:solidFill>
                <a:srgbClr val="404040"/>
              </a:solidFill>
              <a:latin typeface="Century Gothic"/>
            </a:endParaRPr>
          </a:p>
          <a:p>
            <a:pPr marL="411480" indent="-4111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на стимульном материале, расположенном на экране персонального компьютера с целью выявления групп риска по </a:t>
            </a:r>
            <a:r>
              <a:rPr lang="ru-RU" sz="2160" b="1" strike="noStrike" spc="-1" dirty="0" err="1">
                <a:solidFill>
                  <a:srgbClr val="404040"/>
                </a:solidFill>
                <a:latin typeface="Century Gothic"/>
              </a:rPr>
              <a:t>ауто</a:t>
            </a: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 и </a:t>
            </a:r>
            <a:r>
              <a:rPr lang="ru-RU" sz="2160" b="1" strike="noStrike" spc="-1" dirty="0" err="1">
                <a:solidFill>
                  <a:srgbClr val="404040"/>
                </a:solidFill>
                <a:latin typeface="Century Gothic"/>
              </a:rPr>
              <a:t>гетероагрессии</a:t>
            </a: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. РАЗРАБОТАН Министерством образования Нижегородской области и ФГБОУ ВО «ПИМУ» Минздрава РОССИИ.</a:t>
            </a:r>
          </a:p>
          <a:p>
            <a:pPr marL="36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</a:pPr>
            <a:r>
              <a:rPr lang="ru-RU" sz="2160" b="1" strike="noStrike" spc="-1" dirty="0">
                <a:solidFill>
                  <a:srgbClr val="404040"/>
                </a:solidFill>
                <a:latin typeface="Century Gothic"/>
              </a:rPr>
              <a:t>                                                       </a:t>
            </a:r>
          </a:p>
        </p:txBody>
      </p:sp>
      <p:pic>
        <p:nvPicPr>
          <p:cNvPr id="1438" name="Рисунок 4"/>
          <p:cNvPicPr/>
          <p:nvPr/>
        </p:nvPicPr>
        <p:blipFill>
          <a:blip r:embed="rId3" cstate="print"/>
          <a:stretch/>
        </p:blipFill>
        <p:spPr>
          <a:xfrm>
            <a:off x="609480" y="4200480"/>
            <a:ext cx="4571640" cy="257148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1">
            <a:extLst>
              <a:ext uri="{FF2B5EF4-FFF2-40B4-BE49-F238E27FC236}">
                <a16:creationId xmlns="" xmlns:a16="http://schemas.microsoft.com/office/drawing/2014/main" id="{1AF6128A-0C7F-4362-B6CC-1B7BEEDA883D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2760528" y="-45156"/>
            <a:ext cx="1869872" cy="8274756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">
            <a:extLst>
              <a:ext uri="{FF2B5EF4-FFF2-40B4-BE49-F238E27FC236}">
                <a16:creationId xmlns="" xmlns:a16="http://schemas.microsoft.com/office/drawing/2014/main" id="{1AF6128A-0C7F-4362-B6CC-1B7BEEDA883D}"/>
              </a:ext>
            </a:extLst>
          </p:cNvPr>
          <p:cNvPicPr/>
          <p:nvPr/>
        </p:nvPicPr>
        <p:blipFill>
          <a:blip r:embed="rId4" cstate="print"/>
          <a:srcRect t="67391"/>
          <a:stretch/>
        </p:blipFill>
        <p:spPr>
          <a:xfrm>
            <a:off x="13003832" y="3394720"/>
            <a:ext cx="1440160" cy="2160240"/>
          </a:xfrm>
          <a:prstGeom prst="rect">
            <a:avLst/>
          </a:prstGeom>
          <a:ln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2787808" y="2458616"/>
            <a:ext cx="1842592" cy="18002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CustomShape 3"/>
          <p:cNvSpPr/>
          <p:nvPr/>
        </p:nvSpPr>
        <p:spPr>
          <a:xfrm>
            <a:off x="-613440" y="864099"/>
            <a:ext cx="15243840" cy="1584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ru-RU" sz="3840" b="1" strike="noStrike" spc="-1" dirty="0">
              <a:solidFill>
                <a:srgbClr val="7C3B06"/>
              </a:solidFill>
              <a:latin typeface="Arial"/>
            </a:endParaRPr>
          </a:p>
        </p:txBody>
      </p:sp>
      <p:sp>
        <p:nvSpPr>
          <p:cNvPr id="1537" name="CustomShape 4"/>
          <p:cNvSpPr/>
          <p:nvPr/>
        </p:nvSpPr>
        <p:spPr>
          <a:xfrm>
            <a:off x="2496240" y="3854160"/>
            <a:ext cx="843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11480" indent="-411120"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     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6" name="Рисунок 1">
            <a:extLst>
              <a:ext uri="{FF2B5EF4-FFF2-40B4-BE49-F238E27FC236}">
                <a16:creationId xmlns="" xmlns:a16="http://schemas.microsoft.com/office/drawing/2014/main" id="{7FB46F76-7B4A-45B6-A4FC-E5429B9D5289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12067728" y="-45156"/>
            <a:ext cx="2562672" cy="8274756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1CF0CA-51E8-455D-9C8D-F5CC971D93D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50504" y="1162472"/>
            <a:ext cx="5112568" cy="3096344"/>
          </a:xfrm>
          <a:prstGeom prst="rect">
            <a:avLst/>
          </a:prstGeom>
          <a:ln w="9360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6408" y="226368"/>
            <a:ext cx="118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6B3305"/>
                </a:solidFill>
              </a:rPr>
              <a:t>Психологический портрет участников </a:t>
            </a:r>
            <a:r>
              <a:rPr lang="ru-RU" sz="3200" b="1" dirty="0" err="1" smtClean="0">
                <a:solidFill>
                  <a:srgbClr val="6B3305"/>
                </a:solidFill>
              </a:rPr>
              <a:t>буллинга</a:t>
            </a:r>
            <a:r>
              <a:rPr lang="ru-RU" sz="3200" b="1" dirty="0" smtClean="0">
                <a:solidFill>
                  <a:srgbClr val="6B3305"/>
                </a:solidFill>
              </a:rPr>
              <a:t> в школе</a:t>
            </a:r>
            <a:endParaRPr lang="ru-RU" sz="3200" b="1" dirty="0">
              <a:solidFill>
                <a:srgbClr val="6B3305"/>
              </a:solidFill>
            </a:endParaRPr>
          </a:p>
        </p:txBody>
      </p:sp>
      <p:pic>
        <p:nvPicPr>
          <p:cNvPr id="9" name="Picture 5"/>
          <p:cNvPicPr/>
          <p:nvPr/>
        </p:nvPicPr>
        <p:blipFill>
          <a:blip r:embed="rId4" cstate="print"/>
          <a:srcRect l="10994" t="23650" r="48791" b="27349"/>
          <a:stretch/>
        </p:blipFill>
        <p:spPr>
          <a:xfrm>
            <a:off x="690464" y="4197152"/>
            <a:ext cx="5976664" cy="4032448"/>
          </a:xfrm>
          <a:prstGeom prst="rect">
            <a:avLst/>
          </a:prstGeom>
          <a:ln>
            <a:noFill/>
          </a:ln>
        </p:spPr>
      </p:pic>
      <p:pic>
        <p:nvPicPr>
          <p:cNvPr id="10" name="Picture 5"/>
          <p:cNvPicPr/>
          <p:nvPr/>
        </p:nvPicPr>
        <p:blipFill>
          <a:blip r:embed="rId4" cstate="print"/>
          <a:srcRect l="53204" t="30752" r="4643" b="9746"/>
          <a:stretch/>
        </p:blipFill>
        <p:spPr>
          <a:xfrm>
            <a:off x="6883152" y="1162472"/>
            <a:ext cx="5184576" cy="6624736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">
            <a:extLst>
              <a:ext uri="{FF2B5EF4-FFF2-40B4-BE49-F238E27FC236}">
                <a16:creationId xmlns="" xmlns:a16="http://schemas.microsoft.com/office/drawing/2014/main" id="{7FB46F76-7B4A-45B6-A4FC-E5429B9D5289}"/>
              </a:ext>
            </a:extLst>
          </p:cNvPr>
          <p:cNvPicPr/>
          <p:nvPr/>
        </p:nvPicPr>
        <p:blipFill>
          <a:blip r:embed="rId2" cstate="print"/>
          <a:srcRect t="67006"/>
          <a:stretch/>
        </p:blipFill>
        <p:spPr>
          <a:xfrm>
            <a:off x="12067728" y="2818656"/>
            <a:ext cx="2562672" cy="2730140"/>
          </a:xfrm>
          <a:prstGeom prst="rect">
            <a:avLst/>
          </a:prstGeom>
          <a:ln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2139736" y="2458616"/>
            <a:ext cx="2490664" cy="2304256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="" xmlns:p14="http://schemas.microsoft.com/office/powerpoint/2010/main" val="35796643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TextShape 1"/>
          <p:cNvSpPr txBox="1"/>
          <p:nvPr/>
        </p:nvSpPr>
        <p:spPr>
          <a:xfrm>
            <a:off x="1005840" y="438120"/>
            <a:ext cx="12618360" cy="1590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ru-RU" sz="5279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1" name="TextShape 2"/>
          <p:cNvSpPr txBox="1"/>
          <p:nvPr/>
        </p:nvSpPr>
        <p:spPr>
          <a:xfrm>
            <a:off x="1005840" y="2190600"/>
            <a:ext cx="12618360" cy="5221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359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Picture 2" descr="E:\ПРЕЗЕНТАЦИИ\буллинг 4.jpg"/>
          <p:cNvPicPr>
            <a:picLocks noChangeAspect="1" noChangeArrowheads="1"/>
          </p:cNvPicPr>
          <p:nvPr/>
        </p:nvPicPr>
        <p:blipFill>
          <a:blip r:embed="rId2" cstate="print"/>
          <a:srcRect l="6250" t="23392" r="48257" b="7485"/>
          <a:stretch>
            <a:fillRect/>
          </a:stretch>
        </p:blipFill>
        <p:spPr bwMode="auto">
          <a:xfrm>
            <a:off x="186408" y="1378496"/>
            <a:ext cx="8136904" cy="6851103"/>
          </a:xfrm>
          <a:prstGeom prst="rect">
            <a:avLst/>
          </a:prstGeom>
          <a:noFill/>
        </p:spPr>
      </p:pic>
      <p:pic>
        <p:nvPicPr>
          <p:cNvPr id="7" name="Picture 2" descr="E:\ПРЕЗЕНТАЦИИ\буллинг 4.jpg"/>
          <p:cNvPicPr>
            <a:picLocks noChangeAspect="1" noChangeArrowheads="1"/>
          </p:cNvPicPr>
          <p:nvPr/>
        </p:nvPicPr>
        <p:blipFill>
          <a:blip r:embed="rId2" cstate="print"/>
          <a:srcRect l="53388" t="28597" r="4770" b="6842"/>
          <a:stretch>
            <a:fillRect/>
          </a:stretch>
        </p:blipFill>
        <p:spPr bwMode="auto">
          <a:xfrm>
            <a:off x="8653736" y="1594520"/>
            <a:ext cx="5976664" cy="64087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74640" y="658416"/>
            <a:ext cx="10441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B3305"/>
                </a:solidFill>
              </a:rPr>
              <a:t>Агрессор </a:t>
            </a:r>
            <a:r>
              <a:rPr lang="ru-RU" sz="2800" b="1" dirty="0" err="1" smtClean="0">
                <a:solidFill>
                  <a:srgbClr val="6B3305"/>
                </a:solidFill>
              </a:rPr>
              <a:t>буллинга</a:t>
            </a:r>
            <a:r>
              <a:rPr lang="ru-RU" sz="2800" b="1" dirty="0" smtClean="0">
                <a:solidFill>
                  <a:srgbClr val="6B3305"/>
                </a:solidFill>
              </a:rPr>
              <a:t> в школе, характеристика </a:t>
            </a:r>
            <a:r>
              <a:rPr lang="ru-RU" sz="2800" b="1" dirty="0" err="1" smtClean="0">
                <a:solidFill>
                  <a:srgbClr val="6B3305"/>
                </a:solidFill>
              </a:rPr>
              <a:t>буллера</a:t>
            </a:r>
            <a:r>
              <a:rPr lang="ru-RU" sz="2800" b="1" dirty="0" smtClean="0">
                <a:solidFill>
                  <a:srgbClr val="6B3305"/>
                </a:solidFill>
              </a:rPr>
              <a:t> </a:t>
            </a:r>
            <a:endParaRPr lang="ru-RU" sz="2800" b="1" dirty="0">
              <a:solidFill>
                <a:srgbClr val="6B3305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2139736" y="0"/>
            <a:ext cx="2490664" cy="2304256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TextShape 1"/>
          <p:cNvSpPr txBox="1"/>
          <p:nvPr/>
        </p:nvSpPr>
        <p:spPr>
          <a:xfrm>
            <a:off x="1005840" y="438120"/>
            <a:ext cx="12618360" cy="1590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5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tretch/>
        </p:blipFill>
        <p:spPr>
          <a:xfrm>
            <a:off x="7603232" y="1738536"/>
            <a:ext cx="7027168" cy="5472608"/>
          </a:xfrm>
          <a:prstGeom prst="rect">
            <a:avLst/>
          </a:prstGeom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0" y="0"/>
            <a:ext cx="1812976" cy="15945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TextShape 1"/>
          <p:cNvSpPr txBox="1"/>
          <p:nvPr/>
        </p:nvSpPr>
        <p:spPr>
          <a:xfrm>
            <a:off x="1005840" y="438120"/>
            <a:ext cx="12618360" cy="1590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547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0" y="0"/>
            <a:ext cx="1986608" cy="188255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2592" y="658416"/>
            <a:ext cx="8881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B3305"/>
                </a:solidFill>
              </a:rPr>
              <a:t>Последствия для жертвы </a:t>
            </a:r>
            <a:r>
              <a:rPr lang="ru-RU" sz="3200" b="1" dirty="0" err="1" smtClean="0">
                <a:solidFill>
                  <a:srgbClr val="6B3305"/>
                </a:solidFill>
              </a:rPr>
              <a:t>буллинга</a:t>
            </a:r>
            <a:r>
              <a:rPr lang="ru-RU" sz="3200" b="1" dirty="0" smtClean="0">
                <a:solidFill>
                  <a:srgbClr val="6B3305"/>
                </a:solidFill>
              </a:rPr>
              <a:t> в школе</a:t>
            </a:r>
            <a:endParaRPr lang="ru-RU" sz="3200" b="1" dirty="0">
              <a:solidFill>
                <a:srgbClr val="6B3305"/>
              </a:solidFill>
            </a:endParaRPr>
          </a:p>
        </p:txBody>
      </p:sp>
      <p:pic>
        <p:nvPicPr>
          <p:cNvPr id="5" name="Picture 2"/>
          <p:cNvPicPr/>
          <p:nvPr/>
        </p:nvPicPr>
        <p:blipFill>
          <a:blip r:embed="rId2" cstate="print"/>
          <a:srcRect l="53389" t="30317" r="2806" b="11123"/>
          <a:stretch/>
        </p:blipFill>
        <p:spPr>
          <a:xfrm>
            <a:off x="7963272" y="2314600"/>
            <a:ext cx="6408712" cy="5112568"/>
          </a:xfrm>
          <a:prstGeom prst="rect">
            <a:avLst/>
          </a:prstGeom>
          <a:ln>
            <a:noFill/>
          </a:ln>
        </p:spPr>
      </p:pic>
      <p:pic>
        <p:nvPicPr>
          <p:cNvPr id="6" name="Picture 2"/>
          <p:cNvPicPr/>
          <p:nvPr/>
        </p:nvPicPr>
        <p:blipFill>
          <a:blip r:embed="rId2" cstate="print"/>
          <a:srcRect l="7180" t="22357" r="49999" b="12015"/>
          <a:stretch/>
        </p:blipFill>
        <p:spPr>
          <a:xfrm>
            <a:off x="330424" y="1594520"/>
            <a:ext cx="7416824" cy="5976664"/>
          </a:xfrm>
          <a:prstGeom prst="rect">
            <a:avLst/>
          </a:prstGeom>
          <a:ln>
            <a:noFill/>
          </a:ln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1995720" y="0"/>
            <a:ext cx="2418656" cy="23146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CustomShape 1"/>
          <p:cNvSpPr/>
          <p:nvPr/>
        </p:nvSpPr>
        <p:spPr>
          <a:xfrm>
            <a:off x="453600" y="447840"/>
            <a:ext cx="13113360" cy="116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ru-RU" sz="4450" b="1" strike="noStrike" spc="-1">
                <a:solidFill>
                  <a:srgbClr val="2E3C4E"/>
                </a:solidFill>
                <a:latin typeface="Barlow Bold"/>
                <a:ea typeface="Barlow Bold"/>
              </a:rPr>
              <a:t>Клинические проявления</a:t>
            </a:r>
            <a:endParaRPr lang="ru-RU" sz="445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450" b="1" strike="noStrike" spc="-1">
                <a:solidFill>
                  <a:srgbClr val="2E3C4E"/>
                </a:solidFill>
                <a:latin typeface="Barlow Bold"/>
                <a:ea typeface="Barlow Bold"/>
              </a:rPr>
              <a:t>и формы </a:t>
            </a:r>
            <a:endParaRPr lang="ru-RU" sz="445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450" b="1" strike="noStrike" spc="-1">
                <a:solidFill>
                  <a:srgbClr val="2E3C4E"/>
                </a:solidFill>
                <a:latin typeface="Barlow Bold"/>
                <a:ea typeface="Barlow Bold"/>
              </a:rPr>
              <a:t>самоповреждения</a:t>
            </a:r>
            <a:endParaRPr lang="ru-RU" sz="4450" b="0" strike="noStrike" spc="-1">
              <a:latin typeface="Arial"/>
            </a:endParaRPr>
          </a:p>
        </p:txBody>
      </p:sp>
      <p:sp>
        <p:nvSpPr>
          <p:cNvPr id="1316" name="CustomShape 2"/>
          <p:cNvSpPr/>
          <p:nvPr/>
        </p:nvSpPr>
        <p:spPr>
          <a:xfrm>
            <a:off x="226080" y="4105440"/>
            <a:ext cx="1311336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343080" indent="-342720">
              <a:lnSpc>
                <a:spcPts val="953"/>
              </a:lnSpc>
              <a:buClr>
                <a:srgbClr val="384653"/>
              </a:buClr>
              <a:buFont typeface="Symbol" charset="2"/>
              <a:buChar char=""/>
            </a:pPr>
            <a:r>
              <a:rPr lang="ru-RU" sz="2000" b="0" strike="noStrike" spc="-1">
                <a:solidFill>
                  <a:srgbClr val="384653"/>
                </a:solidFill>
                <a:latin typeface="Montserrat"/>
                <a:ea typeface="Montserrat"/>
              </a:rPr>
              <a:t>Порезы предплечий, бедер и плеч.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17" name="CustomShape 3"/>
          <p:cNvSpPr/>
          <p:nvPr/>
        </p:nvSpPr>
        <p:spPr>
          <a:xfrm>
            <a:off x="226080" y="3721320"/>
            <a:ext cx="1311336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343080" indent="-342720">
              <a:lnSpc>
                <a:spcPts val="953"/>
              </a:lnSpc>
              <a:buClr>
                <a:srgbClr val="384653"/>
              </a:buClr>
              <a:buFont typeface="Symbol" charset="2"/>
              <a:buChar char=""/>
            </a:pPr>
            <a:r>
              <a:rPr lang="ru-RU" sz="2000" b="0" strike="noStrike" spc="-1">
                <a:solidFill>
                  <a:srgbClr val="384653"/>
                </a:solidFill>
                <a:latin typeface="Montserrat"/>
                <a:ea typeface="Montserrat"/>
              </a:rPr>
              <a:t>Расцарапывание кожи острыми предметами.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18" name="CustomShape 4"/>
          <p:cNvSpPr/>
          <p:nvPr/>
        </p:nvSpPr>
        <p:spPr>
          <a:xfrm>
            <a:off x="226080" y="2699640"/>
            <a:ext cx="1311336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343080" indent="-342720">
              <a:lnSpc>
                <a:spcPts val="953"/>
              </a:lnSpc>
              <a:buClr>
                <a:srgbClr val="384653"/>
              </a:buClr>
              <a:buFont typeface="Symbol" charset="2"/>
              <a:buChar char=""/>
            </a:pPr>
            <a:r>
              <a:rPr lang="ru-RU" sz="2000" b="0" strike="noStrike" spc="-1">
                <a:solidFill>
                  <a:srgbClr val="384653"/>
                </a:solidFill>
                <a:latin typeface="Montserrat"/>
                <a:ea typeface="Montserrat"/>
              </a:rPr>
              <a:t>Удары о твердые поверхности.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19" name="CustomShape 5"/>
          <p:cNvSpPr/>
          <p:nvPr/>
        </p:nvSpPr>
        <p:spPr>
          <a:xfrm>
            <a:off x="226080" y="3033720"/>
            <a:ext cx="1311336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343080" indent="-342720">
              <a:lnSpc>
                <a:spcPts val="953"/>
              </a:lnSpc>
              <a:buClr>
                <a:srgbClr val="384653"/>
              </a:buClr>
              <a:buFont typeface="Symbol" charset="2"/>
              <a:buChar char=""/>
            </a:pPr>
            <a:r>
              <a:rPr lang="ru-RU" sz="2000" b="0" strike="noStrike" spc="-1">
                <a:solidFill>
                  <a:srgbClr val="384653"/>
                </a:solidFill>
                <a:latin typeface="Montserrat"/>
                <a:ea typeface="Montserrat"/>
              </a:rPr>
              <a:t>Прижигания, обкусывание.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20" name="CustomShape 6"/>
          <p:cNvSpPr/>
          <p:nvPr/>
        </p:nvSpPr>
        <p:spPr>
          <a:xfrm>
            <a:off x="226080" y="3386160"/>
            <a:ext cx="13113360" cy="34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marL="343080" indent="-342720">
              <a:lnSpc>
                <a:spcPts val="953"/>
              </a:lnSpc>
              <a:buClr>
                <a:srgbClr val="384653"/>
              </a:buClr>
              <a:buFont typeface="Symbol" charset="2"/>
              <a:buChar char=""/>
            </a:pPr>
            <a:r>
              <a:rPr lang="ru-RU" sz="2000" b="0" strike="noStrike" spc="-1">
                <a:solidFill>
                  <a:srgbClr val="384653"/>
                </a:solidFill>
                <a:latin typeface="Montserrat"/>
                <a:ea typeface="Montserrat"/>
              </a:rPr>
              <a:t>Выдергивание волос, расчесывание ран.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21" name="CustomShape 7"/>
          <p:cNvSpPr/>
          <p:nvPr/>
        </p:nvSpPr>
        <p:spPr>
          <a:xfrm>
            <a:off x="758160" y="7380000"/>
            <a:ext cx="13113360" cy="69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22" name="Рисунок 8"/>
          <p:cNvPicPr/>
          <p:nvPr/>
        </p:nvPicPr>
        <p:blipFill>
          <a:blip r:embed="rId3" cstate="print"/>
          <a:stretch/>
        </p:blipFill>
        <p:spPr>
          <a:xfrm>
            <a:off x="11246400" y="251640"/>
            <a:ext cx="3114360" cy="4152600"/>
          </a:xfrm>
          <a:prstGeom prst="rect">
            <a:avLst/>
          </a:prstGeom>
          <a:ln>
            <a:noFill/>
          </a:ln>
        </p:spPr>
      </p:pic>
      <p:pic>
        <p:nvPicPr>
          <p:cNvPr id="1323" name="Picture 2"/>
          <p:cNvPicPr/>
          <p:nvPr/>
        </p:nvPicPr>
        <p:blipFill>
          <a:blip r:embed="rId4" cstate="print"/>
          <a:stretch/>
        </p:blipFill>
        <p:spPr>
          <a:xfrm>
            <a:off x="226080" y="4703400"/>
            <a:ext cx="4815360" cy="3525840"/>
          </a:xfrm>
          <a:prstGeom prst="rect">
            <a:avLst/>
          </a:prstGeom>
          <a:ln>
            <a:noFill/>
          </a:ln>
        </p:spPr>
      </p:pic>
      <p:pic>
        <p:nvPicPr>
          <p:cNvPr id="1324" name="Рисунок 10"/>
          <p:cNvPicPr/>
          <p:nvPr/>
        </p:nvPicPr>
        <p:blipFill>
          <a:blip r:embed="rId5" cstate="print"/>
          <a:stretch/>
        </p:blipFill>
        <p:spPr>
          <a:xfrm>
            <a:off x="5918040" y="4670640"/>
            <a:ext cx="3069000" cy="3558600"/>
          </a:xfrm>
          <a:prstGeom prst="rect">
            <a:avLst/>
          </a:prstGeom>
          <a:ln>
            <a:noFill/>
          </a:ln>
        </p:spPr>
      </p:pic>
      <p:pic>
        <p:nvPicPr>
          <p:cNvPr id="1325" name="Picture 6"/>
          <p:cNvPicPr/>
          <p:nvPr/>
        </p:nvPicPr>
        <p:blipFill>
          <a:blip r:embed="rId6" cstate="print"/>
          <a:stretch/>
        </p:blipFill>
        <p:spPr>
          <a:xfrm>
            <a:off x="9444960" y="4740480"/>
            <a:ext cx="5185080" cy="3458160"/>
          </a:xfrm>
          <a:prstGeom prst="rect">
            <a:avLst/>
          </a:prstGeom>
          <a:ln>
            <a:noFill/>
          </a:ln>
        </p:spPr>
      </p:pic>
      <p:pic>
        <p:nvPicPr>
          <p:cNvPr id="1326" name="Picture 8"/>
          <p:cNvPicPr/>
          <p:nvPr/>
        </p:nvPicPr>
        <p:blipFill>
          <a:blip r:embed="rId7" cstate="print"/>
          <a:srcRect b="2835"/>
          <a:stretch/>
        </p:blipFill>
        <p:spPr>
          <a:xfrm>
            <a:off x="7692120" y="251640"/>
            <a:ext cx="3097080" cy="415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CustomShape 1"/>
          <p:cNvSpPr/>
          <p:nvPr/>
        </p:nvSpPr>
        <p:spPr>
          <a:xfrm>
            <a:off x="4062960" y="0"/>
            <a:ext cx="9133920" cy="2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319" b="0" strike="noStrike" spc="-1" dirty="0">
              <a:latin typeface="Arial"/>
            </a:endParaRPr>
          </a:p>
        </p:txBody>
      </p:sp>
      <p:sp>
        <p:nvSpPr>
          <p:cNvPr id="1556" name="CustomShape 2"/>
          <p:cNvSpPr/>
          <p:nvPr/>
        </p:nvSpPr>
        <p:spPr>
          <a:xfrm>
            <a:off x="2498760" y="287280"/>
            <a:ext cx="10735200" cy="2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319" b="0" strike="noStrike" spc="-1" dirty="0">
              <a:latin typeface="Arial"/>
            </a:endParaRPr>
          </a:p>
        </p:txBody>
      </p:sp>
      <p:sp>
        <p:nvSpPr>
          <p:cNvPr id="1558" name="CustomShape 3"/>
          <p:cNvSpPr/>
          <p:nvPr/>
        </p:nvSpPr>
        <p:spPr>
          <a:xfrm>
            <a:off x="5399280" y="848520"/>
            <a:ext cx="389052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840" b="1" strike="noStrike" spc="-1">
                <a:solidFill>
                  <a:srgbClr val="203864"/>
                </a:solidFill>
                <a:latin typeface="Calibri"/>
              </a:rPr>
              <a:t>Родители  и  дети</a:t>
            </a:r>
            <a:endParaRPr lang="ru-RU" sz="3840" b="0" strike="noStrike" spc="-1">
              <a:latin typeface="Arial"/>
            </a:endParaRPr>
          </a:p>
        </p:txBody>
      </p:sp>
      <p:sp>
        <p:nvSpPr>
          <p:cNvPr id="1559" name="CustomShape 4"/>
          <p:cNvSpPr/>
          <p:nvPr/>
        </p:nvSpPr>
        <p:spPr>
          <a:xfrm>
            <a:off x="2496240" y="3854160"/>
            <a:ext cx="8431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11480" indent="-411120" algn="just">
              <a:lnSpc>
                <a:spcPct val="100000"/>
              </a:lnSpc>
              <a:spcBef>
                <a:spcPts val="479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Calibri"/>
              </a:rPr>
              <a:t>      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560" name="Picture 2"/>
          <p:cNvPicPr/>
          <p:nvPr/>
        </p:nvPicPr>
        <p:blipFill>
          <a:blip r:embed="rId2" cstate="print"/>
          <a:stretch/>
        </p:blipFill>
        <p:spPr>
          <a:xfrm>
            <a:off x="9074520" y="2674640"/>
            <a:ext cx="5365440" cy="5136840"/>
          </a:xfrm>
          <a:prstGeom prst="rect">
            <a:avLst/>
          </a:prstGeom>
          <a:ln>
            <a:noFill/>
          </a:ln>
        </p:spPr>
      </p:pic>
      <p:sp>
        <p:nvSpPr>
          <p:cNvPr id="1561" name="CustomShape 5"/>
          <p:cNvSpPr/>
          <p:nvPr/>
        </p:nvSpPr>
        <p:spPr>
          <a:xfrm>
            <a:off x="334440" y="1436400"/>
            <a:ext cx="8740080" cy="568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Обратить внимание на: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160" b="0" strike="noStrike" spc="-1">
              <a:latin typeface="Arial"/>
            </a:endParaRPr>
          </a:p>
          <a:p>
            <a:pPr indent="-21600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поведенческие особенности (чесание, аутоагрессия)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- социальную ориентированность (круг друзей, спонтанные знакомства,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социальные сети, игровой материал, агитационные постеры,  брошюры,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 буклеты, посторонние предметы, время ухода и возвращения домой)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16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изменение поведенческих реакций  на  внешние события (действия, ранее не вызывающие интереса.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- деструктивное поведение(факторы (стимулы к   действиям деструктивного характера).</a:t>
            </a:r>
            <a:endParaRPr lang="ru-RU" sz="216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формирование и развитие личности  ребёнка в условиях образовательной среды (посетить учебное заведение, в том числе дополнительное  образования (при наличии).</a:t>
            </a:r>
            <a:endParaRPr lang="ru-RU" sz="216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160" b="0" strike="noStrike" spc="-1">
                <a:solidFill>
                  <a:srgbClr val="000000"/>
                </a:solidFill>
                <a:latin typeface="Calibri"/>
              </a:rPr>
              <a:t>- организовать встречу с психологом,  Классным  руководителем (без участия ребенка), для выявления факторов риска</a:t>
            </a:r>
            <a:endParaRPr lang="ru-RU" sz="2160" b="0" strike="noStrike" spc="-1">
              <a:latin typeface="Arial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1995720" y="0"/>
            <a:ext cx="2418656" cy="244827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TextShape 1"/>
          <p:cNvSpPr txBox="1"/>
          <p:nvPr/>
        </p:nvSpPr>
        <p:spPr>
          <a:xfrm>
            <a:off x="2062080" y="277920"/>
            <a:ext cx="10221672" cy="247032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</a:pPr>
            <a:r>
              <a:rPr lang="ru-RU" sz="3600" b="1" strike="noStrike" spc="-1" dirty="0">
                <a:solidFill>
                  <a:srgbClr val="7C3B06"/>
                </a:solidFill>
                <a:latin typeface="Century Gothic"/>
              </a:rPr>
              <a:t>ТРЕНИНГ: «Я- социальная группа»</a:t>
            </a:r>
            <a:endParaRPr lang="ru-RU" sz="3600" b="1" strike="noStrike" spc="-1" dirty="0">
              <a:solidFill>
                <a:srgbClr val="7C3B06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199"/>
              </a:spcBef>
            </a:pPr>
            <a:r>
              <a:rPr lang="ru-RU" sz="2160" b="0" strike="noStrike" spc="-1" dirty="0">
                <a:solidFill>
                  <a:srgbClr val="595959"/>
                </a:solidFill>
                <a:latin typeface="Century Gothic"/>
              </a:rPr>
              <a:t>- </a:t>
            </a:r>
            <a:r>
              <a:rPr lang="ru-RU" sz="2160" b="0" strike="noStrike" spc="-1" dirty="0">
                <a:latin typeface="Century Gothic"/>
              </a:rPr>
              <a:t>  Сплочения команды. Вербальное взаимодействие, тактильное.</a:t>
            </a:r>
            <a:endParaRPr lang="ru-RU" sz="216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"/>
            </a:pPr>
            <a:r>
              <a:rPr lang="ru-RU" sz="2160" b="0" strike="noStrike" spc="-1" dirty="0">
                <a:latin typeface="Century Gothic"/>
              </a:rPr>
              <a:t>Социально-психологическая адаптация в конкретном коллективе</a:t>
            </a:r>
            <a:endParaRPr lang="ru-RU" sz="216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"/>
            </a:pPr>
            <a:r>
              <a:rPr lang="ru-RU" sz="2160" b="0" strike="noStrike" spc="-1" dirty="0">
                <a:latin typeface="Century Gothic"/>
              </a:rPr>
              <a:t>Самовыражение (снятие «блокировок»)</a:t>
            </a:r>
            <a:endParaRPr lang="ru-RU" sz="2160" b="0" strike="noStrike" spc="-1" dirty="0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1199"/>
              </a:spcBef>
              <a:buClr>
                <a:srgbClr val="A53010"/>
              </a:buClr>
              <a:buFont typeface="Wingdings 3" charset="2"/>
              <a:buChar char=""/>
            </a:pPr>
            <a:r>
              <a:rPr lang="ru-RU" sz="2160" b="0" strike="noStrike" spc="-1" dirty="0">
                <a:latin typeface="Century Gothic"/>
              </a:rPr>
              <a:t>Коммуникативные умения </a:t>
            </a:r>
            <a:endParaRPr lang="ru-RU" sz="2160" b="0" strike="noStrike" spc="-1" dirty="0">
              <a:latin typeface="Arial"/>
            </a:endParaRPr>
          </a:p>
        </p:txBody>
      </p:sp>
      <p:pic>
        <p:nvPicPr>
          <p:cNvPr id="1589" name="Рисунок 4"/>
          <p:cNvPicPr/>
          <p:nvPr/>
        </p:nvPicPr>
        <p:blipFill>
          <a:blip r:embed="rId2" cstate="print"/>
          <a:stretch/>
        </p:blipFill>
        <p:spPr>
          <a:xfrm>
            <a:off x="8726040" y="2184120"/>
            <a:ext cx="5384880" cy="5674320"/>
          </a:xfrm>
          <a:prstGeom prst="rect">
            <a:avLst/>
          </a:prstGeom>
          <a:ln>
            <a:noFill/>
          </a:ln>
        </p:spPr>
      </p:pic>
      <p:pic>
        <p:nvPicPr>
          <p:cNvPr id="1590" name="Рисунок 5"/>
          <p:cNvPicPr/>
          <p:nvPr/>
        </p:nvPicPr>
        <p:blipFill>
          <a:blip r:embed="rId3" cstate="print"/>
          <a:stretch/>
        </p:blipFill>
        <p:spPr>
          <a:xfrm>
            <a:off x="186408" y="2890664"/>
            <a:ext cx="7876112" cy="4697304"/>
          </a:xfrm>
          <a:prstGeom prst="rect">
            <a:avLst/>
          </a:prstGeom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1995720" y="0"/>
            <a:ext cx="2418656" cy="2386608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Рисунок 4"/>
          <p:cNvPicPr/>
          <p:nvPr/>
        </p:nvPicPr>
        <p:blipFill>
          <a:blip r:embed="rId2" cstate="print"/>
          <a:srcRect l="564" t="9616" r="-564" b="9591"/>
          <a:stretch/>
        </p:blipFill>
        <p:spPr>
          <a:xfrm>
            <a:off x="288000" y="2635920"/>
            <a:ext cx="2927160" cy="5394600"/>
          </a:xfrm>
          <a:prstGeom prst="rect">
            <a:avLst/>
          </a:prstGeom>
          <a:ln>
            <a:noFill/>
          </a:ln>
        </p:spPr>
      </p:pic>
      <p:pic>
        <p:nvPicPr>
          <p:cNvPr id="1596" name="Рисунок 1"/>
          <p:cNvPicPr/>
          <p:nvPr/>
        </p:nvPicPr>
        <p:blipFill>
          <a:blip r:embed="rId3" cstate="print"/>
          <a:stretch/>
        </p:blipFill>
        <p:spPr>
          <a:xfrm>
            <a:off x="11045880" y="2920680"/>
            <a:ext cx="3254760" cy="5109840"/>
          </a:xfrm>
          <a:prstGeom prst="rect">
            <a:avLst/>
          </a:prstGeom>
          <a:ln>
            <a:noFill/>
          </a:ln>
        </p:spPr>
      </p:pic>
      <p:pic>
        <p:nvPicPr>
          <p:cNvPr id="1597" name="Рисунок 2"/>
          <p:cNvPicPr/>
          <p:nvPr/>
        </p:nvPicPr>
        <p:blipFill>
          <a:blip r:embed="rId4" cstate="print"/>
          <a:stretch/>
        </p:blipFill>
        <p:spPr>
          <a:xfrm>
            <a:off x="8022600" y="2889360"/>
            <a:ext cx="2954880" cy="5339880"/>
          </a:xfrm>
          <a:prstGeom prst="rect">
            <a:avLst/>
          </a:prstGeom>
          <a:ln>
            <a:noFill/>
          </a:ln>
        </p:spPr>
      </p:pic>
      <p:pic>
        <p:nvPicPr>
          <p:cNvPr id="1598" name="Рисунок 3"/>
          <p:cNvPicPr/>
          <p:nvPr/>
        </p:nvPicPr>
        <p:blipFill>
          <a:blip r:embed="rId5" cstate="print"/>
          <a:stretch/>
        </p:blipFill>
        <p:spPr>
          <a:xfrm>
            <a:off x="3577680" y="2805840"/>
            <a:ext cx="3857760" cy="5224680"/>
          </a:xfrm>
          <a:prstGeom prst="rect">
            <a:avLst/>
          </a:prstGeom>
          <a:ln>
            <a:noFill/>
          </a:ln>
        </p:spPr>
      </p:pic>
      <p:sp>
        <p:nvSpPr>
          <p:cNvPr id="1599" name="TextShape 1"/>
          <p:cNvSpPr txBox="1"/>
          <p:nvPr/>
        </p:nvSpPr>
        <p:spPr>
          <a:xfrm>
            <a:off x="3111480" y="748800"/>
            <a:ext cx="9028256" cy="797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320" b="1" strike="noStrike" spc="-1" dirty="0">
                <a:solidFill>
                  <a:srgbClr val="262626"/>
                </a:solidFill>
                <a:latin typeface="Century Gothic"/>
              </a:rPr>
              <a:t>«держи меня, как я тебя!»</a:t>
            </a:r>
            <a:endParaRPr lang="ru-RU" sz="432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11995720" y="0"/>
            <a:ext cx="2418656" cy="2448272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Рисунок 1"/>
          <p:cNvPicPr/>
          <p:nvPr/>
        </p:nvPicPr>
        <p:blipFill>
          <a:blip r:embed="rId2" cstate="print"/>
          <a:stretch/>
        </p:blipFill>
        <p:spPr>
          <a:xfrm>
            <a:off x="10575720" y="1139040"/>
            <a:ext cx="3820680" cy="6975360"/>
          </a:xfrm>
          <a:prstGeom prst="rect">
            <a:avLst/>
          </a:prstGeom>
          <a:ln>
            <a:noFill/>
          </a:ln>
        </p:spPr>
      </p:pic>
      <p:pic>
        <p:nvPicPr>
          <p:cNvPr id="1601" name="Рисунок 2"/>
          <p:cNvPicPr/>
          <p:nvPr/>
        </p:nvPicPr>
        <p:blipFill>
          <a:blip r:embed="rId3" cstate="print"/>
          <a:stretch/>
        </p:blipFill>
        <p:spPr>
          <a:xfrm>
            <a:off x="456480" y="1593720"/>
            <a:ext cx="4705560" cy="6520680"/>
          </a:xfrm>
          <a:prstGeom prst="rect">
            <a:avLst/>
          </a:prstGeom>
          <a:ln>
            <a:noFill/>
          </a:ln>
        </p:spPr>
      </p:pic>
      <p:sp>
        <p:nvSpPr>
          <p:cNvPr id="1602" name="TextShape 1"/>
          <p:cNvSpPr txBox="1"/>
          <p:nvPr/>
        </p:nvSpPr>
        <p:spPr>
          <a:xfrm>
            <a:off x="1640520" y="748800"/>
            <a:ext cx="12164400" cy="844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4320" b="1" strike="noStrike" spc="-1">
                <a:solidFill>
                  <a:srgbClr val="262626"/>
                </a:solidFill>
                <a:latin typeface="Century Gothic"/>
              </a:rPr>
              <a:t>Всем места хватит!</a:t>
            </a:r>
            <a:endParaRPr lang="ru-RU" sz="4320" b="0" strike="noStrike" spc="-1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603" name="Рисунок 4"/>
          <p:cNvPicPr/>
          <p:nvPr/>
        </p:nvPicPr>
        <p:blipFill>
          <a:blip r:embed="rId4" cstate="print"/>
          <a:stretch/>
        </p:blipFill>
        <p:spPr>
          <a:xfrm>
            <a:off x="5340240" y="1593720"/>
            <a:ext cx="5060880" cy="6520680"/>
          </a:xfrm>
          <a:prstGeom prst="rect">
            <a:avLst/>
          </a:prstGeom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7D365D2D-4723-41A6-9881-0B736AD33B38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0" y="0"/>
            <a:ext cx="1728192" cy="15945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CustomShape 1"/>
          <p:cNvSpPr/>
          <p:nvPr/>
        </p:nvSpPr>
        <p:spPr>
          <a:xfrm>
            <a:off x="1423440" y="2766240"/>
            <a:ext cx="9924208" cy="120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800" tIns="54720" rIns="109800" bIns="54720"/>
          <a:lstStyle/>
          <a:p>
            <a:pPr algn="ctr">
              <a:lnSpc>
                <a:spcPct val="100000"/>
              </a:lnSpc>
            </a:pPr>
            <a:r>
              <a:rPr lang="ru-RU" sz="7200" b="1" strike="noStrike" spc="58" dirty="0">
                <a:solidFill>
                  <a:srgbClr val="FF7A1F"/>
                </a:solidFill>
                <a:latin typeface="Calibri"/>
              </a:rPr>
              <a:t>Спасибо за внимание!</a:t>
            </a:r>
            <a:endParaRPr lang="ru-RU" sz="7200" b="0" strike="noStrike" spc="-1" dirty="0">
              <a:latin typeface="Arial"/>
            </a:endParaRPr>
          </a:p>
        </p:txBody>
      </p:sp>
      <p:sp>
        <p:nvSpPr>
          <p:cNvPr id="1585" name="CustomShape 2"/>
          <p:cNvSpPr/>
          <p:nvPr/>
        </p:nvSpPr>
        <p:spPr>
          <a:xfrm>
            <a:off x="474440" y="4474840"/>
            <a:ext cx="6120680" cy="3312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9800" tIns="54720" rIns="109800" bIns="54720"/>
          <a:lstStyle/>
          <a:p>
            <a:pPr marL="411480" indent="-411120" algn="r">
              <a:lnSpc>
                <a:spcPct val="100000"/>
              </a:lnSpc>
              <a:spcBef>
                <a:spcPts val="581"/>
              </a:spcBef>
            </a:pPr>
            <a:endParaRPr lang="ru-RU" sz="2900" b="1" strike="noStrike" spc="-1" dirty="0" smtClean="0">
              <a:solidFill>
                <a:srgbClr val="203864"/>
              </a:solidFill>
              <a:latin typeface="Calibri"/>
            </a:endParaRPr>
          </a:p>
          <a:p>
            <a:pPr marL="411480" indent="-411120" algn="r">
              <a:lnSpc>
                <a:spcPct val="100000"/>
              </a:lnSpc>
              <a:spcBef>
                <a:spcPts val="581"/>
              </a:spcBef>
            </a:pPr>
            <a:r>
              <a:rPr lang="ru-RU" sz="2900" b="1" spc="-1" dirty="0" smtClean="0">
                <a:solidFill>
                  <a:srgbClr val="203864"/>
                </a:solidFill>
                <a:latin typeface="Calibri"/>
              </a:rPr>
              <a:t>Россия</a:t>
            </a:r>
          </a:p>
          <a:p>
            <a:pPr marL="411480" indent="-411120" algn="r">
              <a:lnSpc>
                <a:spcPct val="100000"/>
              </a:lnSpc>
              <a:spcBef>
                <a:spcPts val="581"/>
              </a:spcBef>
            </a:pPr>
            <a:r>
              <a:rPr lang="ru-RU" sz="2900" b="1" strike="noStrike" spc="-1" dirty="0" smtClean="0">
                <a:solidFill>
                  <a:srgbClr val="203864"/>
                </a:solidFill>
                <a:latin typeface="Calibri"/>
              </a:rPr>
              <a:t>603035</a:t>
            </a:r>
            <a:r>
              <a:rPr lang="ru-RU" sz="2900" b="1" strike="noStrike" spc="-1" dirty="0">
                <a:solidFill>
                  <a:srgbClr val="203864"/>
                </a:solidFill>
                <a:latin typeface="Calibri"/>
              </a:rPr>
              <a:t>, Нижний Новгород, </a:t>
            </a:r>
            <a:endParaRPr lang="ru-RU" sz="2900" b="1" strike="noStrike" spc="-1" dirty="0" smtClean="0">
              <a:solidFill>
                <a:srgbClr val="203864"/>
              </a:solidFill>
              <a:latin typeface="Calibri"/>
            </a:endParaRPr>
          </a:p>
          <a:p>
            <a:pPr marL="411480" indent="-411120" algn="r">
              <a:lnSpc>
                <a:spcPct val="100000"/>
              </a:lnSpc>
              <a:spcBef>
                <a:spcPts val="581"/>
              </a:spcBef>
            </a:pPr>
            <a:r>
              <a:rPr lang="ru-RU" sz="2900" b="1" strike="noStrike" spc="-1" dirty="0" smtClean="0">
                <a:solidFill>
                  <a:srgbClr val="203864"/>
                </a:solidFill>
                <a:latin typeface="Calibri"/>
              </a:rPr>
              <a:t>ул</a:t>
            </a:r>
            <a:r>
              <a:rPr lang="ru-RU" sz="2900" b="1" strike="noStrike" spc="-1" dirty="0">
                <a:solidFill>
                  <a:srgbClr val="203864"/>
                </a:solidFill>
                <a:latin typeface="Calibri"/>
              </a:rPr>
              <a:t>. Черняховского, д. 14А </a:t>
            </a:r>
            <a:endParaRPr lang="ru-RU" sz="2900" b="0" strike="noStrike" spc="-1" dirty="0">
              <a:latin typeface="Arial"/>
            </a:endParaRPr>
          </a:p>
          <a:p>
            <a:pPr marL="411480" indent="-411120" algn="r">
              <a:lnSpc>
                <a:spcPct val="100000"/>
              </a:lnSpc>
              <a:spcBef>
                <a:spcPts val="641"/>
              </a:spcBef>
            </a:pPr>
            <a:r>
              <a:rPr lang="ru-RU" sz="2900" b="1" strike="noStrike" spc="-1" dirty="0" err="1">
                <a:solidFill>
                  <a:srgbClr val="203864"/>
                </a:solidFill>
                <a:latin typeface="Calibri"/>
              </a:rPr>
              <a:t>Email</a:t>
            </a:r>
            <a:r>
              <a:rPr lang="ru-RU" sz="2900" b="1" strike="noStrike" spc="-1" dirty="0">
                <a:solidFill>
                  <a:srgbClr val="203864"/>
                </a:solidFill>
                <a:latin typeface="Calibri"/>
              </a:rPr>
              <a:t>: </a:t>
            </a:r>
            <a:r>
              <a:rPr lang="ru-RU" sz="3200" b="0" strike="noStrike" spc="-1" dirty="0">
                <a:solidFill>
                  <a:srgbClr val="000000"/>
                </a:solidFill>
                <a:latin typeface="Calibri"/>
              </a:rPr>
              <a:t>cppmsp_nn@mail.52gov.ru</a:t>
            </a:r>
            <a:endParaRPr lang="ru-RU" sz="3200" b="0" strike="noStrike" spc="-1" dirty="0">
              <a:latin typeface="Arial"/>
            </a:endParaRPr>
          </a:p>
          <a:p>
            <a:pPr marL="411480" indent="-411120" algn="r">
              <a:lnSpc>
                <a:spcPct val="100000"/>
              </a:lnSpc>
              <a:spcBef>
                <a:spcPts val="581"/>
              </a:spcBef>
            </a:pPr>
            <a:r>
              <a:rPr lang="ru-RU" sz="2900" b="1" strike="noStrike" spc="-1" dirty="0">
                <a:solidFill>
                  <a:srgbClr val="203864"/>
                </a:solidFill>
                <a:latin typeface="Calibri"/>
              </a:rPr>
              <a:t>тел.: 8 (831)218–51–81</a:t>
            </a:r>
            <a:endParaRPr lang="ru-RU" sz="2900" b="0" strike="noStrike" spc="-1" dirty="0">
              <a:latin typeface="Arial"/>
            </a:endParaRPr>
          </a:p>
        </p:txBody>
      </p:sp>
      <p:sp>
        <p:nvSpPr>
          <p:cNvPr id="1587" name="CustomShape 3"/>
          <p:cNvSpPr/>
          <p:nvPr/>
        </p:nvSpPr>
        <p:spPr>
          <a:xfrm>
            <a:off x="2705040" y="113400"/>
            <a:ext cx="10680480" cy="8330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19656" y="0"/>
            <a:ext cx="3210744" cy="8229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6F5253F-22A3-4CEE-AE2F-4290306DE6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19656" y="2458616"/>
            <a:ext cx="3210744" cy="3168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6368"/>
            <a:ext cx="146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spc="-1" dirty="0" smtClean="0">
                <a:latin typeface="Calibri"/>
              </a:rPr>
              <a:t>МАУ  «Центр</a:t>
            </a:r>
            <a:r>
              <a:rPr lang="ru-RU" sz="2000" spc="-1" dirty="0" smtClean="0">
                <a:latin typeface="Calibri"/>
              </a:rPr>
              <a:t> </a:t>
            </a:r>
            <a:r>
              <a:rPr lang="ru-RU" sz="2000" b="1" spc="-1" dirty="0" smtClean="0">
                <a:latin typeface="Calibri"/>
              </a:rPr>
              <a:t>психолого</a:t>
            </a:r>
            <a:r>
              <a:rPr lang="ru-RU" sz="2000" spc="-1" dirty="0" smtClean="0">
                <a:latin typeface="Calibri"/>
              </a:rPr>
              <a:t>-</a:t>
            </a:r>
            <a:r>
              <a:rPr lang="ru-RU" sz="2000" b="1" spc="-1" dirty="0" smtClean="0">
                <a:latin typeface="Calibri"/>
              </a:rPr>
              <a:t>педагогической</a:t>
            </a:r>
            <a:r>
              <a:rPr lang="ru-RU" sz="2000" spc="-1" dirty="0" smtClean="0">
                <a:latin typeface="Calibri"/>
              </a:rPr>
              <a:t>, </a:t>
            </a:r>
            <a:r>
              <a:rPr lang="ru-RU" sz="2000" b="1" spc="-1" dirty="0" smtClean="0">
                <a:latin typeface="Calibri"/>
              </a:rPr>
              <a:t>медицинской </a:t>
            </a:r>
            <a:r>
              <a:rPr lang="ru-RU" sz="2000" spc="-1" dirty="0" smtClean="0">
                <a:latin typeface="Calibri"/>
              </a:rPr>
              <a:t>и </a:t>
            </a:r>
            <a:r>
              <a:rPr lang="ru-RU" sz="2000" b="1" spc="-1" dirty="0" smtClean="0">
                <a:latin typeface="Calibri"/>
              </a:rPr>
              <a:t>социальной помощи  имени  В.П.Радченко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TextShape 1"/>
          <p:cNvSpPr txBox="1"/>
          <p:nvPr/>
        </p:nvSpPr>
        <p:spPr>
          <a:xfrm>
            <a:off x="4794920" y="586408"/>
            <a:ext cx="5832648" cy="5760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3200" b="1" strike="noStrike" spc="-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Причины селфхарма</a:t>
            </a:r>
          </a:p>
        </p:txBody>
      </p:sp>
      <p:sp>
        <p:nvSpPr>
          <p:cNvPr id="1328" name="TextShape 2"/>
          <p:cNvSpPr txBox="1"/>
          <p:nvPr/>
        </p:nvSpPr>
        <p:spPr>
          <a:xfrm>
            <a:off x="19080" y="936000"/>
            <a:ext cx="14611320" cy="1103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1329" name="TextShape 3"/>
          <p:cNvSpPr txBox="1"/>
          <p:nvPr/>
        </p:nvSpPr>
        <p:spPr>
          <a:xfrm>
            <a:off x="18324" y="1490468"/>
            <a:ext cx="14702760" cy="585969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endParaRPr lang="ru-RU" sz="1800" b="0" strike="noStrike" spc="-1" dirty="0">
              <a:latin typeface="Arial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30424" y="1522512"/>
            <a:ext cx="432048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146848" y="2170584"/>
            <a:ext cx="576064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8" name="Прямоугольник 7"/>
          <p:cNvSpPr/>
          <p:nvPr/>
        </p:nvSpPr>
        <p:spPr>
          <a:xfrm>
            <a:off x="4833935" y="6940596"/>
            <a:ext cx="9289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Ощущение внутренней пустоты</a:t>
            </a:r>
            <a:r>
              <a:rPr lang="ru-RU" sz="2000" dirty="0"/>
              <a:t>. Причинение боли выступает как попытка почувствовать хотя бы что-то в состоянии апатии, депрессии или другой эмоциональной </a:t>
            </a:r>
            <a:r>
              <a:rPr lang="ru-RU" sz="2000" dirty="0" err="1"/>
              <a:t>дисрегуляции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8496" y="1234480"/>
            <a:ext cx="9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Эмоциональная перегрузка</a:t>
            </a:r>
            <a:r>
              <a:rPr lang="ru-RU" sz="2000" dirty="0"/>
              <a:t>. В ситуациях, когда трудно справиться с эмоциями, </a:t>
            </a:r>
            <a:r>
              <a:rPr lang="ru-RU" sz="2000" dirty="0" err="1"/>
              <a:t>селфхарм</a:t>
            </a:r>
            <a:r>
              <a:rPr lang="ru-RU" sz="2000" dirty="0"/>
              <a:t> становится способом снизить внутреннее напряжение и высвободить накопленные переживания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2912" y="2098576"/>
            <a:ext cx="97210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Ощущение внутренней боли</a:t>
            </a:r>
            <a:r>
              <a:rPr lang="ru-RU" sz="2000" dirty="0"/>
              <a:t>. Многие испытывают невыносимую эмоциональную боль и наносят себе травмы, чтобы переключиться с нее на физические ощущения</a:t>
            </a:r>
          </a:p>
          <a:p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254860" y="3270004"/>
            <a:ext cx="504056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94920" y="3188719"/>
            <a:ext cx="90730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Невозможность выразить эмоции</a:t>
            </a:r>
            <a:r>
              <a:rPr lang="ru-RU" sz="2000" dirty="0"/>
              <a:t>. Некоторые люди не умеют или боятся открыто говорить о своих чувствах, из-за чего самоповреждение становится способом манифестации окружающему миру: «Прямо сейчас и здесь мне невыносимо»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4290864" y="4743573"/>
            <a:ext cx="504056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866928" y="4570368"/>
            <a:ext cx="9577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Чувство контроля</a:t>
            </a:r>
            <a:r>
              <a:rPr lang="ru-RU" sz="2000" dirty="0"/>
              <a:t>. Человек демонстрирует самому себе возможность управлять хотя бы собственным телом, если жизнь кажется неуправляемой: «При самоповреждении конец страданию зависит от меня — я тот человек, который может нажать на тормоз»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4146848" y="6079643"/>
            <a:ext cx="576064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845791" y="5959056"/>
            <a:ext cx="9433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Самонаказание</a:t>
            </a:r>
            <a:r>
              <a:rPr lang="ru-RU" sz="2000" dirty="0"/>
              <a:t>. Тяжелое переживание собственных ошибок, </a:t>
            </a:r>
            <a:r>
              <a:rPr lang="ru-RU" sz="2000" dirty="0" err="1"/>
              <a:t>непроходящее</a:t>
            </a:r>
            <a:r>
              <a:rPr lang="ru-RU" sz="2000" dirty="0"/>
              <a:t> чувство вины, низкая самооценка вызывают желание навредить себе и тем самым восстановить понимаемую справедливость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4179333" y="7055233"/>
            <a:ext cx="648072" cy="2160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9"/>
          <p:cNvPicPr/>
          <p:nvPr/>
        </p:nvPicPr>
        <p:blipFill>
          <a:blip r:embed="rId2" cstate="print"/>
          <a:stretch/>
        </p:blipFill>
        <p:spPr>
          <a:xfrm>
            <a:off x="258416" y="2242592"/>
            <a:ext cx="3642792" cy="576064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B4812E-F34F-44AE-A0E9-1BB19827D6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06572" y="-36899"/>
            <a:ext cx="2168064" cy="2207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CustomShape 1"/>
          <p:cNvSpPr/>
          <p:nvPr/>
        </p:nvSpPr>
        <p:spPr>
          <a:xfrm>
            <a:off x="1915350" y="773568"/>
            <a:ext cx="9209520" cy="6211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ctr">
              <a:lnSpc>
                <a:spcPts val="1958"/>
              </a:lnSpc>
            </a:pPr>
            <a:r>
              <a:rPr lang="ru-RU" sz="4450" b="0" strike="noStrike" spc="-1" dirty="0">
                <a:solidFill>
                  <a:schemeClr val="accent6">
                    <a:lumMod val="50000"/>
                  </a:schemeClr>
                </a:solidFill>
                <a:latin typeface="Alice"/>
                <a:ea typeface="Alice"/>
              </a:rPr>
              <a:t>                       </a:t>
            </a:r>
            <a:r>
              <a:rPr lang="ru-RU" sz="4450" b="1" strike="noStrike" spc="-1" dirty="0">
                <a:solidFill>
                  <a:schemeClr val="accent6">
                    <a:lumMod val="50000"/>
                  </a:schemeClr>
                </a:solidFill>
                <a:latin typeface="Alice"/>
                <a:ea typeface="Alice"/>
              </a:rPr>
              <a:t>Причины селфхарма у подростков</a:t>
            </a:r>
            <a:endParaRPr lang="ru-RU" sz="4450" b="1" strike="noStrike" spc="-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356" name="CustomShape 2"/>
          <p:cNvSpPr/>
          <p:nvPr/>
        </p:nvSpPr>
        <p:spPr>
          <a:xfrm>
            <a:off x="2637354" y="2419366"/>
            <a:ext cx="283500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970"/>
              </a:lnSpc>
            </a:pPr>
            <a:r>
              <a:rPr lang="ru-RU" sz="3600" b="0" strike="noStrike" spc="-1">
                <a:solidFill>
                  <a:srgbClr val="548235"/>
                </a:solidFill>
                <a:latin typeface="Alice"/>
                <a:ea typeface="Alice"/>
              </a:rPr>
              <a:t>Эмоции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357" name="CustomShape 3"/>
          <p:cNvSpPr/>
          <p:nvPr/>
        </p:nvSpPr>
        <p:spPr>
          <a:xfrm>
            <a:off x="1138451" y="2868560"/>
            <a:ext cx="438480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Депрессия, тревога,</a:t>
            </a:r>
          </a:p>
          <a:p>
            <a:pPr algn="r">
              <a:lnSpc>
                <a:spcPts val="1005"/>
              </a:lnSpc>
            </a:pPr>
            <a:endParaRPr lang="ru-RU" sz="2400" spc="-1" dirty="0">
              <a:solidFill>
                <a:srgbClr val="2C2821"/>
              </a:solidFill>
              <a:latin typeface="Lora"/>
              <a:ea typeface="Lora"/>
            </a:endParaRPr>
          </a:p>
          <a:p>
            <a:pPr algn="r"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 гнев, вина.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358" name="Image 0"/>
          <p:cNvPicPr/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/>
        </p:blipFill>
        <p:spPr>
          <a:xfrm>
            <a:off x="5303708" y="2246188"/>
            <a:ext cx="3240360" cy="4032448"/>
          </a:xfrm>
          <a:prstGeom prst="rect">
            <a:avLst/>
          </a:prstGeom>
          <a:ln>
            <a:noFill/>
          </a:ln>
        </p:spPr>
      </p:pic>
      <p:sp>
        <p:nvSpPr>
          <p:cNvPr id="1359" name="CustomShape 4"/>
          <p:cNvSpPr/>
          <p:nvPr/>
        </p:nvSpPr>
        <p:spPr>
          <a:xfrm>
            <a:off x="5852880" y="3544560"/>
            <a:ext cx="339120" cy="4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499"/>
              </a:lnSpc>
            </a:pPr>
            <a:r>
              <a:rPr lang="ru-RU" sz="2650" b="0" strike="noStrike" spc="-1">
                <a:solidFill>
                  <a:srgbClr val="2C2821"/>
                </a:solidFill>
                <a:latin typeface="Alice"/>
                <a:ea typeface="Alice"/>
              </a:rPr>
              <a:t>1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1360" name="CustomShape 5"/>
          <p:cNvSpPr/>
          <p:nvPr/>
        </p:nvSpPr>
        <p:spPr>
          <a:xfrm>
            <a:off x="9395181" y="1922760"/>
            <a:ext cx="283500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70"/>
              </a:lnSpc>
            </a:pPr>
            <a:r>
              <a:rPr lang="ru-RU" sz="3600" b="0" strike="noStrike" spc="-1" dirty="0">
                <a:solidFill>
                  <a:srgbClr val="C00000"/>
                </a:solidFill>
                <a:latin typeface="Alice"/>
                <a:ea typeface="Alice"/>
              </a:rPr>
              <a:t>Травмы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361" name="CustomShape 6"/>
          <p:cNvSpPr/>
          <p:nvPr/>
        </p:nvSpPr>
        <p:spPr>
          <a:xfrm>
            <a:off x="9108720" y="2445840"/>
            <a:ext cx="389844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Насилие, пренебрежение,</a:t>
            </a:r>
          </a:p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потеря.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362" name="Image 1"/>
          <p:cNvPicPr/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>
          <a:xfrm>
            <a:off x="5442992" y="2170584"/>
            <a:ext cx="3600400" cy="3312368"/>
          </a:xfrm>
          <a:prstGeom prst="rect">
            <a:avLst/>
          </a:prstGeom>
          <a:ln>
            <a:noFill/>
          </a:ln>
        </p:spPr>
      </p:pic>
      <p:sp>
        <p:nvSpPr>
          <p:cNvPr id="1363" name="CustomShape 7"/>
          <p:cNvSpPr/>
          <p:nvPr/>
        </p:nvSpPr>
        <p:spPr>
          <a:xfrm>
            <a:off x="7639200" y="2964240"/>
            <a:ext cx="339120" cy="4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499"/>
              </a:lnSpc>
            </a:pPr>
            <a:r>
              <a:rPr lang="ru-RU" sz="2650" b="0" strike="noStrike" spc="-1">
                <a:solidFill>
                  <a:srgbClr val="2C2821"/>
                </a:solidFill>
                <a:latin typeface="Alice"/>
                <a:ea typeface="Alice"/>
              </a:rPr>
              <a:t>2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1364" name="CustomShape 8"/>
          <p:cNvSpPr/>
          <p:nvPr/>
        </p:nvSpPr>
        <p:spPr>
          <a:xfrm>
            <a:off x="10051200" y="4087800"/>
            <a:ext cx="283500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70"/>
              </a:lnSpc>
            </a:pPr>
            <a:r>
              <a:rPr lang="ru-RU" sz="3600" b="0" strike="noStrike" spc="-1">
                <a:solidFill>
                  <a:srgbClr val="002060"/>
                </a:solidFill>
                <a:latin typeface="Alice"/>
                <a:ea typeface="Alice"/>
              </a:rPr>
              <a:t>Социум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365" name="CustomShape 9"/>
          <p:cNvSpPr/>
          <p:nvPr/>
        </p:nvSpPr>
        <p:spPr>
          <a:xfrm>
            <a:off x="10051200" y="4578120"/>
            <a:ext cx="378504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005"/>
              </a:lnSpc>
            </a:pPr>
            <a:r>
              <a:rPr lang="ru-RU" sz="2400" b="0" strike="noStrike" spc="-1" dirty="0" err="1">
                <a:solidFill>
                  <a:srgbClr val="2C2821"/>
                </a:solidFill>
                <a:latin typeface="Lora"/>
                <a:ea typeface="Lora"/>
              </a:rPr>
              <a:t>Буллинг</a:t>
            </a: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, изоляция,</a:t>
            </a:r>
          </a:p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конфликты.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366" name="Image 2"/>
          <p:cNvPicPr/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5307770" y="2486003"/>
            <a:ext cx="3888432" cy="3240360"/>
          </a:xfrm>
          <a:prstGeom prst="rect">
            <a:avLst/>
          </a:prstGeom>
          <a:ln>
            <a:noFill/>
          </a:ln>
        </p:spPr>
      </p:pic>
      <p:sp>
        <p:nvSpPr>
          <p:cNvPr id="1367" name="CustomShape 10"/>
          <p:cNvSpPr/>
          <p:nvPr/>
        </p:nvSpPr>
        <p:spPr>
          <a:xfrm>
            <a:off x="8827368" y="4402832"/>
            <a:ext cx="288032" cy="4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499"/>
              </a:lnSpc>
            </a:pPr>
            <a:r>
              <a:rPr lang="ru-RU" sz="2650" b="0" strike="noStrike" spc="-1">
                <a:solidFill>
                  <a:srgbClr val="2C2821"/>
                </a:solidFill>
                <a:latin typeface="Alice"/>
                <a:ea typeface="Alice"/>
              </a:rPr>
              <a:t>3</a:t>
            </a:r>
            <a:endParaRPr lang="ru-RU" sz="2650" b="0" strike="noStrike" spc="-1">
              <a:latin typeface="Arial"/>
            </a:endParaRPr>
          </a:p>
        </p:txBody>
      </p:sp>
      <p:sp>
        <p:nvSpPr>
          <p:cNvPr id="1368" name="CustomShape 11"/>
          <p:cNvSpPr/>
          <p:nvPr/>
        </p:nvSpPr>
        <p:spPr>
          <a:xfrm>
            <a:off x="9421560" y="6257880"/>
            <a:ext cx="283500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970"/>
              </a:lnSpc>
            </a:pPr>
            <a:r>
              <a:rPr lang="ru-RU" sz="3600" b="0" strike="noStrike" spc="-1">
                <a:solidFill>
                  <a:srgbClr val="BF9000"/>
                </a:solidFill>
                <a:latin typeface="Alice"/>
                <a:ea typeface="Alice"/>
              </a:rPr>
              <a:t>Навыки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1369" name="CustomShape 12"/>
          <p:cNvSpPr/>
          <p:nvPr/>
        </p:nvSpPr>
        <p:spPr>
          <a:xfrm>
            <a:off x="8577000" y="6751800"/>
            <a:ext cx="5473440" cy="72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Низкая самооценка</a:t>
            </a:r>
          </a:p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. 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Нет навыков решения проблем.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1370" name="Image 3"/>
          <p:cNvPicPr/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1000" contrast="6000"/>
          </a:blip>
          <a:stretch/>
        </p:blipFill>
        <p:spPr>
          <a:xfrm>
            <a:off x="5933139" y="2627100"/>
            <a:ext cx="3024336" cy="3456384"/>
          </a:xfrm>
          <a:prstGeom prst="rect">
            <a:avLst/>
          </a:prstGeom>
          <a:ln>
            <a:noFill/>
          </a:ln>
        </p:spPr>
      </p:pic>
      <p:sp>
        <p:nvSpPr>
          <p:cNvPr id="1371" name="CustomShape 13"/>
          <p:cNvSpPr/>
          <p:nvPr/>
        </p:nvSpPr>
        <p:spPr>
          <a:xfrm>
            <a:off x="7603232" y="5626968"/>
            <a:ext cx="288032" cy="2160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499"/>
              </a:lnSpc>
            </a:pPr>
            <a:r>
              <a:rPr lang="ru-RU" sz="2650" b="0" strike="noStrike" spc="-1" dirty="0">
                <a:solidFill>
                  <a:srgbClr val="2C2821"/>
                </a:solidFill>
                <a:latin typeface="Alice"/>
                <a:ea typeface="Alice"/>
              </a:rPr>
              <a:t>4</a:t>
            </a:r>
            <a:endParaRPr lang="ru-RU" sz="2650" b="0" strike="noStrike" spc="-1" dirty="0">
              <a:latin typeface="Arial"/>
            </a:endParaRPr>
          </a:p>
        </p:txBody>
      </p:sp>
      <p:sp>
        <p:nvSpPr>
          <p:cNvPr id="1372" name="CustomShape 14"/>
          <p:cNvSpPr/>
          <p:nvPr/>
        </p:nvSpPr>
        <p:spPr>
          <a:xfrm>
            <a:off x="1611968" y="5050904"/>
            <a:ext cx="3587760" cy="35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970"/>
              </a:lnSpc>
            </a:pPr>
            <a:r>
              <a:rPr lang="ru-RU" sz="2800" b="0" strike="noStrike" spc="-1" dirty="0">
                <a:solidFill>
                  <a:srgbClr val="0070C0"/>
                </a:solidFill>
                <a:latin typeface="Alice"/>
                <a:ea typeface="Alice"/>
              </a:rPr>
              <a:t>Психические</a:t>
            </a:r>
            <a:r>
              <a:rPr lang="ru-RU" sz="3600" b="0" strike="noStrike" spc="-1" dirty="0">
                <a:solidFill>
                  <a:srgbClr val="0070C0"/>
                </a:solidFill>
                <a:latin typeface="Alice"/>
                <a:ea typeface="Alice"/>
              </a:rPr>
              <a:t> </a:t>
            </a:r>
          </a:p>
          <a:p>
            <a:pPr algn="r">
              <a:lnSpc>
                <a:spcPts val="970"/>
              </a:lnSpc>
            </a:pPr>
            <a:endParaRPr lang="ru-RU" sz="3600" b="0" strike="noStrike" spc="-1" dirty="0">
              <a:latin typeface="Arial"/>
            </a:endParaRPr>
          </a:p>
          <a:p>
            <a:pPr algn="r">
              <a:lnSpc>
                <a:spcPts val="970"/>
              </a:lnSpc>
            </a:pPr>
            <a:endParaRPr lang="ru-RU" sz="2800" b="0" strike="noStrike" spc="-1" dirty="0">
              <a:latin typeface="Arial"/>
            </a:endParaRPr>
          </a:p>
          <a:p>
            <a:pPr algn="r">
              <a:lnSpc>
                <a:spcPts val="970"/>
              </a:lnSpc>
            </a:pPr>
            <a:r>
              <a:rPr lang="ru-RU" sz="2800" b="0" strike="noStrike" spc="-1" dirty="0">
                <a:solidFill>
                  <a:srgbClr val="0070C0"/>
                </a:solidFill>
                <a:latin typeface="Alice"/>
                <a:ea typeface="Alice"/>
              </a:rPr>
              <a:t>расстройства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73" name="CustomShape 15"/>
          <p:cNvSpPr/>
          <p:nvPr/>
        </p:nvSpPr>
        <p:spPr>
          <a:xfrm>
            <a:off x="1400536" y="5838816"/>
            <a:ext cx="3898440" cy="36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 algn="r"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60% подростков </a:t>
            </a:r>
          </a:p>
          <a:p>
            <a:pPr algn="r">
              <a:lnSpc>
                <a:spcPts val="1005"/>
              </a:lnSpc>
            </a:pPr>
            <a:endParaRPr lang="ru-RU" sz="2400" spc="-1" dirty="0">
              <a:solidFill>
                <a:srgbClr val="2C2821"/>
              </a:solidFill>
              <a:latin typeface="Lora"/>
              <a:ea typeface="Lora"/>
            </a:endParaRPr>
          </a:p>
          <a:p>
            <a:pPr algn="r">
              <a:lnSpc>
                <a:spcPts val="1005"/>
              </a:lnSpc>
            </a:pPr>
            <a:r>
              <a:rPr lang="ru-RU" sz="2400" b="0" strike="noStrike" spc="-1" dirty="0">
                <a:solidFill>
                  <a:srgbClr val="2C2821"/>
                </a:solidFill>
                <a:latin typeface="Lora"/>
                <a:ea typeface="Lora"/>
              </a:rPr>
              <a:t>имеют диагноз</a:t>
            </a:r>
            <a:r>
              <a:rPr lang="ru-RU" sz="1750" b="0" strike="noStrike" spc="-1" dirty="0">
                <a:solidFill>
                  <a:srgbClr val="2C2821"/>
                </a:solidFill>
                <a:latin typeface="Lora"/>
                <a:ea typeface="Lora"/>
              </a:rPr>
              <a:t>.</a:t>
            </a:r>
            <a:endParaRPr lang="ru-RU" sz="1750" b="0" strike="noStrike" spc="-1" dirty="0">
              <a:latin typeface="Arial"/>
            </a:endParaRPr>
          </a:p>
        </p:txBody>
      </p:sp>
      <p:pic>
        <p:nvPicPr>
          <p:cNvPr id="1374" name="Image 4"/>
          <p:cNvPicPr/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/>
        </p:blipFill>
        <p:spPr>
          <a:xfrm>
            <a:off x="5226968" y="2986611"/>
            <a:ext cx="3744416" cy="3024336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CustomShape 16"/>
          <p:cNvSpPr/>
          <p:nvPr/>
        </p:nvSpPr>
        <p:spPr>
          <a:xfrm>
            <a:off x="5731024" y="5050904"/>
            <a:ext cx="339120" cy="42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ts val="1499"/>
              </a:lnSpc>
            </a:pPr>
            <a:r>
              <a:rPr lang="ru-RU" sz="2800" b="0" strike="noStrike" spc="-1">
                <a:solidFill>
                  <a:srgbClr val="2C2821"/>
                </a:solidFill>
                <a:latin typeface="Alice"/>
                <a:ea typeface="Alice"/>
              </a:rPr>
              <a:t>5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23" name="Рисунок 1">
            <a:extLst>
              <a:ext uri="{FF2B5EF4-FFF2-40B4-BE49-F238E27FC236}">
                <a16:creationId xmlns="" xmlns:a16="http://schemas.microsoft.com/office/drawing/2014/main" id="{52F224C5-B602-43F6-961F-F7B47BB802DC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-33682" y="-26820"/>
            <a:ext cx="2596354" cy="822924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EEDBAF6-8A22-412B-86EF-72E309FF55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t="70949"/>
          <a:stretch/>
        </p:blipFill>
        <p:spPr>
          <a:xfrm>
            <a:off x="-56779" y="3425621"/>
            <a:ext cx="2596896" cy="23907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1FF926C-ACC6-46E5-8022-C1E8095B722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7591" y="2320262"/>
            <a:ext cx="2591025" cy="249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Рисунок 1329"/>
          <p:cNvPicPr/>
          <p:nvPr/>
        </p:nvPicPr>
        <p:blipFill>
          <a:blip r:embed="rId2" cstate="print"/>
          <a:stretch/>
        </p:blipFill>
        <p:spPr>
          <a:xfrm>
            <a:off x="6840360" y="720"/>
            <a:ext cx="3720600" cy="8229240"/>
          </a:xfrm>
          <a:prstGeom prst="rect">
            <a:avLst/>
          </a:prstGeom>
          <a:ln>
            <a:noFill/>
          </a:ln>
        </p:spPr>
      </p:pic>
      <p:pic>
        <p:nvPicPr>
          <p:cNvPr id="1331" name="Рисунок 1330"/>
          <p:cNvPicPr/>
          <p:nvPr/>
        </p:nvPicPr>
        <p:blipFill>
          <a:blip r:embed="rId3" cstate="print"/>
          <a:stretch/>
        </p:blipFill>
        <p:spPr>
          <a:xfrm>
            <a:off x="10753920" y="72360"/>
            <a:ext cx="3718080" cy="8229240"/>
          </a:xfrm>
          <a:prstGeom prst="rect">
            <a:avLst/>
          </a:prstGeom>
          <a:ln>
            <a:noFill/>
          </a:ln>
        </p:spPr>
      </p:pic>
      <p:pic>
        <p:nvPicPr>
          <p:cNvPr id="1332" name="Рисунок 1331"/>
          <p:cNvPicPr/>
          <p:nvPr/>
        </p:nvPicPr>
        <p:blipFill>
          <a:blip r:embed="rId4" cstate="print"/>
          <a:stretch/>
        </p:blipFill>
        <p:spPr>
          <a:xfrm>
            <a:off x="432000" y="1296000"/>
            <a:ext cx="6192000" cy="2961720"/>
          </a:xfrm>
          <a:prstGeom prst="rect">
            <a:avLst/>
          </a:prstGeom>
          <a:ln>
            <a:noFill/>
          </a:ln>
        </p:spPr>
      </p:pic>
      <p:pic>
        <p:nvPicPr>
          <p:cNvPr id="1333" name="Рисунок 1332"/>
          <p:cNvPicPr/>
          <p:nvPr/>
        </p:nvPicPr>
        <p:blipFill>
          <a:blip r:embed="rId5" cstate="print"/>
          <a:stretch/>
        </p:blipFill>
        <p:spPr>
          <a:xfrm>
            <a:off x="448200" y="4464000"/>
            <a:ext cx="6218928" cy="3312000"/>
          </a:xfrm>
          <a:prstGeom prst="rect">
            <a:avLst/>
          </a:prstGeom>
          <a:ln>
            <a:noFill/>
          </a:ln>
        </p:spPr>
      </p:pic>
      <p:sp>
        <p:nvSpPr>
          <p:cNvPr id="1334" name="TextShape 1"/>
          <p:cNvSpPr txBox="1"/>
          <p:nvPr/>
        </p:nvSpPr>
        <p:spPr>
          <a:xfrm>
            <a:off x="0" y="88200"/>
            <a:ext cx="6883152" cy="1102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 dirty="0" err="1">
                <a:latin typeface="Arial"/>
              </a:rPr>
              <a:t>Аниме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</a:rPr>
              <a:t>«Ангел кровопролития» </a:t>
            </a:r>
            <a:r>
              <a:rPr lang="ru-RU" sz="2000" b="0" strike="noStrike" spc="-1" dirty="0">
                <a:latin typeface="Arial"/>
              </a:rPr>
              <a:t>- демонстрирует тяжелые психологические состояния,  сюжет напрямую связан с темами смерти и самоповреждения</a:t>
            </a:r>
            <a:r>
              <a:rPr lang="ru-RU" sz="1800" b="0" strike="noStrike" spc="-1" dirty="0">
                <a:latin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30400" cy="27943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5093" y="3597354"/>
            <a:ext cx="12959596" cy="700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Эпидемиология и клиническая значимость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45093" y="4723448"/>
            <a:ext cx="4167188" cy="702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en-US" sz="5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15%</a:t>
            </a:r>
            <a:endParaRPr lang="en-US" sz="55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45093" y="5692140"/>
            <a:ext cx="4167188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Подростков хотя бы раз практиковали самоповреждение.</a:t>
            </a:r>
            <a:endParaRPr lang="en-US" sz="1650" b="1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5231606" y="4723448"/>
            <a:ext cx="4167188" cy="702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en-US" sz="5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14</a:t>
            </a:r>
            <a:r>
              <a:rPr lang="ru-RU" sz="5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%</a:t>
            </a:r>
            <a:endParaRPr lang="en-US" sz="5500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231606" y="5692140"/>
            <a:ext cx="4167188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Чаще приступы аутоагрессии, чем попытки суицида.</a:t>
            </a:r>
            <a:endParaRPr lang="en-US" sz="1650" b="1" dirty="0">
              <a:solidFill>
                <a:prstClr val="black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9718119" y="4723448"/>
            <a:ext cx="4167188" cy="702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00"/>
              </a:lnSpc>
            </a:pPr>
            <a:r>
              <a:rPr lang="en-US" sz="55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13-18</a:t>
            </a:r>
            <a:endParaRPr lang="en-US" sz="550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9718119" y="5692140"/>
            <a:ext cx="4167188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Лет — пик распространенности среди подростков.</a:t>
            </a:r>
            <a:endParaRPr lang="en-US" sz="1650" b="1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745093" y="6612612"/>
            <a:ext cx="13140214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650"/>
              </a:lnSpc>
            </a:pPr>
            <a:r>
              <a:rPr lang="en-US" sz="28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Несуицидальное самоповреждающее поведение распространено среди подростков. Оно тесно связано с психическими расстройствами, что подчеркивает его клиническую значимость.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31DD9612-F759-4D3A-A015-340D8976C4AB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2202355" y="-5902"/>
            <a:ext cx="2418528" cy="2381256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="" xmlns:p14="http://schemas.microsoft.com/office/powerpoint/2010/main" val="167767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TextShape 1"/>
          <p:cNvSpPr txBox="1"/>
          <p:nvPr/>
        </p:nvSpPr>
        <p:spPr>
          <a:xfrm>
            <a:off x="75240" y="288000"/>
            <a:ext cx="14555160" cy="18105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0000" tIns="45000" rIns="90000" bIns="45000"/>
          <a:lstStyle/>
          <a:p>
            <a:pPr algn="ctr"/>
            <a:r>
              <a:rPr lang="ru-RU" sz="3600" b="1" strike="noStrike" spc="-1" dirty="0">
                <a:solidFill>
                  <a:srgbClr val="6B3305"/>
                </a:solidFill>
                <a:latin typeface="TruthCYR Ultra" pitchFamily="50" charset="-52"/>
              </a:rPr>
              <a:t>Самоповреждение  </a:t>
            </a:r>
            <a:r>
              <a:rPr lang="ru-RU" sz="3600" b="1" strike="noStrike" spc="-1" dirty="0">
                <a:solidFill>
                  <a:srgbClr val="6B3305"/>
                </a:solidFill>
                <a:latin typeface="Arial" pitchFamily="34" charset="0"/>
                <a:cs typeface="Arial" pitchFamily="34" charset="0"/>
              </a:rPr>
              <a:t>может происходить регулярно (привычка) или только под влиянием фактора</a:t>
            </a:r>
            <a:r>
              <a:rPr lang="ru-RU" sz="3600" b="1" strike="noStrike" spc="-1" dirty="0">
                <a:solidFill>
                  <a:srgbClr val="6B3305"/>
                </a:solidFill>
                <a:latin typeface="TruthCYR Ultra" pitchFamily="50" charset="-52"/>
              </a:rPr>
              <a:t>-</a:t>
            </a:r>
            <a:r>
              <a:rPr lang="ru-RU" sz="3600" b="1" strike="noStrike" spc="-1" dirty="0">
                <a:solidFill>
                  <a:srgbClr val="FF0000"/>
                </a:solidFill>
                <a:latin typeface="TruthCYR Ultra" pitchFamily="50" charset="-52"/>
              </a:rPr>
              <a:t>триггера</a:t>
            </a:r>
            <a:r>
              <a:rPr lang="ru-RU" sz="3600" b="1" strike="noStrike" spc="-1" dirty="0">
                <a:solidFill>
                  <a:srgbClr val="6B3305"/>
                </a:solidFill>
                <a:latin typeface="Arial"/>
              </a:rPr>
              <a:t>, запускающего неприятные ощущения.</a:t>
            </a:r>
          </a:p>
          <a:p>
            <a:endParaRPr lang="ru-RU" sz="1800" b="1" strike="noStrike" spc="-1" dirty="0">
              <a:solidFill>
                <a:srgbClr val="FF0000"/>
              </a:solidFill>
              <a:latin typeface="Arial"/>
            </a:endParaRPr>
          </a:p>
          <a:p>
            <a:r>
              <a:rPr lang="ru-RU" sz="2000" b="1" strike="noStrike" spc="-1" dirty="0">
                <a:solidFill>
                  <a:srgbClr val="481800"/>
                </a:solidFill>
                <a:latin typeface="Arial"/>
              </a:rPr>
              <a:t>Эмоциональное переживание </a:t>
            </a:r>
            <a:r>
              <a:rPr lang="ru-RU" sz="2000" b="0" strike="noStrike" spc="-1" dirty="0">
                <a:latin typeface="Arial"/>
              </a:rPr>
              <a:t>обычно сопровождается навязчивыми мыслями, вызывающими страх, чувство неуверенности и ненависти. Чем дольше продолжается невротическое состояние, тем сложнее переключить мысли. Поэтому человек использует «</a:t>
            </a:r>
            <a:r>
              <a:rPr lang="ru-RU" sz="2000" b="0" strike="noStrike" spc="-1" dirty="0" err="1">
                <a:latin typeface="Arial"/>
              </a:rPr>
              <a:t>копинг-стратегии</a:t>
            </a:r>
            <a:r>
              <a:rPr lang="ru-RU" sz="2000" b="0" strike="noStrike" spc="-1" dirty="0">
                <a:latin typeface="Arial"/>
              </a:rPr>
              <a:t>» — приёмы для нормализации эмоционального состояния. Физическое повреждение относится к нежелательным и опасным способам, но в момент самоповреждения позволяет переключить внимание, поэтому часто практикуется пациентами-невротиками.</a:t>
            </a:r>
          </a:p>
        </p:txBody>
      </p:sp>
      <p:sp>
        <p:nvSpPr>
          <p:cNvPr id="1402" name="TextShape 2"/>
          <p:cNvSpPr txBox="1"/>
          <p:nvPr/>
        </p:nvSpPr>
        <p:spPr>
          <a:xfrm>
            <a:off x="104040" y="5482952"/>
            <a:ext cx="14583960" cy="274664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800" b="1" strike="noStrike" spc="-1" dirty="0">
                <a:solidFill>
                  <a:srgbClr val="481800"/>
                </a:solidFill>
                <a:latin typeface="Arial"/>
              </a:rPr>
              <a:t>Закрепление привычки</a:t>
            </a:r>
          </a:p>
          <a:p>
            <a:r>
              <a:rPr lang="ru-RU" sz="2000" strike="noStrike" spc="-1" dirty="0">
                <a:latin typeface="Arial"/>
              </a:rPr>
              <a:t>Опасность любой деструктивной модели поведения, приносящей удовольствие, заключается и в способности мозга привыкать к повторяемым действиям. Страдая от причины возникновения тяги к </a:t>
            </a:r>
            <a:r>
              <a:rPr lang="ru-RU" sz="2000" strike="noStrike" spc="-1" dirty="0" err="1">
                <a:latin typeface="Arial"/>
              </a:rPr>
              <a:t>аутоагрессии</a:t>
            </a:r>
            <a:r>
              <a:rPr lang="ru-RU" sz="2000" strike="noStrike" spc="-1" dirty="0">
                <a:latin typeface="Arial"/>
              </a:rPr>
              <a:t>, психика ищет способ избавиться от неприятных ощущений. Любое улучшающее состояние действие создаст эффект положительного подкрепления, поэтому мозг зафиксирует новую привычку в нейронных связях.</a:t>
            </a:r>
          </a:p>
          <a:p>
            <a:endParaRPr lang="ru-RU" sz="2000" strike="noStrike" spc="-1" dirty="0">
              <a:latin typeface="Arial"/>
            </a:endParaRPr>
          </a:p>
          <a:p>
            <a:r>
              <a:rPr lang="ru-RU" sz="2000" strike="noStrike" spc="-1" dirty="0">
                <a:latin typeface="Arial"/>
              </a:rPr>
              <a:t>Когда человек станет зависимым от селфхарма, причина самоповреждения будет менее важной. Но без постоянного ощущения боли возникнет дискомфорт, так как психика «потребует» вернуться к знакомой модели поведения.</a:t>
            </a:r>
          </a:p>
        </p:txBody>
      </p:sp>
      <p:pic>
        <p:nvPicPr>
          <p:cNvPr id="1403" name="Рисунок 1402"/>
          <p:cNvPicPr/>
          <p:nvPr/>
        </p:nvPicPr>
        <p:blipFill>
          <a:blip r:embed="rId2" cstate="print"/>
          <a:stretch/>
        </p:blipFill>
        <p:spPr>
          <a:xfrm>
            <a:off x="1410544" y="3826768"/>
            <a:ext cx="11592000" cy="169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2152728</TotalTime>
  <Words>2173</Words>
  <Application>Microsoft Office PowerPoint</Application>
  <PresentationFormat>Произвольный</PresentationFormat>
  <Paragraphs>400</Paragraphs>
  <Slides>44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Office Theme</vt:lpstr>
      <vt:lpstr>Office Theme</vt:lpstr>
      <vt:lpstr>Поток</vt:lpstr>
      <vt:lpstr>1_Поток</vt:lpstr>
      <vt:lpstr>2_Поток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Наталья</cp:lastModifiedBy>
  <cp:revision>150</cp:revision>
  <dcterms:created xsi:type="dcterms:W3CDTF">2025-05-28T13:24:28Z</dcterms:created>
  <dcterms:modified xsi:type="dcterms:W3CDTF">2007-04-25T23:42:39Z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PptxGenJS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1</vt:i4>
  </property>
  <property fmtid="{D5CDD505-2E9C-101B-9397-08002B2CF9AE}" pid="8" name="Notes">
    <vt:i4>9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32</vt:i4>
  </property>
</Properties>
</file>