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8" r:id="rId1"/>
    <p:sldMasterId id="2147483678" r:id="rId2"/>
  </p:sldMasterIdLst>
  <p:notesMasterIdLst>
    <p:notesMasterId r:id="rId18"/>
  </p:notesMasterIdLst>
  <p:sldIdLst>
    <p:sldId id="298" r:id="rId3"/>
    <p:sldId id="306" r:id="rId4"/>
    <p:sldId id="353" r:id="rId5"/>
    <p:sldId id="283" r:id="rId6"/>
    <p:sldId id="316" r:id="rId7"/>
    <p:sldId id="354" r:id="rId8"/>
    <p:sldId id="355" r:id="rId9"/>
    <p:sldId id="352" r:id="rId10"/>
    <p:sldId id="356" r:id="rId11"/>
    <p:sldId id="345" r:id="rId12"/>
    <p:sldId id="357" r:id="rId13"/>
    <p:sldId id="360" r:id="rId14"/>
    <p:sldId id="359" r:id="rId15"/>
    <p:sldId id="362" r:id="rId16"/>
    <p:sldId id="295" r:id="rId17"/>
  </p:sldIdLst>
  <p:sldSz cx="14630400" cy="8229600"/>
  <p:notesSz cx="8229600" cy="14630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nter" panose="020B0604020202020204" charset="0"/>
      <p:regular r:id="rId23"/>
    </p:embeddedFont>
    <p:embeddedFont>
      <p:font typeface="Lato" panose="020B0604020202020204" charset="0"/>
      <p:regular r:id="rId24"/>
    </p:embeddedFont>
    <p:embeddedFont>
      <p:font typeface="Lato Bold" panose="020B0604020202020204" charset="0"/>
      <p:bold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96600"/>
    <a:srgbClr val="548235"/>
    <a:srgbClr val="993300"/>
    <a:srgbClr val="748F31"/>
    <a:srgbClr val="5D7327"/>
    <a:srgbClr val="7F9C36"/>
    <a:srgbClr val="EFECE6"/>
    <a:srgbClr val="FF9900"/>
    <a:srgbClr val="A4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8481" autoAdjust="0"/>
  </p:normalViewPr>
  <p:slideViewPr>
    <p:cSldViewPr snapToGrid="0" snapToObjects="1">
      <p:cViewPr varScale="1">
        <p:scale>
          <a:sx n="42" d="100"/>
          <a:sy n="42" d="100"/>
        </p:scale>
        <p:origin x="67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427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56FC8-923B-44DB-99F1-618BBED2B765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ED443D7-C844-4261-9051-A934FF77B751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F3DAEF44-48C1-479D-95E4-5C345EA0E89D}" type="parTrans" cxnId="{E9B5122B-857A-4397-99BA-E7F3B74A6126}">
      <dgm:prSet/>
      <dgm:spPr/>
      <dgm:t>
        <a:bodyPr/>
        <a:lstStyle/>
        <a:p>
          <a:endParaRPr lang="ru-RU"/>
        </a:p>
      </dgm:t>
    </dgm:pt>
    <dgm:pt modelId="{08A861BF-424A-45DD-8457-6FB77F93DBB6}" type="sibTrans" cxnId="{E9B5122B-857A-4397-99BA-E7F3B74A6126}">
      <dgm:prSet/>
      <dgm:spPr/>
      <dgm:t>
        <a:bodyPr/>
        <a:lstStyle/>
        <a:p>
          <a:endParaRPr lang="ru-RU"/>
        </a:p>
      </dgm:t>
    </dgm:pt>
    <dgm:pt modelId="{67118E0D-6E74-47DB-9CDE-DEF2453E19FA}">
      <dgm:prSet phldrT="[Текст]" custT="1"/>
      <dgm:spPr/>
      <dgm:t>
        <a:bodyPr/>
        <a:lstStyle/>
        <a:p>
          <a:r>
            <a:rPr lang="ru-RU" sz="2200" b="1" i="1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Период первоначального установления диагноза </a:t>
          </a:r>
          <a:r>
            <a:rPr lang="ru-RU" sz="2200" b="1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(выявление факта нарушения развития ребенка; страхи, неуверенность, горе). </a:t>
          </a:r>
          <a:endParaRPr lang="ru-RU" sz="2200" dirty="0"/>
        </a:p>
      </dgm:t>
    </dgm:pt>
    <dgm:pt modelId="{8563AB2B-D38C-42EF-B171-78D033C03992}" type="parTrans" cxnId="{745C7516-67F2-4370-9B0C-558AD5909121}">
      <dgm:prSet/>
      <dgm:spPr/>
      <dgm:t>
        <a:bodyPr/>
        <a:lstStyle/>
        <a:p>
          <a:endParaRPr lang="ru-RU"/>
        </a:p>
      </dgm:t>
    </dgm:pt>
    <dgm:pt modelId="{05B0ED0B-4181-4898-956B-7008AE1D0DA4}" type="sibTrans" cxnId="{745C7516-67F2-4370-9B0C-558AD5909121}">
      <dgm:prSet/>
      <dgm:spPr/>
      <dgm:t>
        <a:bodyPr/>
        <a:lstStyle/>
        <a:p>
          <a:endParaRPr lang="ru-RU"/>
        </a:p>
      </dgm:t>
    </dgm:pt>
    <dgm:pt modelId="{04529E52-92F5-44FC-A8FE-F586C294C8D9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FB4FCE7E-555B-48AF-8BE6-9A0560574D5E}" type="parTrans" cxnId="{1C08E29D-D77D-4BD7-B1AC-B4D3DED63E03}">
      <dgm:prSet/>
      <dgm:spPr/>
      <dgm:t>
        <a:bodyPr/>
        <a:lstStyle/>
        <a:p>
          <a:endParaRPr lang="ru-RU"/>
        </a:p>
      </dgm:t>
    </dgm:pt>
    <dgm:pt modelId="{75E363AD-01EC-44F8-97B0-623A3F853950}" type="sibTrans" cxnId="{1C08E29D-D77D-4BD7-B1AC-B4D3DED63E03}">
      <dgm:prSet/>
      <dgm:spPr/>
      <dgm:t>
        <a:bodyPr/>
        <a:lstStyle/>
        <a:p>
          <a:endParaRPr lang="ru-RU"/>
        </a:p>
      </dgm:t>
    </dgm:pt>
    <dgm:pt modelId="{D70C7F35-3A6C-4337-B6C2-C7FD9C6A5B26}">
      <dgm:prSet phldrT="[Текст]" custT="1"/>
      <dgm:spPr/>
      <dgm:t>
        <a:bodyPr/>
        <a:lstStyle/>
        <a:p>
          <a:r>
            <a:rPr lang="ru-RU" sz="2200" b="1" i="1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Определение ребенка в учебное заведение. </a:t>
          </a:r>
          <a:r>
            <a:rPr lang="ru-RU" sz="2200" b="1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В старшем дошкольном возрасте понимание того, что ребенок не сможет осваивать общеобразовательную программу в школе.</a:t>
          </a:r>
          <a:endParaRPr lang="ru-RU" sz="2200" dirty="0"/>
        </a:p>
      </dgm:t>
    </dgm:pt>
    <dgm:pt modelId="{B2DD2B51-190B-4274-809F-9DDAE11CA519}" type="parTrans" cxnId="{3963CF6E-2221-4D37-ADC2-7A5749FB8E41}">
      <dgm:prSet/>
      <dgm:spPr/>
      <dgm:t>
        <a:bodyPr/>
        <a:lstStyle/>
        <a:p>
          <a:endParaRPr lang="ru-RU"/>
        </a:p>
      </dgm:t>
    </dgm:pt>
    <dgm:pt modelId="{6554548E-AF3A-439E-8695-3550EE59C8C6}" type="sibTrans" cxnId="{3963CF6E-2221-4D37-ADC2-7A5749FB8E41}">
      <dgm:prSet/>
      <dgm:spPr/>
      <dgm:t>
        <a:bodyPr/>
        <a:lstStyle/>
        <a:p>
          <a:endParaRPr lang="ru-RU"/>
        </a:p>
      </dgm:t>
    </dgm:pt>
    <dgm:pt modelId="{554064C0-E04F-4077-9068-9297FD2623D3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BC286987-A482-41DE-9D29-020F5A5ED52D}" type="parTrans" cxnId="{68D7BEB0-50E6-44D4-8713-C7E320336D17}">
      <dgm:prSet/>
      <dgm:spPr/>
      <dgm:t>
        <a:bodyPr/>
        <a:lstStyle/>
        <a:p>
          <a:endParaRPr lang="ru-RU"/>
        </a:p>
      </dgm:t>
    </dgm:pt>
    <dgm:pt modelId="{9F6DA472-3C58-4BAB-851D-166E3EE318E4}" type="sibTrans" cxnId="{68D7BEB0-50E6-44D4-8713-C7E320336D17}">
      <dgm:prSet/>
      <dgm:spPr/>
      <dgm:t>
        <a:bodyPr/>
        <a:lstStyle/>
        <a:p>
          <a:endParaRPr lang="ru-RU"/>
        </a:p>
      </dgm:t>
    </dgm:pt>
    <dgm:pt modelId="{94E3ADD2-F443-4D9A-888E-8564907C5FF6}">
      <dgm:prSet phldrT="[Текст]" custT="1"/>
      <dgm:spPr/>
      <dgm:t>
        <a:bodyPr/>
        <a:lstStyle/>
        <a:p>
          <a:r>
            <a:rPr lang="ru-RU" sz="2200" b="1" i="1" u="none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Подростковый возраст</a:t>
          </a:r>
          <a:r>
            <a:rPr lang="ru-RU" sz="2200" b="1" u="none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,  </a:t>
          </a:r>
          <a:r>
            <a:rPr lang="ru-RU" sz="2200" b="1" i="1" u="none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совершеннолетие</a:t>
          </a:r>
          <a:r>
            <a:rPr lang="ru-RU" sz="2200" b="1" u="none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. Осознание ребенком своей инвалидности, трудности взаимодействия со сверстниками и сверстницами.</a:t>
          </a:r>
          <a:endParaRPr lang="ru-RU" sz="2200" u="none" dirty="0"/>
        </a:p>
      </dgm:t>
    </dgm:pt>
    <dgm:pt modelId="{1751A800-6BCB-4D95-A0F9-93AED181488F}" type="parTrans" cxnId="{550859AC-1905-442B-8B76-9BFCA7CD9B4C}">
      <dgm:prSet/>
      <dgm:spPr/>
      <dgm:t>
        <a:bodyPr/>
        <a:lstStyle/>
        <a:p>
          <a:endParaRPr lang="ru-RU"/>
        </a:p>
      </dgm:t>
    </dgm:pt>
    <dgm:pt modelId="{878DB62D-377C-4B9C-8408-4F914D04FA76}" type="sibTrans" cxnId="{550859AC-1905-442B-8B76-9BFCA7CD9B4C}">
      <dgm:prSet/>
      <dgm:spPr/>
      <dgm:t>
        <a:bodyPr/>
        <a:lstStyle/>
        <a:p>
          <a:endParaRPr lang="ru-RU"/>
        </a:p>
      </dgm:t>
    </dgm:pt>
    <dgm:pt modelId="{5DD9F98E-7895-448F-9730-404673ED08E2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A77AB1E7-728F-40E8-94D3-9F2561C8B99F}" type="parTrans" cxnId="{4B2183E4-9C86-4D9A-8C17-B513FDBA70C3}">
      <dgm:prSet/>
      <dgm:spPr/>
      <dgm:t>
        <a:bodyPr/>
        <a:lstStyle/>
        <a:p>
          <a:endParaRPr lang="ru-RU"/>
        </a:p>
      </dgm:t>
    </dgm:pt>
    <dgm:pt modelId="{A597AE9C-C668-4340-8F99-2605FF6649C3}" type="sibTrans" cxnId="{4B2183E4-9C86-4D9A-8C17-B513FDBA70C3}">
      <dgm:prSet/>
      <dgm:spPr/>
      <dgm:t>
        <a:bodyPr/>
        <a:lstStyle/>
        <a:p>
          <a:endParaRPr lang="ru-RU"/>
        </a:p>
      </dgm:t>
    </dgm:pt>
    <dgm:pt modelId="{01B5C3B4-7C37-4BED-AF28-9123EDFB62D7}">
      <dgm:prSet/>
      <dgm:spPr/>
      <dgm:t>
        <a:bodyPr/>
        <a:lstStyle/>
        <a:p>
          <a:r>
            <a:rPr lang="ru-RU" b="0" dirty="0">
              <a:solidFill>
                <a:schemeClr val="bg1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4</a:t>
          </a:r>
          <a:r>
            <a:rPr lang="ru-RU" b="1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CB11897F-F41D-42EF-89B8-32A99B0F5556}" type="parTrans" cxnId="{8B0C76B8-A444-4889-9009-0A658E84B62C}">
      <dgm:prSet/>
      <dgm:spPr/>
      <dgm:t>
        <a:bodyPr/>
        <a:lstStyle/>
        <a:p>
          <a:endParaRPr lang="ru-RU"/>
        </a:p>
      </dgm:t>
    </dgm:pt>
    <dgm:pt modelId="{072D7E94-1620-4FCA-86CC-BE7869BF750E}" type="sibTrans" cxnId="{8B0C76B8-A444-4889-9009-0A658E84B62C}">
      <dgm:prSet/>
      <dgm:spPr/>
      <dgm:t>
        <a:bodyPr/>
        <a:lstStyle/>
        <a:p>
          <a:endParaRPr lang="ru-RU"/>
        </a:p>
      </dgm:t>
    </dgm:pt>
    <dgm:pt modelId="{35C743C4-6F42-4131-AD84-986815726143}">
      <dgm:prSet/>
      <dgm:spPr/>
      <dgm:t>
        <a:bodyPr/>
        <a:lstStyle/>
        <a:p>
          <a:r>
            <a:rPr lang="ru-RU" b="1" u="none" dirty="0">
              <a:solidFill>
                <a:srgbClr val="996600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Родители каждый раз переживают горе заново на каждом этапе развития, который проходит ребенок.</a:t>
          </a:r>
          <a:endParaRPr lang="ru-RU" u="none" dirty="0">
            <a:solidFill>
              <a:srgbClr val="996600"/>
            </a:solidFill>
          </a:endParaRPr>
        </a:p>
      </dgm:t>
    </dgm:pt>
    <dgm:pt modelId="{4866DEDC-E583-4F4E-B95A-467A77E4A5A0}" type="parTrans" cxnId="{B029BB9D-58DC-4D92-B54F-534179BBFE22}">
      <dgm:prSet/>
      <dgm:spPr/>
      <dgm:t>
        <a:bodyPr/>
        <a:lstStyle/>
        <a:p>
          <a:endParaRPr lang="ru-RU"/>
        </a:p>
      </dgm:t>
    </dgm:pt>
    <dgm:pt modelId="{EAA0EE43-C348-43DD-A9AA-BA6371AF9DA0}" type="sibTrans" cxnId="{B029BB9D-58DC-4D92-B54F-534179BBFE22}">
      <dgm:prSet/>
      <dgm:spPr/>
      <dgm:t>
        <a:bodyPr/>
        <a:lstStyle/>
        <a:p>
          <a:endParaRPr lang="ru-RU"/>
        </a:p>
      </dgm:t>
    </dgm:pt>
    <dgm:pt modelId="{EB917B59-0635-4DAB-B079-EC2751E32765}">
      <dgm:prSet custT="1"/>
      <dgm:spPr/>
      <dgm:t>
        <a:bodyPr/>
        <a:lstStyle/>
        <a:p>
          <a:r>
            <a:rPr lang="ru-RU" sz="2200" b="1" i="1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Построение дальнейших планов, ограничения в получении профессии</a:t>
          </a:r>
          <a:r>
            <a:rPr lang="ru-RU" sz="2200" b="1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. Период трудоустройства, трудности трудоустройства. </a:t>
          </a:r>
          <a:r>
            <a:rPr lang="ru-RU" sz="2200" b="1" dirty="0" err="1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Внутриличностный</a:t>
          </a:r>
          <a:r>
            <a:rPr lang="ru-RU" sz="2200" b="1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 разлад.</a:t>
          </a:r>
          <a:endParaRPr lang="ru-RU" sz="2200" dirty="0"/>
        </a:p>
      </dgm:t>
    </dgm:pt>
    <dgm:pt modelId="{609E3E6E-141B-49D4-B93F-407E09A8448B}" type="parTrans" cxnId="{98D19D83-072B-41E9-94CD-32582B9DB283}">
      <dgm:prSet/>
      <dgm:spPr/>
      <dgm:t>
        <a:bodyPr/>
        <a:lstStyle/>
        <a:p>
          <a:endParaRPr lang="ru-RU"/>
        </a:p>
      </dgm:t>
    </dgm:pt>
    <dgm:pt modelId="{E2D9C4F5-0EBF-404C-8421-56EB4DE44769}" type="sibTrans" cxnId="{98D19D83-072B-41E9-94CD-32582B9DB283}">
      <dgm:prSet/>
      <dgm:spPr/>
      <dgm:t>
        <a:bodyPr/>
        <a:lstStyle/>
        <a:p>
          <a:endParaRPr lang="ru-RU"/>
        </a:p>
      </dgm:t>
    </dgm:pt>
    <dgm:pt modelId="{01879AA4-2189-4DB5-A794-3F4A57D2DE91}" type="pres">
      <dgm:prSet presAssocID="{A4E56FC8-923B-44DB-99F1-618BBED2B765}" presName="linearFlow" presStyleCnt="0">
        <dgm:presLayoutVars>
          <dgm:dir/>
          <dgm:animLvl val="lvl"/>
          <dgm:resizeHandles val="exact"/>
        </dgm:presLayoutVars>
      </dgm:prSet>
      <dgm:spPr/>
    </dgm:pt>
    <dgm:pt modelId="{1ED7EF8B-051D-4D17-9D99-F546EC075C88}" type="pres">
      <dgm:prSet presAssocID="{FED443D7-C844-4261-9051-A934FF77B751}" presName="composite" presStyleCnt="0"/>
      <dgm:spPr/>
    </dgm:pt>
    <dgm:pt modelId="{C1049661-6454-4AB4-B2BF-7C86821E9ED1}" type="pres">
      <dgm:prSet presAssocID="{FED443D7-C844-4261-9051-A934FF77B751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2532AC8-2310-4D00-BE8B-9A80D14724C5}" type="pres">
      <dgm:prSet presAssocID="{FED443D7-C844-4261-9051-A934FF77B751}" presName="descendantText" presStyleLbl="alignAcc1" presStyleIdx="0" presStyleCnt="5">
        <dgm:presLayoutVars>
          <dgm:bulletEnabled val="1"/>
        </dgm:presLayoutVars>
      </dgm:prSet>
      <dgm:spPr/>
    </dgm:pt>
    <dgm:pt modelId="{FACDE3BA-1B09-47A7-A40E-D495FAF36AA2}" type="pres">
      <dgm:prSet presAssocID="{08A861BF-424A-45DD-8457-6FB77F93DBB6}" presName="sp" presStyleCnt="0"/>
      <dgm:spPr/>
    </dgm:pt>
    <dgm:pt modelId="{382C4338-AB95-4A24-96FB-F3453443E844}" type="pres">
      <dgm:prSet presAssocID="{04529E52-92F5-44FC-A8FE-F586C294C8D9}" presName="composite" presStyleCnt="0"/>
      <dgm:spPr/>
    </dgm:pt>
    <dgm:pt modelId="{618605E2-4366-4DDF-BE86-E97B26BD8AEE}" type="pres">
      <dgm:prSet presAssocID="{04529E52-92F5-44FC-A8FE-F586C294C8D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2F72A3EF-EFC3-441F-974A-3FE84E250A13}" type="pres">
      <dgm:prSet presAssocID="{04529E52-92F5-44FC-A8FE-F586C294C8D9}" presName="descendantText" presStyleLbl="alignAcc1" presStyleIdx="1" presStyleCnt="5">
        <dgm:presLayoutVars>
          <dgm:bulletEnabled val="1"/>
        </dgm:presLayoutVars>
      </dgm:prSet>
      <dgm:spPr/>
    </dgm:pt>
    <dgm:pt modelId="{5C1871D0-5367-4D43-9A11-0126D52F17DF}" type="pres">
      <dgm:prSet presAssocID="{75E363AD-01EC-44F8-97B0-623A3F853950}" presName="sp" presStyleCnt="0"/>
      <dgm:spPr/>
    </dgm:pt>
    <dgm:pt modelId="{D5295B30-6496-4576-AE12-AE7B0DE209C8}" type="pres">
      <dgm:prSet presAssocID="{554064C0-E04F-4077-9068-9297FD2623D3}" presName="composite" presStyleCnt="0"/>
      <dgm:spPr/>
    </dgm:pt>
    <dgm:pt modelId="{F4898E07-F361-4E9B-AE69-17A3E3A980CB}" type="pres">
      <dgm:prSet presAssocID="{554064C0-E04F-4077-9068-9297FD2623D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303BA92-485D-407A-9E5D-59A92723E10D}" type="pres">
      <dgm:prSet presAssocID="{554064C0-E04F-4077-9068-9297FD2623D3}" presName="descendantText" presStyleLbl="alignAcc1" presStyleIdx="2" presStyleCnt="5">
        <dgm:presLayoutVars>
          <dgm:bulletEnabled val="1"/>
        </dgm:presLayoutVars>
      </dgm:prSet>
      <dgm:spPr/>
    </dgm:pt>
    <dgm:pt modelId="{F4CB0DB2-F16A-4010-BFC8-360ADBE6C0E3}" type="pres">
      <dgm:prSet presAssocID="{9F6DA472-3C58-4BAB-851D-166E3EE318E4}" presName="sp" presStyleCnt="0"/>
      <dgm:spPr/>
    </dgm:pt>
    <dgm:pt modelId="{2390E8F9-4AAA-46A6-96BC-926E4E055135}" type="pres">
      <dgm:prSet presAssocID="{01B5C3B4-7C37-4BED-AF28-9123EDFB62D7}" presName="composite" presStyleCnt="0"/>
      <dgm:spPr/>
    </dgm:pt>
    <dgm:pt modelId="{6D318F64-A3E8-4548-8DDA-6E7CE938826B}" type="pres">
      <dgm:prSet presAssocID="{01B5C3B4-7C37-4BED-AF28-9123EDFB62D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47B94F6-4FAD-4F82-A43C-E65BBB0946E8}" type="pres">
      <dgm:prSet presAssocID="{01B5C3B4-7C37-4BED-AF28-9123EDFB62D7}" presName="descendantText" presStyleLbl="alignAcc1" presStyleIdx="3" presStyleCnt="5">
        <dgm:presLayoutVars>
          <dgm:bulletEnabled val="1"/>
        </dgm:presLayoutVars>
      </dgm:prSet>
      <dgm:spPr/>
    </dgm:pt>
    <dgm:pt modelId="{82F46E55-9378-4C44-A760-E262E2245910}" type="pres">
      <dgm:prSet presAssocID="{072D7E94-1620-4FCA-86CC-BE7869BF750E}" presName="sp" presStyleCnt="0"/>
      <dgm:spPr/>
    </dgm:pt>
    <dgm:pt modelId="{B20F18AE-DCCC-4F2A-9B91-75E9C8320236}" type="pres">
      <dgm:prSet presAssocID="{5DD9F98E-7895-448F-9730-404673ED08E2}" presName="composite" presStyleCnt="0"/>
      <dgm:spPr/>
    </dgm:pt>
    <dgm:pt modelId="{EAA3ADBE-BD47-42C1-8E21-237ACE365341}" type="pres">
      <dgm:prSet presAssocID="{5DD9F98E-7895-448F-9730-404673ED08E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1EAB270-D6D4-49D5-B1B9-1EEF4EE506ED}" type="pres">
      <dgm:prSet presAssocID="{5DD9F98E-7895-448F-9730-404673ED08E2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0833A15-A732-4F2C-92A4-B1174598E307}" type="presOf" srcId="{67118E0D-6E74-47DB-9CDE-DEF2453E19FA}" destId="{22532AC8-2310-4D00-BE8B-9A80D14724C5}" srcOrd="0" destOrd="0" presId="urn:microsoft.com/office/officeart/2005/8/layout/chevron2"/>
    <dgm:cxn modelId="{745C7516-67F2-4370-9B0C-558AD5909121}" srcId="{FED443D7-C844-4261-9051-A934FF77B751}" destId="{67118E0D-6E74-47DB-9CDE-DEF2453E19FA}" srcOrd="0" destOrd="0" parTransId="{8563AB2B-D38C-42EF-B171-78D033C03992}" sibTransId="{05B0ED0B-4181-4898-956B-7008AE1D0DA4}"/>
    <dgm:cxn modelId="{BD8EB918-09DC-4157-9906-35E1FFB1CEDB}" type="presOf" srcId="{04529E52-92F5-44FC-A8FE-F586C294C8D9}" destId="{618605E2-4366-4DDF-BE86-E97B26BD8AEE}" srcOrd="0" destOrd="0" presId="urn:microsoft.com/office/officeart/2005/8/layout/chevron2"/>
    <dgm:cxn modelId="{E9B5122B-857A-4397-99BA-E7F3B74A6126}" srcId="{A4E56FC8-923B-44DB-99F1-618BBED2B765}" destId="{FED443D7-C844-4261-9051-A934FF77B751}" srcOrd="0" destOrd="0" parTransId="{F3DAEF44-48C1-479D-95E4-5C345EA0E89D}" sibTransId="{08A861BF-424A-45DD-8457-6FB77F93DBB6}"/>
    <dgm:cxn modelId="{B267F531-A87D-4F4D-9C37-90E44DD2C5DC}" type="presOf" srcId="{A4E56FC8-923B-44DB-99F1-618BBED2B765}" destId="{01879AA4-2189-4DB5-A794-3F4A57D2DE91}" srcOrd="0" destOrd="0" presId="urn:microsoft.com/office/officeart/2005/8/layout/chevron2"/>
    <dgm:cxn modelId="{B17D453C-F2C3-4109-A94A-2AA84EAA357B}" type="presOf" srcId="{94E3ADD2-F443-4D9A-888E-8564907C5FF6}" destId="{0303BA92-485D-407A-9E5D-59A92723E10D}" srcOrd="0" destOrd="0" presId="urn:microsoft.com/office/officeart/2005/8/layout/chevron2"/>
    <dgm:cxn modelId="{948FA961-75A3-42A0-BE2C-8C056C8BA1D0}" type="presOf" srcId="{EB917B59-0635-4DAB-B079-EC2751E32765}" destId="{147B94F6-4FAD-4F82-A43C-E65BBB0946E8}" srcOrd="0" destOrd="0" presId="urn:microsoft.com/office/officeart/2005/8/layout/chevron2"/>
    <dgm:cxn modelId="{676B3248-4EB2-4EB7-B3E9-B3793594C018}" type="presOf" srcId="{D70C7F35-3A6C-4337-B6C2-C7FD9C6A5B26}" destId="{2F72A3EF-EFC3-441F-974A-3FE84E250A13}" srcOrd="0" destOrd="0" presId="urn:microsoft.com/office/officeart/2005/8/layout/chevron2"/>
    <dgm:cxn modelId="{FA956968-92EE-435F-BD47-486E8497AAFB}" type="presOf" srcId="{FED443D7-C844-4261-9051-A934FF77B751}" destId="{C1049661-6454-4AB4-B2BF-7C86821E9ED1}" srcOrd="0" destOrd="0" presId="urn:microsoft.com/office/officeart/2005/8/layout/chevron2"/>
    <dgm:cxn modelId="{3963CF6E-2221-4D37-ADC2-7A5749FB8E41}" srcId="{04529E52-92F5-44FC-A8FE-F586C294C8D9}" destId="{D70C7F35-3A6C-4337-B6C2-C7FD9C6A5B26}" srcOrd="0" destOrd="0" parTransId="{B2DD2B51-190B-4274-809F-9DDAE11CA519}" sibTransId="{6554548E-AF3A-439E-8695-3550EE59C8C6}"/>
    <dgm:cxn modelId="{D6E92972-049B-46BC-86D6-CECD85983AED}" type="presOf" srcId="{01B5C3B4-7C37-4BED-AF28-9123EDFB62D7}" destId="{6D318F64-A3E8-4548-8DDA-6E7CE938826B}" srcOrd="0" destOrd="0" presId="urn:microsoft.com/office/officeart/2005/8/layout/chevron2"/>
    <dgm:cxn modelId="{98D19D83-072B-41E9-94CD-32582B9DB283}" srcId="{01B5C3B4-7C37-4BED-AF28-9123EDFB62D7}" destId="{EB917B59-0635-4DAB-B079-EC2751E32765}" srcOrd="0" destOrd="0" parTransId="{609E3E6E-141B-49D4-B93F-407E09A8448B}" sibTransId="{E2D9C4F5-0EBF-404C-8421-56EB4DE44769}"/>
    <dgm:cxn modelId="{B4275490-9291-4EB9-959B-994974E0CB98}" type="presOf" srcId="{35C743C4-6F42-4131-AD84-986815726143}" destId="{B1EAB270-D6D4-49D5-B1B9-1EEF4EE506ED}" srcOrd="0" destOrd="0" presId="urn:microsoft.com/office/officeart/2005/8/layout/chevron2"/>
    <dgm:cxn modelId="{3E720296-7EF4-4EDE-8FAC-511E03E518A0}" type="presOf" srcId="{554064C0-E04F-4077-9068-9297FD2623D3}" destId="{F4898E07-F361-4E9B-AE69-17A3E3A980CB}" srcOrd="0" destOrd="0" presId="urn:microsoft.com/office/officeart/2005/8/layout/chevron2"/>
    <dgm:cxn modelId="{B029BB9D-58DC-4D92-B54F-534179BBFE22}" srcId="{5DD9F98E-7895-448F-9730-404673ED08E2}" destId="{35C743C4-6F42-4131-AD84-986815726143}" srcOrd="0" destOrd="0" parTransId="{4866DEDC-E583-4F4E-B95A-467A77E4A5A0}" sibTransId="{EAA0EE43-C348-43DD-A9AA-BA6371AF9DA0}"/>
    <dgm:cxn modelId="{1C08E29D-D77D-4BD7-B1AC-B4D3DED63E03}" srcId="{A4E56FC8-923B-44DB-99F1-618BBED2B765}" destId="{04529E52-92F5-44FC-A8FE-F586C294C8D9}" srcOrd="1" destOrd="0" parTransId="{FB4FCE7E-555B-48AF-8BE6-9A0560574D5E}" sibTransId="{75E363AD-01EC-44F8-97B0-623A3F853950}"/>
    <dgm:cxn modelId="{550859AC-1905-442B-8B76-9BFCA7CD9B4C}" srcId="{554064C0-E04F-4077-9068-9297FD2623D3}" destId="{94E3ADD2-F443-4D9A-888E-8564907C5FF6}" srcOrd="0" destOrd="0" parTransId="{1751A800-6BCB-4D95-A0F9-93AED181488F}" sibTransId="{878DB62D-377C-4B9C-8408-4F914D04FA76}"/>
    <dgm:cxn modelId="{68D7BEB0-50E6-44D4-8713-C7E320336D17}" srcId="{A4E56FC8-923B-44DB-99F1-618BBED2B765}" destId="{554064C0-E04F-4077-9068-9297FD2623D3}" srcOrd="2" destOrd="0" parTransId="{BC286987-A482-41DE-9D29-020F5A5ED52D}" sibTransId="{9F6DA472-3C58-4BAB-851D-166E3EE318E4}"/>
    <dgm:cxn modelId="{8B0C76B8-A444-4889-9009-0A658E84B62C}" srcId="{A4E56FC8-923B-44DB-99F1-618BBED2B765}" destId="{01B5C3B4-7C37-4BED-AF28-9123EDFB62D7}" srcOrd="3" destOrd="0" parTransId="{CB11897F-F41D-42EF-89B8-32A99B0F5556}" sibTransId="{072D7E94-1620-4FCA-86CC-BE7869BF750E}"/>
    <dgm:cxn modelId="{93B0CBC3-F0FD-4A52-9D7A-6C20857932D9}" type="presOf" srcId="{5DD9F98E-7895-448F-9730-404673ED08E2}" destId="{EAA3ADBE-BD47-42C1-8E21-237ACE365341}" srcOrd="0" destOrd="0" presId="urn:microsoft.com/office/officeart/2005/8/layout/chevron2"/>
    <dgm:cxn modelId="{4B2183E4-9C86-4D9A-8C17-B513FDBA70C3}" srcId="{A4E56FC8-923B-44DB-99F1-618BBED2B765}" destId="{5DD9F98E-7895-448F-9730-404673ED08E2}" srcOrd="4" destOrd="0" parTransId="{A77AB1E7-728F-40E8-94D3-9F2561C8B99F}" sibTransId="{A597AE9C-C668-4340-8F99-2605FF6649C3}"/>
    <dgm:cxn modelId="{29A93230-79AF-4FEA-A81E-F2B2D2BF908F}" type="presParOf" srcId="{01879AA4-2189-4DB5-A794-3F4A57D2DE91}" destId="{1ED7EF8B-051D-4D17-9D99-F546EC075C88}" srcOrd="0" destOrd="0" presId="urn:microsoft.com/office/officeart/2005/8/layout/chevron2"/>
    <dgm:cxn modelId="{777440C5-8C4F-4AFF-B66B-8DBA01BEC2E9}" type="presParOf" srcId="{1ED7EF8B-051D-4D17-9D99-F546EC075C88}" destId="{C1049661-6454-4AB4-B2BF-7C86821E9ED1}" srcOrd="0" destOrd="0" presId="urn:microsoft.com/office/officeart/2005/8/layout/chevron2"/>
    <dgm:cxn modelId="{1987B6DD-66BA-43AE-9D33-E60CDDFFD118}" type="presParOf" srcId="{1ED7EF8B-051D-4D17-9D99-F546EC075C88}" destId="{22532AC8-2310-4D00-BE8B-9A80D14724C5}" srcOrd="1" destOrd="0" presId="urn:microsoft.com/office/officeart/2005/8/layout/chevron2"/>
    <dgm:cxn modelId="{E0834903-6127-4DEE-AAB1-1E7FFF9FED62}" type="presParOf" srcId="{01879AA4-2189-4DB5-A794-3F4A57D2DE91}" destId="{FACDE3BA-1B09-47A7-A40E-D495FAF36AA2}" srcOrd="1" destOrd="0" presId="urn:microsoft.com/office/officeart/2005/8/layout/chevron2"/>
    <dgm:cxn modelId="{709E3966-7B5E-411B-902D-66A2ACACDE97}" type="presParOf" srcId="{01879AA4-2189-4DB5-A794-3F4A57D2DE91}" destId="{382C4338-AB95-4A24-96FB-F3453443E844}" srcOrd="2" destOrd="0" presId="urn:microsoft.com/office/officeart/2005/8/layout/chevron2"/>
    <dgm:cxn modelId="{8FB487DE-C508-4CE6-9BDF-2BA4540EDACE}" type="presParOf" srcId="{382C4338-AB95-4A24-96FB-F3453443E844}" destId="{618605E2-4366-4DDF-BE86-E97B26BD8AEE}" srcOrd="0" destOrd="0" presId="urn:microsoft.com/office/officeart/2005/8/layout/chevron2"/>
    <dgm:cxn modelId="{AF3C762D-74B2-43B3-B7F3-971874ADFA5F}" type="presParOf" srcId="{382C4338-AB95-4A24-96FB-F3453443E844}" destId="{2F72A3EF-EFC3-441F-974A-3FE84E250A13}" srcOrd="1" destOrd="0" presId="urn:microsoft.com/office/officeart/2005/8/layout/chevron2"/>
    <dgm:cxn modelId="{C1EA07D7-D7F8-46A2-9C7D-0A7B3B4BB7A0}" type="presParOf" srcId="{01879AA4-2189-4DB5-A794-3F4A57D2DE91}" destId="{5C1871D0-5367-4D43-9A11-0126D52F17DF}" srcOrd="3" destOrd="0" presId="urn:microsoft.com/office/officeart/2005/8/layout/chevron2"/>
    <dgm:cxn modelId="{2681FD5F-D2B7-4375-AB34-5C5DA30764D1}" type="presParOf" srcId="{01879AA4-2189-4DB5-A794-3F4A57D2DE91}" destId="{D5295B30-6496-4576-AE12-AE7B0DE209C8}" srcOrd="4" destOrd="0" presId="urn:microsoft.com/office/officeart/2005/8/layout/chevron2"/>
    <dgm:cxn modelId="{5D535249-4872-48E5-BE16-AE495A41B17A}" type="presParOf" srcId="{D5295B30-6496-4576-AE12-AE7B0DE209C8}" destId="{F4898E07-F361-4E9B-AE69-17A3E3A980CB}" srcOrd="0" destOrd="0" presId="urn:microsoft.com/office/officeart/2005/8/layout/chevron2"/>
    <dgm:cxn modelId="{ECD8B6BE-0418-4EAB-BAF8-A3C6F1A20E30}" type="presParOf" srcId="{D5295B30-6496-4576-AE12-AE7B0DE209C8}" destId="{0303BA92-485D-407A-9E5D-59A92723E10D}" srcOrd="1" destOrd="0" presId="urn:microsoft.com/office/officeart/2005/8/layout/chevron2"/>
    <dgm:cxn modelId="{6A527B14-EBCC-4407-97E1-B5CF82B49BDC}" type="presParOf" srcId="{01879AA4-2189-4DB5-A794-3F4A57D2DE91}" destId="{F4CB0DB2-F16A-4010-BFC8-360ADBE6C0E3}" srcOrd="5" destOrd="0" presId="urn:microsoft.com/office/officeart/2005/8/layout/chevron2"/>
    <dgm:cxn modelId="{CDB1B716-357B-42B8-9B1E-800EBEB3A4ED}" type="presParOf" srcId="{01879AA4-2189-4DB5-A794-3F4A57D2DE91}" destId="{2390E8F9-4AAA-46A6-96BC-926E4E055135}" srcOrd="6" destOrd="0" presId="urn:microsoft.com/office/officeart/2005/8/layout/chevron2"/>
    <dgm:cxn modelId="{8B9C5A9E-2800-4766-A94D-C481E6BAD912}" type="presParOf" srcId="{2390E8F9-4AAA-46A6-96BC-926E4E055135}" destId="{6D318F64-A3E8-4548-8DDA-6E7CE938826B}" srcOrd="0" destOrd="0" presId="urn:microsoft.com/office/officeart/2005/8/layout/chevron2"/>
    <dgm:cxn modelId="{7F0BC29E-0D28-4647-8AE2-E8E7368CF59F}" type="presParOf" srcId="{2390E8F9-4AAA-46A6-96BC-926E4E055135}" destId="{147B94F6-4FAD-4F82-A43C-E65BBB0946E8}" srcOrd="1" destOrd="0" presId="urn:microsoft.com/office/officeart/2005/8/layout/chevron2"/>
    <dgm:cxn modelId="{675D5F06-2A6F-4673-9DFE-703DED7CAE20}" type="presParOf" srcId="{01879AA4-2189-4DB5-A794-3F4A57D2DE91}" destId="{82F46E55-9378-4C44-A760-E262E2245910}" srcOrd="7" destOrd="0" presId="urn:microsoft.com/office/officeart/2005/8/layout/chevron2"/>
    <dgm:cxn modelId="{4ACEC309-A061-4599-B028-D6BE0ECC0E1D}" type="presParOf" srcId="{01879AA4-2189-4DB5-A794-3F4A57D2DE91}" destId="{B20F18AE-DCCC-4F2A-9B91-75E9C8320236}" srcOrd="8" destOrd="0" presId="urn:microsoft.com/office/officeart/2005/8/layout/chevron2"/>
    <dgm:cxn modelId="{C28B8255-C0F3-41F9-AA33-5BC7E090A163}" type="presParOf" srcId="{B20F18AE-DCCC-4F2A-9B91-75E9C8320236}" destId="{EAA3ADBE-BD47-42C1-8E21-237ACE365341}" srcOrd="0" destOrd="0" presId="urn:microsoft.com/office/officeart/2005/8/layout/chevron2"/>
    <dgm:cxn modelId="{DEE9EFDB-5C99-4ADE-B0DE-E1BABE721A4D}" type="presParOf" srcId="{B20F18AE-DCCC-4F2A-9B91-75E9C8320236}" destId="{B1EAB270-D6D4-49D5-B1B9-1EEF4EE506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49661-6454-4AB4-B2BF-7C86821E9ED1}">
      <dsp:nvSpPr>
        <dsp:cNvPr id="0" name=""/>
        <dsp:cNvSpPr/>
      </dsp:nvSpPr>
      <dsp:spPr>
        <a:xfrm rot="5400000">
          <a:off x="-208393" y="215268"/>
          <a:ext cx="1389291" cy="9725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1</a:t>
          </a:r>
        </a:p>
      </dsp:txBody>
      <dsp:txXfrm rot="-5400000">
        <a:off x="1" y="493126"/>
        <a:ext cx="972504" cy="416787"/>
      </dsp:txXfrm>
    </dsp:sp>
    <dsp:sp modelId="{22532AC8-2310-4D00-BE8B-9A80D14724C5}">
      <dsp:nvSpPr>
        <dsp:cNvPr id="0" name=""/>
        <dsp:cNvSpPr/>
      </dsp:nvSpPr>
      <dsp:spPr>
        <a:xfrm rot="5400000">
          <a:off x="5323253" y="-4343874"/>
          <a:ext cx="903039" cy="9604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1" i="1" kern="1200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Период первоначального установления диагноза </a:t>
          </a:r>
          <a:r>
            <a:rPr lang="ru-RU" sz="2200" b="1" kern="1200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(выявление факта нарушения развития ребенка; страхи, неуверенность, горе). </a:t>
          </a:r>
          <a:endParaRPr lang="ru-RU" sz="2200" kern="1200" dirty="0"/>
        </a:p>
      </dsp:txBody>
      <dsp:txXfrm rot="-5400000">
        <a:off x="972504" y="50958"/>
        <a:ext cx="9560455" cy="814873"/>
      </dsp:txXfrm>
    </dsp:sp>
    <dsp:sp modelId="{618605E2-4366-4DDF-BE86-E97B26BD8AEE}">
      <dsp:nvSpPr>
        <dsp:cNvPr id="0" name=""/>
        <dsp:cNvSpPr/>
      </dsp:nvSpPr>
      <dsp:spPr>
        <a:xfrm rot="5400000">
          <a:off x="-208393" y="1490108"/>
          <a:ext cx="1389291" cy="972504"/>
        </a:xfrm>
        <a:prstGeom prst="chevron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2</a:t>
          </a:r>
        </a:p>
      </dsp:txBody>
      <dsp:txXfrm rot="-5400000">
        <a:off x="1" y="1767966"/>
        <a:ext cx="972504" cy="416787"/>
      </dsp:txXfrm>
    </dsp:sp>
    <dsp:sp modelId="{2F72A3EF-EFC3-441F-974A-3FE84E250A13}">
      <dsp:nvSpPr>
        <dsp:cNvPr id="0" name=""/>
        <dsp:cNvSpPr/>
      </dsp:nvSpPr>
      <dsp:spPr>
        <a:xfrm rot="5400000">
          <a:off x="5323253" y="-3069034"/>
          <a:ext cx="903039" cy="9604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1" i="1" kern="1200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Определение ребенка в учебное заведение. </a:t>
          </a:r>
          <a:r>
            <a:rPr lang="ru-RU" sz="2200" b="1" kern="1200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В старшем дошкольном возрасте понимание того, что ребенок не сможет осваивать общеобразовательную программу в школе.</a:t>
          </a:r>
          <a:endParaRPr lang="ru-RU" sz="2200" kern="1200" dirty="0"/>
        </a:p>
      </dsp:txBody>
      <dsp:txXfrm rot="-5400000">
        <a:off x="972504" y="1325798"/>
        <a:ext cx="9560455" cy="814873"/>
      </dsp:txXfrm>
    </dsp:sp>
    <dsp:sp modelId="{F4898E07-F361-4E9B-AE69-17A3E3A980CB}">
      <dsp:nvSpPr>
        <dsp:cNvPr id="0" name=""/>
        <dsp:cNvSpPr/>
      </dsp:nvSpPr>
      <dsp:spPr>
        <a:xfrm rot="5400000">
          <a:off x="-208393" y="2764947"/>
          <a:ext cx="1389291" cy="972504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3</a:t>
          </a:r>
        </a:p>
      </dsp:txBody>
      <dsp:txXfrm rot="-5400000">
        <a:off x="1" y="3042805"/>
        <a:ext cx="972504" cy="416787"/>
      </dsp:txXfrm>
    </dsp:sp>
    <dsp:sp modelId="{0303BA92-485D-407A-9E5D-59A92723E10D}">
      <dsp:nvSpPr>
        <dsp:cNvPr id="0" name=""/>
        <dsp:cNvSpPr/>
      </dsp:nvSpPr>
      <dsp:spPr>
        <a:xfrm rot="5400000">
          <a:off x="5323253" y="-1794195"/>
          <a:ext cx="903039" cy="9604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1" i="1" u="none" kern="1200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Подростковый возраст</a:t>
          </a:r>
          <a:r>
            <a:rPr lang="ru-RU" sz="2200" b="1" u="none" kern="1200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,  </a:t>
          </a:r>
          <a:r>
            <a:rPr lang="ru-RU" sz="2200" b="1" i="1" u="none" kern="1200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совершеннолетие</a:t>
          </a:r>
          <a:r>
            <a:rPr lang="ru-RU" sz="2200" b="1" u="none" kern="1200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. Осознание ребенком своей инвалидности, трудности взаимодействия со сверстниками и сверстницами.</a:t>
          </a:r>
          <a:endParaRPr lang="ru-RU" sz="2200" u="none" kern="1200" dirty="0"/>
        </a:p>
      </dsp:txBody>
      <dsp:txXfrm rot="-5400000">
        <a:off x="972504" y="2600637"/>
        <a:ext cx="9560455" cy="814873"/>
      </dsp:txXfrm>
    </dsp:sp>
    <dsp:sp modelId="{6D318F64-A3E8-4548-8DDA-6E7CE938826B}">
      <dsp:nvSpPr>
        <dsp:cNvPr id="0" name=""/>
        <dsp:cNvSpPr/>
      </dsp:nvSpPr>
      <dsp:spPr>
        <a:xfrm rot="5400000">
          <a:off x="-208393" y="4039787"/>
          <a:ext cx="1389291" cy="972504"/>
        </a:xfrm>
        <a:prstGeom prst="chevron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kern="1200" dirty="0">
              <a:solidFill>
                <a:schemeClr val="bg1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4</a:t>
          </a:r>
          <a:r>
            <a:rPr lang="ru-RU" sz="2700" b="1" kern="1200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 </a:t>
          </a:r>
          <a:endParaRPr lang="ru-RU" sz="2700" kern="1200" dirty="0"/>
        </a:p>
      </dsp:txBody>
      <dsp:txXfrm rot="-5400000">
        <a:off x="1" y="4317645"/>
        <a:ext cx="972504" cy="416787"/>
      </dsp:txXfrm>
    </dsp:sp>
    <dsp:sp modelId="{147B94F6-4FAD-4F82-A43C-E65BBB0946E8}">
      <dsp:nvSpPr>
        <dsp:cNvPr id="0" name=""/>
        <dsp:cNvSpPr/>
      </dsp:nvSpPr>
      <dsp:spPr>
        <a:xfrm rot="5400000">
          <a:off x="5323253" y="-519355"/>
          <a:ext cx="903039" cy="9604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1" i="1" kern="1200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Построение дальнейших планов, ограничения в получении профессии</a:t>
          </a:r>
          <a:r>
            <a:rPr lang="ru-RU" sz="2200" b="1" kern="1200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. Период трудоустройства, трудности трудоустройства. </a:t>
          </a:r>
          <a:r>
            <a:rPr lang="ru-RU" sz="2200" b="1" kern="1200" dirty="0" err="1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Внутриличностный</a:t>
          </a:r>
          <a:r>
            <a:rPr lang="ru-RU" sz="2200" b="1" kern="1200" dirty="0">
              <a:solidFill>
                <a:srgbClr val="5A7557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 разлад.</a:t>
          </a:r>
          <a:endParaRPr lang="ru-RU" sz="2200" kern="1200" dirty="0"/>
        </a:p>
      </dsp:txBody>
      <dsp:txXfrm rot="-5400000">
        <a:off x="972504" y="3875477"/>
        <a:ext cx="9560455" cy="814873"/>
      </dsp:txXfrm>
    </dsp:sp>
    <dsp:sp modelId="{EAA3ADBE-BD47-42C1-8E21-237ACE365341}">
      <dsp:nvSpPr>
        <dsp:cNvPr id="0" name=""/>
        <dsp:cNvSpPr/>
      </dsp:nvSpPr>
      <dsp:spPr>
        <a:xfrm rot="5400000">
          <a:off x="-208393" y="5314626"/>
          <a:ext cx="1389291" cy="972504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 </a:t>
          </a:r>
        </a:p>
      </dsp:txBody>
      <dsp:txXfrm rot="-5400000">
        <a:off x="1" y="5592484"/>
        <a:ext cx="972504" cy="416787"/>
      </dsp:txXfrm>
    </dsp:sp>
    <dsp:sp modelId="{B1EAB270-D6D4-49D5-B1B9-1EEF4EE506ED}">
      <dsp:nvSpPr>
        <dsp:cNvPr id="0" name=""/>
        <dsp:cNvSpPr/>
      </dsp:nvSpPr>
      <dsp:spPr>
        <a:xfrm rot="5400000">
          <a:off x="5323253" y="755483"/>
          <a:ext cx="903039" cy="9604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u="none" kern="1200" dirty="0">
              <a:solidFill>
                <a:srgbClr val="996600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rPr>
            <a:t>Родители каждый раз переживают горе заново на каждом этапе развития, который проходит ребенок.</a:t>
          </a:r>
          <a:endParaRPr lang="ru-RU" sz="2800" u="none" kern="1200" dirty="0">
            <a:solidFill>
              <a:srgbClr val="996600"/>
            </a:solidFill>
          </a:endParaRPr>
        </a:p>
      </dsp:txBody>
      <dsp:txXfrm rot="-5400000">
        <a:off x="972504" y="5150316"/>
        <a:ext cx="9560455" cy="814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75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1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25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65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12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9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9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5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09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33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5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47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2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7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3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6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44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0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5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1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0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8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9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01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18416"/>
            <a:ext cx="7556421" cy="427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Аспекты эффективного  взаимодействия </a:t>
            </a:r>
          </a:p>
          <a:p>
            <a:pPr algn="ctr">
              <a:lnSpc>
                <a:spcPts val="5550"/>
              </a:lnSpc>
            </a:pPr>
            <a:r>
              <a:rPr lang="ru-RU" sz="4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родителями, воспитывающими детей с ограниченными возможностями здоровья и /или инвалидностью.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1"/>
          <p:cNvSpPr/>
          <p:nvPr/>
        </p:nvSpPr>
        <p:spPr>
          <a:xfrm>
            <a:off x="654191" y="3056499"/>
            <a:ext cx="7556421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850"/>
              </a:lnSpc>
            </a:pPr>
            <a:endParaRPr lang="en-US" sz="5850" dirty="0">
              <a:solidFill>
                <a:prstClr val="black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654191" y="38248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endParaRPr lang="ru-RU" sz="2200" b="1" dirty="0">
              <a:solidFill>
                <a:srgbClr val="4A4A45"/>
              </a:solidFill>
              <a:latin typeface="Lato Bold" pitchFamily="34" charset="0"/>
              <a:ea typeface="Lato Bold" pitchFamily="34" charset="-122"/>
              <a:cs typeface="Lato Bold" pitchFamily="34" charset="-120"/>
            </a:endParaRPr>
          </a:p>
          <a:p>
            <a:pPr algn="ctr">
              <a:lnSpc>
                <a:spcPts val="2750"/>
              </a:lnSpc>
            </a:pPr>
            <a:endParaRPr lang="ru-RU" sz="2200" b="1" dirty="0">
              <a:solidFill>
                <a:srgbClr val="4A4A45"/>
              </a:solidFill>
              <a:latin typeface="Lato Bold" pitchFamily="34" charset="0"/>
              <a:ea typeface="Lato Bold" pitchFamily="34" charset="-122"/>
              <a:cs typeface="Lato Bold" pitchFamily="34" charset="-120"/>
            </a:endParaRPr>
          </a:p>
          <a:p>
            <a:pPr algn="ctr">
              <a:lnSpc>
                <a:spcPts val="2750"/>
              </a:lnSpc>
            </a:pP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562998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850"/>
              </a:lnSpc>
            </a:pPr>
            <a:endParaRPr lang="en-US" sz="175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3790" y="6652979"/>
            <a:ext cx="7139975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850"/>
              </a:lnSpc>
            </a:pPr>
            <a:r>
              <a:rPr lang="ru-RU" sz="2400" b="1" dirty="0">
                <a:solidFill>
                  <a:srgbClr val="996633"/>
                </a:solidFill>
              </a:rPr>
              <a:t> Филиппова Людмила Венидиктовна</a:t>
            </a:r>
          </a:p>
          <a:p>
            <a:pPr lvl="0" algn="ctr">
              <a:lnSpc>
                <a:spcPts val="2850"/>
              </a:lnSpc>
            </a:pPr>
            <a:r>
              <a:rPr lang="ru-RU" sz="2400" dirty="0">
                <a:solidFill>
                  <a:srgbClr val="996633"/>
                </a:solidFill>
              </a:rPr>
              <a:t>     педагог-психолог ТПМПК </a:t>
            </a:r>
          </a:p>
          <a:p>
            <a:pPr lvl="0" algn="ctr">
              <a:lnSpc>
                <a:spcPts val="2850"/>
              </a:lnSpc>
            </a:pPr>
            <a:r>
              <a:rPr lang="ru-RU" sz="2400" dirty="0">
                <a:solidFill>
                  <a:srgbClr val="996633"/>
                </a:solidFill>
              </a:rPr>
              <a:t>      г. Нижнего Новгорода</a:t>
            </a:r>
            <a:endParaRPr lang="en-US" sz="2400" dirty="0">
              <a:solidFill>
                <a:srgbClr val="996633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1579" y="1965089"/>
            <a:ext cx="4473831" cy="44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9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184400" cy="822960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77225167"/>
              </p:ext>
            </p:extLst>
          </p:nvPr>
        </p:nvGraphicFramePr>
        <p:xfrm>
          <a:off x="3180520" y="1486452"/>
          <a:ext cx="10577043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41982" y="117417"/>
            <a:ext cx="10230679" cy="129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950"/>
              </a:lnSpc>
            </a:pPr>
            <a:r>
              <a:rPr lang="ru-RU" sz="2800" b="1" dirty="0">
                <a:solidFill>
                  <a:srgbClr val="996633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Структура кризисных состояний родителей, воспитывающих детей с ОВЗ   (</a:t>
            </a:r>
            <a:r>
              <a:rPr lang="ru-RU" sz="2800" b="1" dirty="0" err="1">
                <a:solidFill>
                  <a:srgbClr val="996633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М.М.Семаго</a:t>
            </a:r>
            <a:r>
              <a:rPr lang="ru-RU" sz="2800" b="1" dirty="0">
                <a:solidFill>
                  <a:srgbClr val="996633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) </a:t>
            </a:r>
            <a:endParaRPr lang="en-US" sz="2800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2184400" cy="21620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917122" y="7767839"/>
            <a:ext cx="1680882" cy="3029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7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EF6CC294-61D2-BB6B-A6D4-15D80A6C1EFB}"/>
              </a:ext>
            </a:extLst>
          </p:cNvPr>
          <p:cNvSpPr txBox="1">
            <a:spLocks/>
          </p:cNvSpPr>
          <p:nvPr/>
        </p:nvSpPr>
        <p:spPr>
          <a:xfrm>
            <a:off x="1797224" y="277540"/>
            <a:ext cx="12375975" cy="17163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748F31"/>
                </a:solidFill>
                <a:latin typeface="Times New Rom"/>
              </a:rPr>
              <a:t>Особенности переживаний родителей, горевания при наличии </a:t>
            </a:r>
          </a:p>
          <a:p>
            <a:r>
              <a:rPr lang="ru-RU" sz="3000" b="1" dirty="0">
                <a:solidFill>
                  <a:srgbClr val="748F31"/>
                </a:solidFill>
                <a:latin typeface="Times New Rom"/>
              </a:rPr>
              <a:t>в семье ребенка с ОВЗ</a:t>
            </a: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F3A2685F-FDD3-AA55-D4E6-78D7100F471A}"/>
              </a:ext>
            </a:extLst>
          </p:cNvPr>
          <p:cNvSpPr txBox="1">
            <a:spLocks/>
          </p:cNvSpPr>
          <p:nvPr/>
        </p:nvSpPr>
        <p:spPr>
          <a:xfrm>
            <a:off x="1543101" y="1384300"/>
            <a:ext cx="13087299" cy="6451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"/>
              </a:rPr>
              <a:t>Родители  часто испытывают чувство вины, раздражения, гнева, ощущение неопределенности и отсутствия стабильности.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"/>
              </a:rPr>
              <a:t>Часто ощущают неизвестность и иногда безнадежность, так как прогнозы и последствия некоторых нарушений и диагнозов очень призрачны.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"/>
              </a:rPr>
              <a:t>Отрицают и подавляют негативные чувства к ребенку.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"/>
              </a:rPr>
              <a:t>Остаются наедине со своими истинными чувствами, т.к. родственники и друзья часто неохотно разделяют с ними разочарование и печаль.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"/>
              </a:rPr>
              <a:t>Сами могут оттолкнуть от себя все окружения и остаться в изоляции.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"/>
              </a:rPr>
              <a:t>Медицинское сообщество и специалисты помогающих профессий не всегда проявляют должное внимание и теплоту, так необходимые родителям.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"/>
              </a:rPr>
              <a:t>Но при всем при этом родители со временем могут научиться любить, ценить, и быть привязанными к своему ребенку, могут построить новые, более реалистичные перспективы его развития.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43101" cy="822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9" y="461273"/>
            <a:ext cx="1362824" cy="13488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35218" y="7835900"/>
            <a:ext cx="1680882" cy="3029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11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920EB5-9BE6-26B3-4EA3-5C96172D6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648" y="0"/>
            <a:ext cx="2968752" cy="8229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BF05A2-48AE-E700-F7E8-B1F67E0A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4745" y="289466"/>
            <a:ext cx="2182557" cy="2164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207BEF-FA5D-A221-2A27-108E23DA8F9D}"/>
              </a:ext>
            </a:extLst>
          </p:cNvPr>
          <p:cNvSpPr txBox="1"/>
          <p:nvPr/>
        </p:nvSpPr>
        <p:spPr>
          <a:xfrm>
            <a:off x="595745" y="96982"/>
            <a:ext cx="10672805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 fontAlgn="base">
              <a:spcAft>
                <a:spcPts val="1000"/>
              </a:spcAft>
              <a:buNone/>
            </a:pPr>
            <a:r>
              <a:rPr lang="ru-RU" sz="2800" b="1" dirty="0">
                <a:solidFill>
                  <a:srgbClr val="99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необходимости взаимодействия</a:t>
            </a:r>
            <a:r>
              <a:rPr lang="ru-RU" sz="2800" b="1" dirty="0">
                <a:solidFill>
                  <a:srgbClr val="99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родителями  </a:t>
            </a:r>
          </a:p>
          <a:p>
            <a:pPr indent="449580" algn="ctr" fontAlgn="base">
              <a:spcAft>
                <a:spcPts val="1000"/>
              </a:spcAft>
              <a:buNone/>
            </a:pPr>
            <a:r>
              <a:rPr lang="ru-RU" sz="2800" b="1" dirty="0">
                <a:solidFill>
                  <a:srgbClr val="99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   с ОВЗ.</a:t>
            </a:r>
            <a:endParaRPr lang="ru-RU" sz="2800" b="1" dirty="0">
              <a:solidFill>
                <a:srgbClr val="99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ECA51-1D5D-5130-C51F-FB61C94909F9}"/>
              </a:ext>
            </a:extLst>
          </p:cNvPr>
          <p:cNvSpPr txBox="1"/>
          <p:nvPr/>
        </p:nvSpPr>
        <p:spPr>
          <a:xfrm>
            <a:off x="299997" y="1357746"/>
            <a:ext cx="1067280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0" dirty="0">
                <a:solidFill>
                  <a:srgbClr val="5482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Потребность родителей в поддержке, как следствие необходимость психолого-педагогического сопровождения</a:t>
            </a:r>
            <a:r>
              <a:rPr lang="ru-RU" sz="2400" kern="0" dirty="0">
                <a:solidFill>
                  <a:srgbClr val="5482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sz="2400" kern="0" dirty="0">
              <a:solidFill>
                <a:srgbClr val="54823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kern="0" dirty="0">
                <a:solidFill>
                  <a:srgbClr val="5482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Преодоление сложностей в обучении и социализации ребенка более эффективно при условии взаимодействия педагога и семьи.</a:t>
            </a:r>
          </a:p>
          <a:p>
            <a:endParaRPr lang="ru-RU" sz="2400" kern="0" dirty="0">
              <a:solidFill>
                <a:srgbClr val="54823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kern="0" dirty="0">
                <a:solidFill>
                  <a:srgbClr val="5482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Эффективное взаимодействие способствует созданию поддерживающего окружения вокруг ребёнка с ОВЗ и повышению качества его развития.</a:t>
            </a:r>
          </a:p>
          <a:p>
            <a:endParaRPr lang="ru-RU" sz="2400" b="1" kern="0" dirty="0">
              <a:solidFill>
                <a:srgbClr val="5482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kern="0" dirty="0">
                <a:solidFill>
                  <a:srgbClr val="5482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«Необходимо достичь как можно большего там, где это возможно»</a:t>
            </a:r>
          </a:p>
          <a:p>
            <a:pPr algn="ctr"/>
            <a:endParaRPr lang="ru-RU" sz="2800" b="1" kern="0" dirty="0">
              <a:solidFill>
                <a:srgbClr val="99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kern="0" dirty="0">
                <a:solidFill>
                  <a:srgbClr val="99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родителями – это не формальность, а необходимое условие качественного сопровождения ребенка с ОВЗ</a:t>
            </a:r>
          </a:p>
          <a:p>
            <a:pPr algn="ctr"/>
            <a:r>
              <a:rPr lang="ru-RU" sz="2800" kern="0" dirty="0">
                <a:solidFill>
                  <a:srgbClr val="99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kern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6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2405" y="190500"/>
            <a:ext cx="11446995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748F31"/>
                </a:solidFill>
                <a:latin typeface="Times New Rom"/>
                <a:cs typeface="Times New Roman" panose="02020603050405020304" pitchFamily="18" charset="0"/>
              </a:rPr>
              <a:t>Ключевые аспекты эффективного взаимодействия</a:t>
            </a:r>
          </a:p>
          <a:p>
            <a:pPr algn="ctr">
              <a:spcAft>
                <a:spcPts val="0"/>
              </a:spcAft>
            </a:pPr>
            <a:endParaRPr lang="ru-RU" sz="2100" b="1" dirty="0">
              <a:solidFill>
                <a:srgbClr val="748F31"/>
              </a:solidFill>
              <a:latin typeface="Times New Rom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доверительных отношений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педагогов установить контакт с родителями — условие успешного взаимодействия.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проявлять тактичность, доброжелательность, избегать приказного тона и негативных терминов.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ведется с позиции партнёрства в решении задач. 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Личностно-ориентированный подход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личностных особенностей ребёнка и семьи.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комфортных и безопасных условий для взаимодействия.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родитель рассматривается как эксперт по своему ребёнку, его первый воспитатель. 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 комплексности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специалистов (психологов, дефектологов, социальных педагогов и др.) для обеспечения комплексной помощи семье. 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Активное вовлечение родителей в образовательный процесс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составление индивидуального плана развития ребёнка.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групповых и индивидуальных занятий совместно с ребёнком.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мероприятиях. 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>
                <a:latin typeface="Times New Roman" panose="02020603050405020304" pitchFamily="18" charset="0"/>
              </a:rPr>
              <a:t>5. Психолого-педагогическое сопровождение</a:t>
            </a:r>
            <a:r>
              <a:rPr lang="ru-RU" sz="2100" dirty="0">
                <a:latin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Times New Roman" panose="02020603050405020304" pitchFamily="18" charset="0"/>
              </a:rPr>
              <a:t>Коррекция эмоционального состояния  родителей (тревоги, чувства неполноценности).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Times New Roman" panose="02020603050405020304" pitchFamily="18" charset="0"/>
              </a:rPr>
              <a:t>Формирование грамотной и активной родительской позиции.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Times New Roman" panose="02020603050405020304" pitchFamily="18" charset="0"/>
              </a:rPr>
              <a:t>Обучение эффективным способам взаимодействия с ребёнком, навыкам реабилитационной помощи в домашних условиях</a:t>
            </a:r>
            <a:endParaRPr lang="ru-RU" sz="2100" dirty="0">
              <a:solidFill>
                <a:srgbClr val="748F3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0691" cy="822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14" y="177422"/>
            <a:ext cx="1920389" cy="19007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48665" y="7733417"/>
            <a:ext cx="1680882" cy="3029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2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74F97-854D-FB28-C08B-9EFDDA7D3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BC4333-4A84-280B-9913-EACBB843151A}"/>
              </a:ext>
            </a:extLst>
          </p:cNvPr>
          <p:cNvSpPr/>
          <p:nvPr/>
        </p:nvSpPr>
        <p:spPr>
          <a:xfrm>
            <a:off x="2774696" y="190500"/>
            <a:ext cx="11474704" cy="767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748F31"/>
                </a:solidFill>
                <a:latin typeface="Times New Rom"/>
                <a:cs typeface="Times New Roman" panose="02020603050405020304" pitchFamily="18" charset="0"/>
              </a:rPr>
              <a:t>Ключевые аспекты эффективного взаимодействия</a:t>
            </a:r>
          </a:p>
          <a:p>
            <a:pPr algn="ctr">
              <a:spcAft>
                <a:spcPts val="0"/>
              </a:spcAft>
            </a:pPr>
            <a:endParaRPr lang="ru-RU" sz="2100" b="1" dirty="0">
              <a:solidFill>
                <a:srgbClr val="748F31"/>
              </a:solidFill>
              <a:latin typeface="Times New Rom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 Использование разнообразных форм работы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 групповые консультации, беседы, анкетирование - для получения общей картины условий воспитания и отношений в семье.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в форме тренингов, «круглых столов», «педагогических гостиных»- для приобретения навыков решения конфликтных ситуаций, обмена опытом.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онлайн-платформ (Zoom, групповые чаты) для консультаций, публикации работ ребёнка, общения и др. </a:t>
            </a: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Информирование и обратная связь.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информирование родителей об успехах ребёнка, его потребностях, а также получение обратной связи относительно эффективности образовательной программы.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сообщать информацию в щадящей форме, не травмирующей чувства родителей. </a:t>
            </a: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Обучение и просвещение родителей.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знаний об особенностях ребёнка, обусловленных имеющимися нарушениями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формированием умений использовать знания - для построения взаимодействия с ребёнком.          </a:t>
            </a: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Учет мнения родителей.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значимости позиции родителя.</a:t>
            </a:r>
          </a:p>
          <a:p>
            <a:pPr lvl="0">
              <a:spcAft>
                <a:spcPts val="0"/>
              </a:spcAft>
              <a:tabLst>
                <a:tab pos="228600" algn="l"/>
              </a:tabLst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Нормативно-правовое обеспечение. 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должно соответствовать законодательству РФ, включая Федеральный закон «Об образовании в Российской Федерации», приказы Минобрнауки и Минпросвещения, а также другие нормативные акты, регламентирующие работу с детьми с ОВЗ и инвалидностью.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ru-RU" sz="2000" dirty="0">
              <a:solidFill>
                <a:srgbClr val="748F31"/>
              </a:soli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A0CE5-850F-A693-EC0B-8D1E5C019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382982" cy="822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1A881B-CF13-AE10-CB93-BEC4FF9EE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14" y="177422"/>
            <a:ext cx="1724422" cy="17067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08324" y="7734471"/>
            <a:ext cx="1680882" cy="3029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9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3670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endParaRPr lang="en-US" sz="4450" dirty="0">
              <a:solidFill>
                <a:prstClr val="black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867243" y="2467823"/>
            <a:ext cx="7556421" cy="2671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ru-RU" sz="5850" b="1" dirty="0">
                <a:solidFill>
                  <a:schemeClr val="accent6">
                    <a:lumMod val="75000"/>
                  </a:schemeClr>
                </a:solidFill>
                <a:ea typeface="Lato Bold" pitchFamily="34" charset="-122"/>
              </a:rPr>
              <a:t>Спасибо</a:t>
            </a:r>
          </a:p>
          <a:p>
            <a:pPr algn="ctr">
              <a:lnSpc>
                <a:spcPct val="150000"/>
              </a:lnSpc>
            </a:pPr>
            <a:r>
              <a:rPr lang="ru-RU" sz="5850" b="1" dirty="0">
                <a:solidFill>
                  <a:schemeClr val="accent6">
                    <a:lumMod val="75000"/>
                  </a:schemeClr>
                </a:solidFill>
                <a:ea typeface="Lato Bold" pitchFamily="34" charset="-122"/>
              </a:rPr>
              <a:t>за внимание!</a:t>
            </a:r>
            <a:endParaRPr lang="en-US" sz="58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3154323" y="51395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562998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850"/>
              </a:lnSpc>
            </a:pPr>
            <a:endParaRPr lang="en-US" sz="1750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591" y="1761361"/>
            <a:ext cx="4569791" cy="45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5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68752" cy="822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7600" y="380363"/>
            <a:ext cx="73152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Федеральный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закон</a:t>
            </a:r>
            <a:r>
              <a:rPr lang="ru-RU" sz="36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 </a:t>
            </a:r>
          </a:p>
          <a:p>
            <a:pPr algn="ctr" fontAlgn="base"/>
            <a:r>
              <a:rPr lang="ru-RU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29.12.2012 N 273-ФЗ</a:t>
            </a:r>
          </a:p>
          <a:p>
            <a:pPr algn="r"/>
            <a:r>
              <a:rPr lang="ru-RU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Об образовании в Российской Федерации»</a:t>
            </a:r>
            <a:r>
              <a:rPr lang="ru-RU" sz="24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(</a:t>
            </a:r>
            <a:r>
              <a:rPr lang="ru-RU" sz="24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статья 2, пункт 16)</a:t>
            </a:r>
          </a:p>
          <a:p>
            <a:r>
              <a:rPr lang="ru-RU" sz="2400" b="1" dirty="0">
                <a:solidFill>
                  <a:srgbClr val="996633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4700" y="2795328"/>
            <a:ext cx="1099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prstClr val="black"/>
                </a:solidFill>
              </a:rPr>
              <a:t>	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9" y="4738793"/>
            <a:ext cx="2030333" cy="2653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04" y="189199"/>
            <a:ext cx="2499542" cy="24739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01E9A-EAB7-EAF3-9CDD-277788D87A93}"/>
              </a:ext>
            </a:extLst>
          </p:cNvPr>
          <p:cNvSpPr txBox="1"/>
          <p:nvPr/>
        </p:nvSpPr>
        <p:spPr>
          <a:xfrm>
            <a:off x="3269489" y="2461332"/>
            <a:ext cx="1032163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Обучающийся с ограниченными возможностями здоровья (ОВЗ) — </a:t>
            </a:r>
            <a:r>
              <a:rPr lang="ru-RU" sz="2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условий. </a:t>
            </a:r>
          </a:p>
          <a:p>
            <a:pPr algn="just"/>
            <a:r>
              <a:rPr lang="ru-RU" sz="24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Ребенок-инвалид – </a:t>
            </a:r>
            <a:r>
              <a:rPr lang="ru-RU" sz="2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лицо до 18 лет со стойким расстройством функций организма, обусловленным заболеваниями, последствиями травм или врожденными дефектами, приводящими к ограничению жизнедеятельности и вызывающее необходимость его социальной защиты.</a:t>
            </a:r>
          </a:p>
          <a:p>
            <a:pPr algn="just"/>
            <a:r>
              <a:rPr lang="ru-RU" sz="24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Статус ребенка –инвалида подтверждается Федеральным госучреждением медико-социальной экспертизы</a:t>
            </a:r>
            <a:r>
              <a:rPr lang="ru-RU" sz="24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МСЭ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6CDE30-69F7-9B37-87CD-227FDD582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648" y="189199"/>
            <a:ext cx="2272133" cy="227213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797714" y="7795715"/>
            <a:ext cx="1680882" cy="3029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1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68752" cy="822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7600" y="380363"/>
            <a:ext cx="73152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Федеральный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закон</a:t>
            </a:r>
            <a:r>
              <a:rPr lang="ru-RU" sz="36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 </a:t>
            </a:r>
          </a:p>
          <a:p>
            <a:pPr algn="ctr" fontAlgn="base"/>
            <a:r>
              <a:rPr lang="ru-RU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29.12.2012 N 273-ФЗ</a:t>
            </a:r>
          </a:p>
          <a:p>
            <a:r>
              <a:rPr lang="ru-RU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Об образовании в Российской Федерации»</a:t>
            </a:r>
          </a:p>
          <a:p>
            <a:pPr algn="r"/>
            <a:r>
              <a:rPr lang="ru-RU" sz="2400" b="1" dirty="0">
                <a:solidFill>
                  <a:srgbClr val="996633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(статья 2, пункт 31)</a:t>
            </a:r>
            <a:endParaRPr lang="ru-RU" sz="2400" dirty="0">
              <a:solidFill>
                <a:srgbClr val="996633"/>
              </a:solidFill>
              <a:latin typeface="Times New Roman" panose="02020603050405020304" pitchFamily="18" charset="0"/>
              <a:ea typeface="Inter Bold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4700" y="2795328"/>
            <a:ext cx="1099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</a:rPr>
              <a:t>	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9" y="4738793"/>
            <a:ext cx="2030333" cy="2653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04" y="189199"/>
            <a:ext cx="2499542" cy="24739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01E9A-EAB7-EAF3-9CDD-277788D87A93}"/>
              </a:ext>
            </a:extLst>
          </p:cNvPr>
          <p:cNvSpPr txBox="1"/>
          <p:nvPr/>
        </p:nvSpPr>
        <p:spPr>
          <a:xfrm>
            <a:off x="3269489" y="2461332"/>
            <a:ext cx="1032163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образовательных отношений -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обучающиеся, родители (законные представители) несовершеннолетних обучающихся, педагогические работники и их представители, организации, осуществляющие образовательную деятельность.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всех участников образовательных отношений способствует благоприятной образовательной среде, повышению эффективности обучения и социализации ребенка, а так же поддержке семьи в сложной ситуации.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Эффективное взаимодействие с родителями, воспитывающими ребенка с ограниченными возможностями здоровья и/или инвалидностью, требует комплексного подхода, учитывающего психологические, педагогические и социальные аспекты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C000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6CDE30-69F7-9B37-87CD-227FDD582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648" y="189199"/>
            <a:ext cx="2272133" cy="227213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922013" y="7795715"/>
            <a:ext cx="1680882" cy="3029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4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933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300" y="2720598"/>
            <a:ext cx="8280399" cy="1191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ЦЕЛЬ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взаимодействия:</a:t>
            </a:r>
          </a:p>
          <a:p>
            <a:pPr>
              <a:lnSpc>
                <a:spcPts val="5550"/>
              </a:lnSpc>
            </a:pPr>
            <a:endParaRPr lang="ru-RU" sz="445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Lato Bold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5550"/>
              </a:lnSpc>
            </a:pPr>
            <a:endParaRPr lang="en-US" sz="445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086715" y="4250769"/>
            <a:ext cx="7556421" cy="2449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996600"/>
                </a:solidFill>
                <a:latin typeface="Times New Rom"/>
                <a:ea typeface="Lato" pitchFamily="34" charset="-122"/>
                <a:cs typeface="Times New Roman" panose="02020603050405020304" pitchFamily="18" charset="0"/>
              </a:rPr>
              <a:t>создание единого пространства развития ребенка в семье и образовательной организации,</a:t>
            </a:r>
            <a:r>
              <a:rPr lang="ru-RU" sz="2800" b="1" dirty="0">
                <a:solidFill>
                  <a:srgbClr val="996600"/>
                </a:solidFill>
                <a:latin typeface="Times New Rom"/>
                <a:cs typeface="Times New Roman" panose="02020603050405020304" pitchFamily="18" charset="0"/>
              </a:rPr>
              <a:t> вовлечение родителей в воспитательный процесс, как полноценных его участников.</a:t>
            </a:r>
            <a:endParaRPr lang="ru-RU" sz="2800" b="1" dirty="0">
              <a:solidFill>
                <a:srgbClr val="996600"/>
              </a:solidFill>
              <a:latin typeface="Times New Rom"/>
            </a:endParaRPr>
          </a:p>
          <a:p>
            <a:pPr algn="ctr"/>
            <a:r>
              <a:rPr lang="ru-RU" sz="2800" b="1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80190" y="330157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endParaRPr lang="en-US" sz="1750" dirty="0">
              <a:solidFill>
                <a:prstClr val="black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7754422" y="44861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7754422" y="497657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endParaRPr lang="en-US" sz="1750" dirty="0">
              <a:solidFill>
                <a:prstClr val="black"/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9016062" y="59130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7754422" y="633745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endParaRPr lang="en-US" sz="1750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04" y="189199"/>
            <a:ext cx="2499542" cy="24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5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967828" y="473741"/>
            <a:ext cx="9930025" cy="9284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взаимодействия с родителями детей с ОВЗ:</a:t>
            </a:r>
          </a:p>
          <a:p>
            <a:pPr algn="ctr"/>
            <a:endParaRPr lang="ru-RU" sz="40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b="1" dirty="0">
                <a:solidFill>
                  <a:srgbClr val="728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Личностно-ориентированный подход </a:t>
            </a:r>
            <a:r>
              <a:rPr lang="ru-RU" sz="2400" dirty="0">
                <a:solidFill>
                  <a:srgbClr val="728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детям, к родителям, где в центре стоит учет личностных особенностей ребенка, семьи; обеспечение комфортных, безопасных условий.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b="1" dirty="0">
                <a:solidFill>
                  <a:srgbClr val="728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Гуманно-личностный</a:t>
            </a:r>
            <a:r>
              <a:rPr lang="ru-RU" sz="2400" dirty="0">
                <a:solidFill>
                  <a:srgbClr val="728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28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ru-RU" sz="2400" dirty="0">
                <a:solidFill>
                  <a:srgbClr val="728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всестороннее уважение и любовь к ребенку, к каждому члену семьи, вера в них.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b="1" dirty="0">
                <a:solidFill>
                  <a:srgbClr val="728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комплексности </a:t>
            </a:r>
            <a:r>
              <a:rPr lang="ru-RU" sz="2400" dirty="0">
                <a:solidFill>
                  <a:srgbClr val="728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психологическую помощь можно рассматривать только в комплексе, в тесном контакте специалистов с родителями.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b="1" dirty="0">
                <a:solidFill>
                  <a:srgbClr val="728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</a:t>
            </a:r>
            <a:r>
              <a:rPr lang="ru-RU" sz="2400" dirty="0">
                <a:solidFill>
                  <a:srgbClr val="728653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единое понимание педагогами и родителями целей и задач воспитания и обучения ребенка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0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3200" b="1" dirty="0"/>
          </a:p>
          <a:p>
            <a:pPr algn="just"/>
            <a:r>
              <a:rPr lang="ru-RU" sz="2800" b="1" u="sng" dirty="0">
                <a:solidFill>
                  <a:srgbClr val="996633"/>
                </a:solidFill>
              </a:rPr>
              <a:t> </a:t>
            </a:r>
            <a:endParaRPr lang="ru-RU" sz="28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S Text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S Tex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67829" cy="822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14" y="1"/>
            <a:ext cx="2184400" cy="21620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97853" y="7809162"/>
            <a:ext cx="1680882" cy="3029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9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116106" y="537882"/>
            <a:ext cx="7234105" cy="1871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996633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Взаимодействие с  семьей – важная задача образовательной системы</a:t>
            </a:r>
            <a:endParaRPr lang="en-US" sz="2800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25" y="2443505"/>
            <a:ext cx="1134070" cy="1360884"/>
          </a:xfrm>
          <a:prstGeom prst="rect">
            <a:avLst/>
          </a:prstGeom>
          <a:solidFill>
            <a:srgbClr val="996633"/>
          </a:solidFill>
        </p:spPr>
      </p:pic>
      <p:sp>
        <p:nvSpPr>
          <p:cNvPr id="5" name="Text 1"/>
          <p:cNvSpPr/>
          <p:nvPr/>
        </p:nvSpPr>
        <p:spPr>
          <a:xfrm>
            <a:off x="1474557" y="4114799"/>
            <a:ext cx="8472044" cy="1687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ru-RU" sz="2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Семья, воспитывающая ребенка с ОВЗ – реабилитационная структура,</a:t>
            </a:r>
          </a:p>
          <a:p>
            <a:pPr>
              <a:lnSpc>
                <a:spcPts val="2750"/>
              </a:lnSpc>
            </a:pPr>
            <a:r>
              <a:rPr lang="ru-RU" sz="2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обладающая потенциальными возможностями к созданию </a:t>
            </a:r>
          </a:p>
          <a:p>
            <a:pPr>
              <a:lnSpc>
                <a:spcPts val="2750"/>
              </a:lnSpc>
            </a:pPr>
            <a:r>
              <a:rPr lang="ru-RU" sz="2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благоприятных условий для коррекции, развития и воспитания </a:t>
            </a:r>
          </a:p>
          <a:p>
            <a:pPr>
              <a:lnSpc>
                <a:spcPts val="2750"/>
              </a:lnSpc>
            </a:pPr>
            <a:r>
              <a:rPr lang="ru-RU" sz="2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ребенка.</a:t>
            </a:r>
          </a:p>
          <a:p>
            <a:pPr>
              <a:lnSpc>
                <a:spcPts val="2750"/>
              </a:lnSpc>
            </a:pPr>
            <a:endParaRPr lang="en-US" sz="2000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268022" y="393334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2400" b="1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25" y="4114799"/>
            <a:ext cx="1134070" cy="13608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8" name="Text 3"/>
          <p:cNvSpPr/>
          <p:nvPr/>
        </p:nvSpPr>
        <p:spPr>
          <a:xfrm>
            <a:off x="1474557" y="2385673"/>
            <a:ext cx="7682143" cy="1418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just"/>
            <a:r>
              <a:rPr lang="ru-RU" sz="2200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Семья - микросоциум, в котором не только протекает жизнь </a:t>
            </a:r>
          </a:p>
          <a:p>
            <a:pPr algn="just"/>
            <a:r>
              <a:rPr lang="ru-RU" sz="2200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ребенка, но и формируются его нравственные качества, </a:t>
            </a:r>
          </a:p>
          <a:p>
            <a:pPr algn="just"/>
            <a:r>
              <a:rPr lang="ru-RU" sz="2200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отношение к людям, представления о межличностных отношениях.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10" y="5867108"/>
            <a:ext cx="1134070" cy="1360884"/>
          </a:xfrm>
          <a:prstGeom prst="rect">
            <a:avLst/>
          </a:prstGeom>
          <a:solidFill>
            <a:srgbClr val="996633"/>
          </a:solidFill>
        </p:spPr>
      </p:pic>
      <p:sp>
        <p:nvSpPr>
          <p:cNvPr id="11" name="Text 5"/>
          <p:cNvSpPr/>
          <p:nvPr/>
        </p:nvSpPr>
        <p:spPr>
          <a:xfrm>
            <a:off x="1506164" y="5880336"/>
            <a:ext cx="8538377" cy="134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2200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Под специальной коррекционно-развивающей средой в семье </a:t>
            </a:r>
          </a:p>
          <a:p>
            <a:r>
              <a:rPr lang="ru-RU" sz="2200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понимаются внутрисемейные условия, которые создаются </a:t>
            </a:r>
          </a:p>
          <a:p>
            <a:r>
              <a:rPr lang="ru-RU" sz="2200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родителями и обеспечивают оптимальное развитие ребенка </a:t>
            </a:r>
          </a:p>
          <a:p>
            <a:r>
              <a:rPr lang="ru-RU" sz="2200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с психофизическими недостатками.</a:t>
            </a:r>
          </a:p>
          <a:p>
            <a:pPr>
              <a:lnSpc>
                <a:spcPts val="2750"/>
              </a:lnSpc>
            </a:pP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2146300" y="5862918"/>
            <a:ext cx="7898241" cy="1245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endParaRPr lang="en-US" sz="175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6381" y="0"/>
            <a:ext cx="4634700" cy="8229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4570" y="1835379"/>
            <a:ext cx="4086731" cy="40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7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>
            <a:extLst>
              <a:ext uri="{FF2B5EF4-FFF2-40B4-BE49-F238E27FC236}">
                <a16:creationId xmlns:a16="http://schemas.microsoft.com/office/drawing/2014/main" id="{C8419CE0-B6D0-B2E0-2814-6DA669064B5C}"/>
              </a:ext>
            </a:extLst>
          </p:cNvPr>
          <p:cNvSpPr txBox="1">
            <a:spLocks/>
          </p:cNvSpPr>
          <p:nvPr/>
        </p:nvSpPr>
        <p:spPr>
          <a:xfrm>
            <a:off x="1651001" y="1499103"/>
            <a:ext cx="5361508" cy="659859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rgbClr val="996633"/>
                </a:solidFill>
              </a:rPr>
              <a:t>         </a:t>
            </a:r>
            <a:r>
              <a:rPr lang="ru-RU" sz="4400" b="1" dirty="0">
                <a:solidFill>
                  <a:srgbClr val="996633"/>
                </a:solidFill>
                <a:latin typeface="Times New Rom"/>
              </a:rPr>
              <a:t>Функции семьи</a:t>
            </a:r>
          </a:p>
          <a:p>
            <a:r>
              <a:rPr lang="ru-RU" sz="4400" dirty="0">
                <a:latin typeface="Times New Rom"/>
              </a:rPr>
              <a:t>рождение и воспитание детей</a:t>
            </a:r>
          </a:p>
          <a:p>
            <a:r>
              <a:rPr lang="ru-RU" sz="4400" dirty="0">
                <a:latin typeface="Times New Rom"/>
              </a:rPr>
              <a:t>осуществление связи между поколениями, сохранение и передача детям ценностей семьи</a:t>
            </a:r>
          </a:p>
          <a:p>
            <a:r>
              <a:rPr lang="ru-RU" sz="4400" dirty="0">
                <a:latin typeface="Times New Rom"/>
              </a:rPr>
              <a:t>удовлетворение потребности в психологическом комфорте и эмоциональной поддержке, тепле и любви </a:t>
            </a:r>
          </a:p>
          <a:p>
            <a:r>
              <a:rPr lang="ru-RU" sz="4400" dirty="0">
                <a:latin typeface="Times New Rom"/>
              </a:rPr>
              <a:t>создание условий для развития личности всех членов семьи</a:t>
            </a:r>
          </a:p>
          <a:p>
            <a:r>
              <a:rPr lang="ru-RU" sz="4400" dirty="0">
                <a:latin typeface="Times New Rom"/>
              </a:rPr>
              <a:t> удовлетворение сексуально-эротических потребностей</a:t>
            </a:r>
          </a:p>
          <a:p>
            <a:r>
              <a:rPr lang="ru-RU" sz="4400" dirty="0">
                <a:latin typeface="Times New Rom"/>
              </a:rPr>
              <a:t> удовлетворение потребности общения с близкими людьми </a:t>
            </a:r>
          </a:p>
          <a:p>
            <a:r>
              <a:rPr lang="ru-RU" sz="4400" dirty="0">
                <a:latin typeface="Times New Rom"/>
              </a:rPr>
              <a:t>удовлетворение индивидуальной потребности в отцовстве или материнстве, в контакте с детьми, их воспитании, самореализации в детях </a:t>
            </a:r>
          </a:p>
          <a:p>
            <a:r>
              <a:rPr lang="ru-RU" sz="4400" dirty="0">
                <a:latin typeface="Times New Rom"/>
              </a:rPr>
              <a:t>охрана здоровья членов семьи, организация отдыха, снятие стрессовых ситуаций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:a16="http://schemas.microsoft.com/office/drawing/2014/main" id="{4FDA926E-E5DF-F289-1E76-FA1B14421FD0}"/>
              </a:ext>
            </a:extLst>
          </p:cNvPr>
          <p:cNvSpPr txBox="1">
            <a:spLocks/>
          </p:cNvSpPr>
          <p:nvPr/>
        </p:nvSpPr>
        <p:spPr>
          <a:xfrm>
            <a:off x="8513564" y="1499103"/>
            <a:ext cx="5113535" cy="6143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100" b="1" dirty="0">
                <a:solidFill>
                  <a:srgbClr val="00B050"/>
                </a:solidFill>
                <a:latin typeface="Times New Rom"/>
              </a:rPr>
              <a:t>      </a:t>
            </a:r>
            <a:r>
              <a:rPr lang="ru-RU" sz="2000" b="1" dirty="0">
                <a:solidFill>
                  <a:srgbClr val="996633"/>
                </a:solidFill>
                <a:latin typeface="Times New Rom"/>
              </a:rPr>
              <a:t>Когда в семье появляется ребенок с ОВЗ </a:t>
            </a:r>
          </a:p>
          <a:p>
            <a:r>
              <a:rPr lang="ru-RU" sz="1800" dirty="0">
                <a:latin typeface="Times New Rom"/>
              </a:rPr>
              <a:t>практически все вышеперечисленные функции не реализуются или не в полной мере реализуются </a:t>
            </a:r>
          </a:p>
          <a:p>
            <a:r>
              <a:rPr lang="ru-RU" sz="1800" dirty="0">
                <a:latin typeface="Times New Rom"/>
              </a:rPr>
              <a:t>в результате рождения ребенка с отклонениями в развитии отношения внутри семьи, а также контакты с окружающим социумом искажаются</a:t>
            </a:r>
          </a:p>
          <a:p>
            <a:r>
              <a:rPr lang="ru-RU" sz="1800" dirty="0">
                <a:latin typeface="Times New Rom"/>
              </a:rPr>
              <a:t>причины нарушений связаны с психологическими особенностями особого ребенка, а также с колоссальной эмоциональной нагрузкой, которую несут члены его семьи в связи с длительно действующим стрессом</a:t>
            </a:r>
          </a:p>
          <a:p>
            <a:r>
              <a:rPr lang="ru-RU" sz="1800" dirty="0">
                <a:latin typeface="Times New Rom"/>
              </a:rPr>
              <a:t>многие родители в сложившейся ситуации оказываются беспомощными. Их положение можно охарактеризовать как внутренний (психологический) и внешний (социальный) тупик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68D0CF-684F-07EC-565E-C881271E61E0}"/>
              </a:ext>
            </a:extLst>
          </p:cNvPr>
          <p:cNvSpPr txBox="1">
            <a:spLocks/>
          </p:cNvSpPr>
          <p:nvPr/>
        </p:nvSpPr>
        <p:spPr>
          <a:xfrm>
            <a:off x="2717800" y="197148"/>
            <a:ext cx="9842500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748F3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в жизни семьи, связанные с появлением в ней ребенка с ОВЗ</a:t>
            </a:r>
            <a:endParaRPr lang="ru-RU" sz="3200" dirty="0">
              <a:solidFill>
                <a:srgbClr val="748F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25400"/>
            <a:ext cx="1718690" cy="17011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786658" y="7794701"/>
            <a:ext cx="1680882" cy="3029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5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359543" y="473742"/>
            <a:ext cx="10879144" cy="113415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"/>
              </a:rPr>
              <a:t>Ч</a:t>
            </a:r>
            <a:r>
              <a:rPr lang="ru-RU" sz="3200" b="1" dirty="0">
                <a:solidFill>
                  <a:srgbClr val="996633"/>
                </a:solidFill>
                <a:latin typeface="Times New Rom"/>
              </a:rPr>
              <a:t>етыре фазы психологического состояния </a:t>
            </a:r>
            <a:r>
              <a:rPr lang="ru-RU" sz="3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становления позиции родителей </a:t>
            </a:r>
          </a:p>
          <a:p>
            <a:pPr algn="ctr"/>
            <a:r>
              <a:rPr lang="ru-RU" sz="32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ребенку с ОВЗ</a:t>
            </a:r>
            <a:r>
              <a:rPr lang="ru-RU" sz="3200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sz="2000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Р.Ф.Майрамян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О.К.Агавелян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rgbClr val="748F31"/>
                </a:solidFill>
                <a:latin typeface="Times New Rom"/>
              </a:rPr>
              <a:t>Первая фаза – «шок», </a:t>
            </a:r>
            <a:r>
              <a:rPr lang="ru-RU" sz="2300" b="1" dirty="0">
                <a:solidFill>
                  <a:srgbClr val="728653">
                    <a:lumMod val="50000"/>
                  </a:srgbClr>
                </a:solidFill>
                <a:latin typeface="Times New Rom"/>
              </a:rPr>
              <a:t> </a:t>
            </a:r>
            <a:r>
              <a:rPr lang="ru-RU" sz="2300" dirty="0">
                <a:solidFill>
                  <a:srgbClr val="728653">
                    <a:lumMod val="50000"/>
                  </a:srgbClr>
                </a:solidFill>
                <a:latin typeface="Times New Rom"/>
              </a:rPr>
              <a:t>характеризуется</a:t>
            </a:r>
            <a:r>
              <a:rPr lang="ru-RU" sz="2300" b="1" dirty="0">
                <a:solidFill>
                  <a:srgbClr val="728653">
                    <a:lumMod val="50000"/>
                  </a:srgbClr>
                </a:solidFill>
                <a:latin typeface="Times New Rom"/>
              </a:rPr>
              <a:t> </a:t>
            </a:r>
            <a:r>
              <a:rPr lang="ru-RU" sz="2300" dirty="0">
                <a:solidFill>
                  <a:srgbClr val="728653">
                    <a:lumMod val="50000"/>
                  </a:srgbClr>
                </a:solidFill>
                <a:latin typeface="Times New Rom"/>
              </a:rPr>
              <a:t>состоянием беспомощности, страха, возникновением чувства вины, чувства собственной неполноценности.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rgbClr val="748F31"/>
                </a:solidFill>
                <a:latin typeface="Times New Rom"/>
              </a:rPr>
              <a:t>Вторая фаза – «неадекватное отношение к дефекту»</a:t>
            </a:r>
            <a:r>
              <a:rPr lang="ru-RU" sz="2300" b="1" kern="0" dirty="0">
                <a:solidFill>
                  <a:srgbClr val="728653">
                    <a:lumMod val="50000"/>
                  </a:srgbClr>
                </a:solidFill>
                <a:latin typeface="Times New Rom"/>
              </a:rPr>
              <a:t>, </a:t>
            </a:r>
            <a:r>
              <a:rPr lang="ru-RU" sz="2300" kern="0" dirty="0">
                <a:solidFill>
                  <a:srgbClr val="728653">
                    <a:lumMod val="50000"/>
                  </a:srgbClr>
                </a:solidFill>
                <a:latin typeface="Times New Rom"/>
                <a:ea typeface="Calibri" panose="020F0502020204030204" pitchFamily="34" charset="0"/>
              </a:rPr>
              <a:t>характеризуется негативизмом, отрицанием поставленного диагноза, что является своеобразной защитной реакцией.</a:t>
            </a:r>
            <a:endParaRPr lang="ru-RU" sz="2300" dirty="0">
              <a:solidFill>
                <a:srgbClr val="728653">
                  <a:lumMod val="50000"/>
                </a:srgbClr>
              </a:solidFill>
              <a:latin typeface="Times New Rom"/>
            </a:endParaRPr>
          </a:p>
          <a:p>
            <a:pPr marL="342900" lvl="0" indent="-342900" algn="just" defTabSz="457200"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ru-RU" sz="2300" b="1" kern="0" dirty="0">
                <a:solidFill>
                  <a:srgbClr val="748F31"/>
                </a:solidFill>
                <a:latin typeface="Times New Rom"/>
                <a:ea typeface="Calibri" panose="020F0502020204030204" pitchFamily="34" charset="0"/>
              </a:rPr>
              <a:t>Третья фаза – «частичное осознание дефекта ребенка», </a:t>
            </a:r>
            <a:r>
              <a:rPr lang="ru-RU" sz="2300" dirty="0">
                <a:solidFill>
                  <a:srgbClr val="728653">
                    <a:lumMod val="50000"/>
                  </a:srgbClr>
                </a:solidFill>
                <a:latin typeface="Times New Rom"/>
                <a:ea typeface="Calibri" panose="020F0502020204030204" pitchFamily="34" charset="0"/>
                <a:cs typeface="Times New Roman" panose="02020603050405020304" pitchFamily="18" charset="0"/>
              </a:rPr>
              <a:t>сопровождается чувством «хронической печали». Это депрессивное состояние, являющееся результатом постоянной зависимости родителей от потребностей ребенка, следствием отсутствия у него положительных изменений.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ru-RU" sz="2300" b="1" kern="0" dirty="0">
                <a:solidFill>
                  <a:srgbClr val="748F31"/>
                </a:solidFill>
                <a:latin typeface="Times New Rom"/>
                <a:ea typeface="Calibri" panose="020F0502020204030204" pitchFamily="34" charset="0"/>
              </a:rPr>
              <a:t>Четвертая фаза – </a:t>
            </a:r>
            <a:r>
              <a:rPr lang="ru-RU" sz="2300" kern="0" dirty="0">
                <a:solidFill>
                  <a:schemeClr val="tx1"/>
                </a:solidFill>
                <a:latin typeface="Times New Rom"/>
                <a:ea typeface="Calibri" panose="020F0502020204030204" pitchFamily="34" charset="0"/>
              </a:rPr>
              <a:t>начало социально-психологической адаптации </a:t>
            </a:r>
            <a:r>
              <a:rPr lang="ru-RU" sz="2300" kern="0" dirty="0">
                <a:solidFill>
                  <a:srgbClr val="728653">
                    <a:lumMod val="50000"/>
                  </a:srgbClr>
                </a:solidFill>
                <a:latin typeface="Times New Rom"/>
                <a:ea typeface="Calibri" panose="020F0502020204030204" pitchFamily="34" charset="0"/>
              </a:rPr>
              <a:t>всех членов семьи, вызванной принятием дефекта, установлением адекватных отношений со специалистами и достаточно разумным следованием их рекомендаций..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2400" b="1" dirty="0">
              <a:solidFill>
                <a:srgbClr val="728653">
                  <a:lumMod val="50000"/>
                </a:srgbClr>
              </a:solidFill>
              <a:latin typeface="Times New Rom"/>
            </a:endParaRPr>
          </a:p>
          <a:p>
            <a:pPr defTabSz="457200">
              <a:spcBef>
                <a:spcPts val="1000"/>
              </a:spcBef>
              <a:buClr>
                <a:srgbClr val="A53010"/>
              </a:buClr>
            </a:pPr>
            <a:endParaRPr lang="ru-RU" sz="24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3200" b="1" dirty="0">
              <a:solidFill>
                <a:prstClr val="black"/>
              </a:solidFill>
            </a:endParaRPr>
          </a:p>
          <a:p>
            <a:pPr algn="just"/>
            <a:r>
              <a:rPr lang="ru-RU" sz="2800" b="1" u="sng" dirty="0">
                <a:solidFill>
                  <a:srgbClr val="996633"/>
                </a:solidFill>
              </a:rPr>
              <a:t> </a:t>
            </a:r>
            <a:endParaRPr lang="ru-RU" sz="2800" dirty="0">
              <a:solidFill>
                <a:prstClr val="black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S Text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S Tex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67829" cy="822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14" y="1"/>
            <a:ext cx="2184400" cy="21620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35218" y="7795715"/>
            <a:ext cx="1680882" cy="3029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7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11FE6E29-F6D2-88F7-94A1-EDD05C66A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032547"/>
              </p:ext>
            </p:extLst>
          </p:nvPr>
        </p:nvGraphicFramePr>
        <p:xfrm>
          <a:off x="924745" y="1625600"/>
          <a:ext cx="12854754" cy="651731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284918">
                  <a:extLst>
                    <a:ext uri="{9D8B030D-6E8A-4147-A177-3AD203B41FA5}">
                      <a16:colId xmlns:a16="http://schemas.microsoft.com/office/drawing/2014/main" val="726416549"/>
                    </a:ext>
                  </a:extLst>
                </a:gridCol>
                <a:gridCol w="4284918">
                  <a:extLst>
                    <a:ext uri="{9D8B030D-6E8A-4147-A177-3AD203B41FA5}">
                      <a16:colId xmlns:a16="http://schemas.microsoft.com/office/drawing/2014/main" val="98409185"/>
                    </a:ext>
                  </a:extLst>
                </a:gridCol>
                <a:gridCol w="4284918">
                  <a:extLst>
                    <a:ext uri="{9D8B030D-6E8A-4147-A177-3AD203B41FA5}">
                      <a16:colId xmlns:a16="http://schemas.microsoft.com/office/drawing/2014/main" val="573376133"/>
                    </a:ext>
                  </a:extLst>
                </a:gridCol>
              </a:tblGrid>
              <a:tr h="8683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>
                    <a:solidFill>
                      <a:srgbClr val="748F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жизнеспособности</a:t>
                      </a:r>
                    </a:p>
                  </a:txBody>
                  <a:tcPr>
                    <a:solidFill>
                      <a:srgbClr val="748F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дисфункции</a:t>
                      </a:r>
                    </a:p>
                  </a:txBody>
                  <a:tcPr>
                    <a:solidFill>
                      <a:srgbClr val="748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62385"/>
                  </a:ext>
                </a:extLst>
              </a:tr>
              <a:tr h="110363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Стиль принятия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локус контроля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Внешний локус контроля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530607"/>
                  </a:ext>
                </a:extLst>
              </a:tr>
              <a:tr h="1136646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Стиль реагирования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Реагирование, направленное на решение 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Эмоционально-сфокусированный стиль реагирования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117932"/>
                  </a:ext>
                </a:extLst>
              </a:tr>
              <a:tr h="1118871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Когнитивный стиль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Оптимистический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Пессимистический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68447"/>
                  </a:ext>
                </a:extLst>
              </a:tr>
              <a:tr h="1118871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навыки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 с другими людьми, сообществами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Изоляция от всех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216576"/>
                  </a:ext>
                </a:extLst>
              </a:tr>
              <a:tr h="1118871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 решения проблем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поддержки (специалистов, экспертов)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Опора только на свои силы, недоверие другим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92885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7500" y="388035"/>
            <a:ext cx="1323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"/>
              </a:rPr>
              <a:t>Реакция родителей на ситуацию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"/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"/>
              </a:rPr>
              <a:t>при рождении ребенка с ОВЗ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AA81B8-A435-001C-77AC-844987A36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4727" cy="14385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31482" y="7839923"/>
            <a:ext cx="1680882" cy="3029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0775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1520</Words>
  <Application>Microsoft Office PowerPoint</Application>
  <PresentationFormat>Произвольный</PresentationFormat>
  <Paragraphs>175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Wingdings</vt:lpstr>
      <vt:lpstr>Lato Bold</vt:lpstr>
      <vt:lpstr>Wingdings 3</vt:lpstr>
      <vt:lpstr>Inter</vt:lpstr>
      <vt:lpstr>YS Text</vt:lpstr>
      <vt:lpstr>Calibri</vt:lpstr>
      <vt:lpstr>Lato</vt:lpstr>
      <vt:lpstr>Arial</vt:lpstr>
      <vt:lpstr>Times New Rom</vt:lpstr>
      <vt:lpstr>Inter Bold</vt:lpstr>
      <vt:lpstr>Times New Roman</vt:lpstr>
      <vt:lpstr>2_Office Theme</vt:lpstr>
      <vt:lpstr>3_Office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267</cp:revision>
  <dcterms:created xsi:type="dcterms:W3CDTF">2025-03-13T12:11:24Z</dcterms:created>
  <dcterms:modified xsi:type="dcterms:W3CDTF">2026-05-22T07:52:11Z</dcterms:modified>
</cp:coreProperties>
</file>