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8" r:id="rId1"/>
    <p:sldMasterId id="2147483690" r:id="rId2"/>
    <p:sldMasterId id="2147483700" r:id="rId3"/>
  </p:sldMasterIdLst>
  <p:notesMasterIdLst>
    <p:notesMasterId r:id="rId54"/>
  </p:notesMasterIdLst>
  <p:sldIdLst>
    <p:sldId id="295" r:id="rId4"/>
    <p:sldId id="290" r:id="rId5"/>
    <p:sldId id="326" r:id="rId6"/>
    <p:sldId id="328" r:id="rId7"/>
    <p:sldId id="311" r:id="rId8"/>
    <p:sldId id="304" r:id="rId9"/>
    <p:sldId id="313" r:id="rId10"/>
    <p:sldId id="315" r:id="rId11"/>
    <p:sldId id="300" r:id="rId12"/>
    <p:sldId id="314" r:id="rId13"/>
    <p:sldId id="336" r:id="rId14"/>
    <p:sldId id="337" r:id="rId15"/>
    <p:sldId id="339" r:id="rId16"/>
    <p:sldId id="340" r:id="rId17"/>
    <p:sldId id="341" r:id="rId18"/>
    <p:sldId id="318" r:id="rId19"/>
    <p:sldId id="319" r:id="rId20"/>
    <p:sldId id="320" r:id="rId21"/>
    <p:sldId id="321" r:id="rId22"/>
    <p:sldId id="344" r:id="rId23"/>
    <p:sldId id="343" r:id="rId24"/>
    <p:sldId id="334" r:id="rId25"/>
    <p:sldId id="322" r:id="rId26"/>
    <p:sldId id="427" r:id="rId27"/>
    <p:sldId id="428" r:id="rId28"/>
    <p:sldId id="434" r:id="rId29"/>
    <p:sldId id="435" r:id="rId30"/>
    <p:sldId id="436" r:id="rId31"/>
    <p:sldId id="437" r:id="rId32"/>
    <p:sldId id="438" r:id="rId33"/>
    <p:sldId id="439" r:id="rId34"/>
    <p:sldId id="429" r:id="rId35"/>
    <p:sldId id="445" r:id="rId36"/>
    <p:sldId id="327" r:id="rId37"/>
    <p:sldId id="323" r:id="rId38"/>
    <p:sldId id="305" r:id="rId39"/>
    <p:sldId id="324" r:id="rId40"/>
    <p:sldId id="446" r:id="rId41"/>
    <p:sldId id="442" r:id="rId42"/>
    <p:sldId id="444" r:id="rId43"/>
    <p:sldId id="440" r:id="rId44"/>
    <p:sldId id="443" r:id="rId45"/>
    <p:sldId id="441" r:id="rId46"/>
    <p:sldId id="332" r:id="rId47"/>
    <p:sldId id="333" r:id="rId48"/>
    <p:sldId id="308" r:id="rId49"/>
    <p:sldId id="301" r:id="rId50"/>
    <p:sldId id="331" r:id="rId51"/>
    <p:sldId id="346" r:id="rId52"/>
    <p:sldId id="256" r:id="rId53"/>
  </p:sldIdLst>
  <p:sldSz cx="14630400" cy="8229600"/>
  <p:notesSz cx="8229600" cy="14630400"/>
  <p:embeddedFontLst>
    <p:embeddedFont>
      <p:font typeface="Alice" panose="020B0604020202020204" charset="0"/>
      <p:regular r:id="rId55"/>
    </p:embeddedFont>
    <p:embeddedFont>
      <p:font typeface="Arial Black" panose="020B0A04020102020204" pitchFamily="34" charset="0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libri Light" panose="020F0302020204030204" pitchFamily="34" charset="0"/>
      <p:regular r:id="rId61"/>
      <p:italic r:id="rId62"/>
    </p:embeddedFont>
    <p:embeddedFont>
      <p:font typeface="DM Sans Medium" panose="020B0604020202020204" charset="0"/>
      <p:regular r:id="rId63"/>
    </p:embeddedFont>
    <p:embeddedFont>
      <p:font typeface="Inter" panose="020B0604020202020204" charset="0"/>
      <p:regular r:id="rId64"/>
    </p:embeddedFont>
    <p:embeddedFont>
      <p:font typeface="Lato" panose="020B0604020202020204" charset="0"/>
      <p:regular r:id="rId65"/>
    </p:embeddedFont>
    <p:embeddedFont>
      <p:font typeface="Lora" panose="020B0604020202020204" charset="0"/>
      <p:regular r:id="rId6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FFFFF"/>
    <a:srgbClr val="996633"/>
    <a:srgbClr val="A47900"/>
    <a:srgbClr val="CC9900"/>
    <a:srgbClr val="99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52179" autoAdjust="0"/>
  </p:normalViewPr>
  <p:slideViewPr>
    <p:cSldViewPr snapToGrid="0" snapToObjects="1">
      <p:cViewPr varScale="1">
        <p:scale>
          <a:sx n="37" d="100"/>
          <a:sy n="37" d="100"/>
        </p:scale>
        <p:origin x="907" y="58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6" d="100"/>
          <a:sy n="56" d="100"/>
        </p:scale>
        <p:origin x="427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2.xml"/><Relationship Id="rId61" Type="http://schemas.openxmlformats.org/officeDocument/2006/relationships/font" Target="fonts/font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75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597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none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Чем же занимается ЦЕНТР и в каких направлениях осуществляет свою деятельность?</a:t>
            </a:r>
          </a:p>
          <a:p>
            <a:endParaRPr lang="ru-RU" sz="1200" b="1" u="none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12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Направления деятельности Центра:</a:t>
            </a:r>
          </a:p>
          <a:p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228600" indent="-228600">
              <a:buAutoNum type="arabicPeriod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Оказание психолого-педагогической, медицинской и социальной помощи, включающей в себя:</a:t>
            </a:r>
          </a:p>
          <a:p>
            <a:pPr marL="228600" indent="-228600">
              <a:buAutoNum type="arabicPeriod"/>
            </a:pP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а) психолого-педагогическое консультирование участников образовательных отношений: обучающихся, родителей и педагогических работников; </a:t>
            </a:r>
          </a:p>
          <a:p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б) коррекционно-развивающие и компенсирующие занятия с обучающимися, логопедическая помощь обучающимся; </a:t>
            </a:r>
          </a:p>
          <a:p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в) комплекс реабилитационных и других медицинских мероприятий (при наличии соответствующей лицензии на осуществление медицинской деятельности и в соответствии с имеющейся медицинской базой); </a:t>
            </a:r>
          </a:p>
          <a:p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г) помощь обучающимся в профессиональном самоопределении (профориентация) , </a:t>
            </a: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д) и социальной адаптации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11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Психолого-педагогическое консультирование участников образовательных отношений происходит на онлайн и офлайн семинарах-практикумах, круглых столах и дискуссионных площадках по разбору практических кейсов работы с детьми и семьями. Индивидуальное консультирование начиная от руководителя ОО и заканчивая классными руководителями и воспитателями происходит по мере обращений на постоянной основе.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 теперь предлагаем взглянуть </a:t>
            </a:r>
            <a:r>
              <a:rPr lang="ru-RU" u="sng" dirty="0"/>
              <a:t>на атмосферу наших семинаров</a:t>
            </a:r>
            <a:r>
              <a:rPr lang="ru-RU" dirty="0"/>
              <a:t>. На этих снимках запечатлены специалисты:</a:t>
            </a:r>
            <a:r>
              <a:rPr lang="ru-RU" baseline="0" dirty="0"/>
              <a:t> педагоги, </a:t>
            </a:r>
            <a:r>
              <a:rPr lang="ru-RU" dirty="0"/>
              <a:t>логопеды, дефектологи и психологи, участвующие в профессиональных семинарах. Каждое фото – это живое подтверждение того, как мы делимся опытом и </a:t>
            </a:r>
            <a:r>
              <a:rPr lang="ru-RU" u="sng" dirty="0"/>
              <a:t>создаём сообщество специалистов</a:t>
            </a:r>
            <a:r>
              <a:rPr lang="ru-RU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Эти встречи позволяют нашим специалистам обмениваться лучшими практиками, формировать профессиональные сети и получать новые инструменты для работы.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89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Наши специалисты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активно включаются в жизнь образовательных организаций напрямую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Мы транслируем современные методики и делимся имеющимся опытом с коллегами-педагогами для создания безопасной и развивающей среды в ОО города.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Проводим тематические выступления на педагогических советах, классных часах.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Эта работа строится по индивидуальным заявкам ОО, когда требуется помощь со стороны для решения конкретной проблемы с которой неожиданно для себя столкнулась школа.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Поддержка родителей — ключевой фактор успешного развития каждого ребёнка. Мы повышаем родительскую компетентность и оказываем психологическую поддержку семьям в решении проблем развития и обучения детей.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Переходим к визуальному обзору нашей работы.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Вы видите кадры с наших регулярных мероприятий: общение, работа в больших и малых группах, а так же «живые» моменты открытий, которые совершают родители вместе с нашими специалистами.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Цель консультирования подростков : оптимизация психического развития ребенка и помощь в преодолении трудностей.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Консультация ребенка (до 15 лет) предоставляется с согласия родителей. Для визуализации пути, который проходит ребенок и его семья, приведена схема.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sng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Формы консультирования детей и подростков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Индивидуальные встречи — работа с личными переживаниями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Групповые занятия — развитие социальных навыков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Семейные консультации — решение конфликтов в семье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Игровые методики — работа через игру и творчество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Тренинговые программы для классов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Inter" pitchFamily="34" charset="0"/>
                <a:ea typeface="Inter" pitchFamily="34" charset="-122"/>
                <a:cs typeface="Inter" pitchFamily="34" charset="-120"/>
              </a:rPr>
              <a:t>Каждый ребёнок уникален, и специалисты подбирают именно тот формат работы, который поможет ему преодолеть конкретные трудности или успешно пройти кризисы взросления.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20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Коллеги и уважаемые гости! Мы переходим к самому „живому“ и динамичному блоку работы нашего Центра.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Следующий пункт , который вы видите на слайде, — это, по сути, сердце нашей ежедневной деятельности.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Что скрывается за официальным </a:t>
            </a:r>
            <a:r>
              <a:rPr lang="ru-RU" u="sng" dirty="0"/>
              <a:t>термином „коррекционно-развивающие занятия“? </a:t>
            </a:r>
            <a:r>
              <a:rPr lang="ru-RU" dirty="0"/>
              <a:t>Это не просто дополнительные уроки или занятия. Это ювелирная работа по „настройке“ познавательных, речевых процессов. Наши педагоги-психологи,</a:t>
            </a:r>
            <a:r>
              <a:rPr lang="ru-RU" baseline="0" dirty="0"/>
              <a:t> логопеды и </a:t>
            </a:r>
            <a:r>
              <a:rPr lang="ru-RU" dirty="0"/>
              <a:t>дефектологи помогают ребятам развивать и компенсировать те трудности, которые мешают им успешно обучаться.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Но, как говорится, лучше один раз увидеть, чем сто раз прочитать на слайде. Сейчас я предлагаю вам заглянуть „за двери“ нашего Центра.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небольшом видеосюжете мы постарались передать атмосферу занятий: как через игру, современные методики и, конечно, искреннюю поддержку педагогов наши дети делают свои маленькие, но очень важные шаги к успеху.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Давайте посмотрим, как это происходит на практике.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https://vkvideo.ru/video-230661591_45623903</a:t>
            </a:r>
            <a:r>
              <a:rPr lang="ru-RU" dirty="0"/>
              <a:t>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58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Фундаментом успешного развития и эффективного обучения ребенка является его </a:t>
            </a:r>
            <a:r>
              <a:rPr lang="ru-RU" u="sng" dirty="0"/>
              <a:t>психофизическое здоровье</a:t>
            </a:r>
            <a:r>
              <a:rPr lang="ru-RU" dirty="0"/>
              <a:t>. Именно поэтому одно из ключевых направлений работы нашего ППМС-Центра — это комплекс реабилитационных и медицинских мероприятий.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Наша задача —запустить процесс комплексного восстановления и укрепления ресурсов организма.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Данный блок включает в себя: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Зал для проведения занятий по адаптивной физкультуре ( АФК) с использованием системы </a:t>
            </a:r>
            <a:r>
              <a:rPr lang="ru-RU" dirty="0" err="1"/>
              <a:t>нейроупражнений</a:t>
            </a:r>
            <a:r>
              <a:rPr lang="ru-RU" dirty="0"/>
              <a:t>  на специализированных тренажерах и развивающего комплекса «Дом Совы», развивающих координацию и моторику, а так же обогащающих сенсорный опыт детей.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Здоровьесберегающие технологии, которые мы так же успешно интегрируем в коррекционно-образовательный процесс.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dirty="0"/>
              <a:t>Предлагаю вашему вниманию видеоматериал.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dirty="0"/>
              <a:t>https://vkvideo.ru/video-230661591_456239038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860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В течение всего года ( а в весенние месяцы особенно) востребованы услуги с целью проведения диагностического исследования по выявлению склонностей, способностей и скрытых талантов у подростков, оказания помощи в профессиональном самоопределении. По итогам диагностики психологом зачастую проводится семейное консультирование с целью проведения разъяснительной беседы о необходимости со стороны родителей учитывать стремления , приоритеты и способности своего ребенка при выборе профессии, а не пытаться за счет него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дореализовать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несбыточную мечту о «семейном докторе» , музыканте или юристе!!! Иногда даже приходится принимать участие в разрешении начавшегося семейного конфликта на этой почве…     </a:t>
            </a:r>
          </a:p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/>
              <a:t>     Одним из важнейших направлений нашей работы является </a:t>
            </a:r>
            <a:r>
              <a:rPr lang="ru-RU" sz="1000" u="sng" dirty="0"/>
              <a:t>профориентация</a:t>
            </a:r>
            <a:r>
              <a:rPr lang="ru-RU" sz="1000" dirty="0"/>
              <a:t>. Мы не просто тестируем и диагностируем детей, мы помогаем им понять себя. Наша задача — чтобы каждый нашел дело по душе, в котором он сможет максимально реализовать свои таланты и быть востребованным в будущем.</a:t>
            </a:r>
          </a:p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000" dirty="0"/>
          </a:p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dirty="0"/>
              <a:t>Социальная адаптация </a:t>
            </a:r>
            <a:r>
              <a:rPr lang="ru-RU" dirty="0"/>
              <a:t>— это фундамент психологического благополучия ребенка и залог его дальнейшей успешной жизни и счастья. Мы помогаем детям научиться выстраивать конструктивные отношения со сверстниками и взрослыми. Это особенно важно в переходные периоды, когда ребенку нужна дополнительная точка опоры, чтобы чувствовать себя уверенно в социуме.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Позвольте пригласить вас к просмотру видеоролика, в котором наглядно продемонстрирована работа Центра.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232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Направлениями деятельности Центра:</a:t>
            </a: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2. Оказание помощи организациям, осуществляющим образовательную деятельность, по вопросам реализации основных общеобразовательных программ (к том числе адаптированных), по вопросам обучения и воспитания обучающихся, в том числе реализующих инклюзивную практику:</a:t>
            </a: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а) психолого-педагогического сопровождение реализации основных/адаптированных общеобразовательных программ ; </a:t>
            </a: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б) методическая помощь в разработке и реализации как основных, так и адаптированных общеобразовательных программ , в разработке и реализации индивидуальных образовательных маршрутом и учебных планов; </a:t>
            </a: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в) методическая помощь в выборе оптимальных форм, методов и средств обучения и воспитания обучающихся; </a:t>
            </a:r>
          </a:p>
          <a:p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г) методическая помощь в выявлении и устранении потенциальных препятствий к обучению и воспитанию обучающихся.</a:t>
            </a:r>
          </a:p>
          <a:p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1200" dirty="0">
                <a:solidFill>
                  <a:srgbClr val="C00000"/>
                </a:solidFill>
                <a:latin typeface="Inter" pitchFamily="34" charset="0"/>
                <a:cs typeface="Inter" pitchFamily="34" charset="-120"/>
              </a:rPr>
              <a:t>В рамках реализации этого направления деятельности мы по плану департамента образования проводим совещания для руководителей ОО и их заместителей по совершенствованию деятельности психологических служб, проведению профилактической работы с подростками, внедрению современных подходов в инклюзивную практику работы педагогов. На регулярной основе участвуем с выступлениями на расширенных заседаниях КДН и обще районных собраниях. За этот год прошла серия семинаров и методических объединений специалистов ОО входящих в состав </a:t>
            </a:r>
            <a:r>
              <a:rPr lang="ru-RU" sz="1200" dirty="0" err="1">
                <a:solidFill>
                  <a:srgbClr val="C00000"/>
                </a:solidFill>
                <a:latin typeface="Inter" pitchFamily="34" charset="0"/>
                <a:cs typeface="Inter" pitchFamily="34" charset="-120"/>
              </a:rPr>
              <a:t>ППк</a:t>
            </a:r>
            <a:r>
              <a:rPr lang="ru-RU" sz="1200" dirty="0">
                <a:solidFill>
                  <a:srgbClr val="C00000"/>
                </a:solidFill>
                <a:latin typeface="Inter" pitchFamily="34" charset="0"/>
                <a:cs typeface="Inter" pitchFamily="34" charset="-120"/>
              </a:rPr>
              <a:t> с целью повышения качества образовательных услуг в условиях изменяющегося детства.</a:t>
            </a: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82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sz="1200" u="sng" dirty="0">
              <a:solidFill>
                <a:srgbClr val="C00000"/>
              </a:solidFill>
              <a:latin typeface="Inter" pitchFamily="34" charset="0"/>
              <a:cs typeface="Inter" pitchFamily="34" charset="-120"/>
            </a:endParaRPr>
          </a:p>
          <a:p>
            <a:pPr algn="l"/>
            <a:r>
              <a:rPr lang="ru-RU" sz="1200" dirty="0">
                <a:solidFill>
                  <a:srgbClr val="C00000"/>
                </a:solidFill>
                <a:latin typeface="Inter" pitchFamily="34" charset="0"/>
                <a:cs typeface="Inter" pitchFamily="34" charset="-120"/>
              </a:rPr>
              <a:t>В процессе всей этой деятельности происходим изучение, обобщение и трансляция опыта внедрения лучших педагогических практик педагогов города.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</a:rPr>
              <a:t>Именно таким результатом работы мультидисциплинарной команды специалистов коррекционного профиля является разработанные и апробированные Методические рекомендации по «Психолого-медико-педагогическое обследованию ребенка в условиях деятельности ТПМПК», которое является настольной книгой наших специалистов.</a:t>
            </a:r>
          </a:p>
          <a:p>
            <a:pPr algn="l"/>
            <a:endParaRPr lang="ru-RU" sz="1200" dirty="0">
              <a:solidFill>
                <a:srgbClr val="C00000"/>
              </a:solidFill>
              <a:latin typeface="Inter" pitchFamily="34" charset="0"/>
              <a:cs typeface="Inter" pitchFamily="34" charset="-120"/>
            </a:endParaRPr>
          </a:p>
          <a:p>
            <a:pPr algn="l"/>
            <a:r>
              <a:rPr lang="ru-RU" sz="1200" dirty="0">
                <a:solidFill>
                  <a:srgbClr val="C00000"/>
                </a:solidFill>
                <a:latin typeface="Inter" pitchFamily="34" charset="0"/>
                <a:cs typeface="Inter" pitchFamily="34" charset="-120"/>
              </a:rPr>
              <a:t>Проект ППМС‑центра «Маяк наставничества: свет в профориентации без границ, путь к своим сильным сторонам» (для детей подросткового возраста с особыми образовательными потребностями 11–15 лет)получил признание на Всероссийской премии «Служение» 2026, организованной ВАРСМУ. </a:t>
            </a:r>
          </a:p>
          <a:p>
            <a:pPr algn="l"/>
            <a:r>
              <a:rPr lang="ru-RU" sz="1200" dirty="0">
                <a:solidFill>
                  <a:srgbClr val="C00000"/>
                </a:solidFill>
                <a:latin typeface="Inter" pitchFamily="34" charset="0"/>
                <a:cs typeface="Inter" pitchFamily="34" charset="-120"/>
              </a:rPr>
              <a:t>По итогам конкурсного отбора проект отмечен Дипломом соискателя Всероссийской премии «Служение» 2026 за профессиональный вклад в развитие местного самоуправления и повышение качества жизни граждан.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рамках проекта сформирована электронная база авторских методик и практик, получивших признание на профессиональных конкурсах.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dirty="0"/>
              <a:t>Конкурсы, внесенные в перечень </a:t>
            </a:r>
            <a:r>
              <a:rPr lang="ru-RU" u="sng" dirty="0" err="1"/>
              <a:t>Минпросвещения</a:t>
            </a:r>
            <a:r>
              <a:rPr lang="ru-RU" u="sng" dirty="0"/>
              <a:t> РФ</a:t>
            </a:r>
            <a:r>
              <a:rPr lang="ru-RU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 1‑е место на Международном педагогическом конкурсе в номинации «Инновационное обучение» (2025)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dirty="0"/>
              <a:t>1‑е место на Всероссийском профессиональном педагогическом конкурсе «Лучшая методическая разработка педагога в контексте современного образования», в рамках реализации государственной программы Российской Федерации «Развитие образования» (2025)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27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410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данный момент обобщен и опубликован в различных изданиях и в т.ч. Методических сборниках НИРО </a:t>
            </a:r>
            <a:r>
              <a:rPr lang="ru-RU" u="sng" dirty="0"/>
              <a:t>авторский опыт 13 специалистов Центра в 8 периодических сборниках учебно-методических материалов.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/>
              <a:t>VI Всероссийская конференция «Ценность каждого: системный подход к сопровождению семьи» (Общественная палата РФ) Сертификат участника от 12-13.03.2026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/>
              <a:t> «II Нижегородские педагогические встречи». Сертификат участника от 04.04.2026</a:t>
            </a:r>
            <a:endParaRPr lang="ru-RU" u="sng" dirty="0"/>
          </a:p>
          <a:p>
            <a:endParaRPr lang="ru-RU" u="sng" dirty="0"/>
          </a:p>
          <a:p>
            <a:r>
              <a:rPr lang="ru-RU" dirty="0"/>
              <a:t>Это свидетельствует </a:t>
            </a:r>
            <a:r>
              <a:rPr lang="ru-RU" u="sng" dirty="0"/>
              <a:t>о высоком уровне профессионализма коллектива и стремлении к развитию методической базы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53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 же с целью трансляции опыта работы мы активно участвуем в конкурсном и грантовом движении.</a:t>
            </a:r>
          </a:p>
          <a:p>
            <a:endParaRPr lang="ru-RU" dirty="0"/>
          </a:p>
          <a:p>
            <a:r>
              <a:rPr lang="ru-RU" dirty="0"/>
              <a:t>Участие в значимых профессиональных мероприятиях: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/>
              <a:t>1‑е место во Всероссийском конкурсе педагогических работников «Семья, общество, приоритеты», в рамках реализации мероприятий национального проекта «Семья» (2026) за проект «Профориентация без границ»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dirty="0"/>
              <a:t>1‑е место на Всероссийском конкурсе «Лучшие практики наставничества», в рамках реализации приоритетного национального проекта «Образование» (2025): Профориентационный тренинг «Путешествие в мир профессий: навигатор для обучающихся с особыми образовательными потребностями»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687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     Имеющийся на сегодняшний день опыт работы обобщается в методических разработках отдельных педагогов, внедряющих в работу с детьми различных нозологических групп авторские методики и подходы </a:t>
            </a:r>
            <a:r>
              <a:rPr lang="ru-RU" sz="1200" b="1" dirty="0" err="1">
                <a:solidFill>
                  <a:srgbClr val="203912"/>
                </a:solidFill>
                <a:ea typeface="Inter Bold" pitchFamily="34" charset="-122"/>
              </a:rPr>
              <a:t>корекционно</a:t>
            </a: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-развивающей работы.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      В дальнейшем планируется издание методического пособия для широкого круга пользователей. включающее  авторские Программы работы с детьми, педагогами и родителями детей старшего дошкольного возраста и  обучающихся в начальной школе по вопросу создания </a:t>
            </a:r>
            <a:r>
              <a:rPr lang="ru-RU" sz="1200" b="1" dirty="0" err="1">
                <a:solidFill>
                  <a:srgbClr val="203912"/>
                </a:solidFill>
                <a:ea typeface="Inter Bold" pitchFamily="34" charset="-122"/>
              </a:rPr>
              <a:t>полисубъектной</a:t>
            </a: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, социокультурной образовательной среды, учитывающей возрастные потребности ребенка в развитии с целью полноценного развития личности ребенка и обеспечения психологического благополучия через выстраивание качественного общения с значимыми взрослыми, что будет способствовать гармоничному развитию личности и обеспечивать успешную социализацию через нравственное развитие)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      В ближайшей перспективе мы планируем изучение вопроса психолого-педагогического сопровождения детей не </a:t>
            </a:r>
            <a:r>
              <a:rPr lang="ru-RU" sz="1200" b="1" dirty="0" err="1">
                <a:solidFill>
                  <a:srgbClr val="203912"/>
                </a:solidFill>
                <a:ea typeface="Inter Bold" pitchFamily="34" charset="-122"/>
              </a:rPr>
              <a:t>нейронормы</a:t>
            </a: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. Включая разработку систему работы с детьми СДВГ ( т.к. эти дети не выделены в отдельную нозологическую группу, не включены в перечень ФАОП, но их количество растет с каждым годом, они так же являются контингентом Центра и одной из самых сложных категорий обучающихся школы.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      Кроме того, система работы по комплексному обследованию детей легла в основу Методического пособия с большим пулом приложений для использования практиков в ежедневной работе, которое стало настольной книгой в деятельности специалистов ТПМПК и </a:t>
            </a:r>
            <a:r>
              <a:rPr lang="ru-RU" sz="1200" b="1" dirty="0" err="1">
                <a:solidFill>
                  <a:srgbClr val="203912"/>
                </a:solidFill>
                <a:ea typeface="Inter Bold" pitchFamily="34" charset="-122"/>
              </a:rPr>
              <a:t>ППк</a:t>
            </a: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 ОО.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      Более подробно о содержании пособия, а так же о некоторых особенностях организации деятельности по комплексному обследованию детей, организации деятельности и методическом сопровождении СП ТПМПК города расскажет Бабина М.Н., заместитель директора и руководитель городской службой ТПМПК.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203912"/>
                </a:solidFill>
                <a:ea typeface="Inter Bold" pitchFamily="34" charset="-122"/>
              </a:rPr>
              <a:t>Предоставляю ей слово…</a:t>
            </a:r>
            <a:endParaRPr lang="en-US" sz="1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3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Направления деятельности Центра:</a:t>
            </a:r>
          </a:p>
          <a:p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/>
              <a:t>3. Организация деятельности территориальных (районных) </a:t>
            </a:r>
            <a:r>
              <a:rPr lang="ru-RU" dirty="0" err="1"/>
              <a:t>ПМПКомиссий</a:t>
            </a:r>
            <a:r>
              <a:rPr lang="ru-RU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Выявление</a:t>
            </a:r>
            <a:r>
              <a:rPr lang="en-US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 поступлении ребенка в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дс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обследование первоклассников)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комплексное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" panose="020B0604020202020204" charset="0"/>
                <a:cs typeface="Inter" panose="020B0604020202020204" charset="0"/>
              </a:rPr>
              <a:t>психолого-медико-педагогическое 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обследование детей,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" panose="020B0604020202020204" charset="0"/>
                <a:cs typeface="Inter" panose="020B0604020202020204" charset="0"/>
              </a:rPr>
              <a:t>имеющих особенности физического и (или) психического развития и (или) отклонения в поведении,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" panose="020B0604020202020204" charset="0"/>
                <a:cs typeface="Inter" panose="020B0604020202020204" charset="0"/>
              </a:rPr>
              <a:t>подготовка по результатам обследования Заключения с определением дальнейшего образовательного маршрута, указанием необходимых специалистов коррекционно-развивающего профиля и рекомендаций по организации обучения и воспитания детей ( а также подтверждения, уточнения или изменения ранее данных рекомендаций)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Inter" panose="020B0604020202020204" charset="0"/>
              <a:ea typeface="Inter" pitchFamily="34" charset="-122"/>
              <a:cs typeface="Inter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Консультационная и просветительская деятельность для родителей и педагогов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Взаимодействие с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ППконсилиумами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ОО с целью: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- своевременного выявления, направления и подготовки документов для прохождения ТПМПК,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- организации деятельности по выполнению рекомендаций ПМПК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- осуществления качественной коррекционно-развивающей помощи детям в ОО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985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dirty="0">
                <a:effectLst/>
                <a:latin typeface="YS Geo"/>
              </a:rPr>
              <a:t>Важная составляющая работы — </a:t>
            </a:r>
            <a:r>
              <a:rPr lang="ru-RU" b="1" dirty="0">
                <a:effectLst/>
                <a:latin typeface="YS Geo"/>
              </a:rPr>
              <a:t>адресная  помощь детям</a:t>
            </a:r>
            <a:r>
              <a:rPr lang="ru-RU" b="0" dirty="0">
                <a:effectLst/>
                <a:latin typeface="YS Geo"/>
              </a:rPr>
              <a:t>.  </a:t>
            </a:r>
          </a:p>
          <a:p>
            <a:pPr algn="l"/>
            <a:r>
              <a:rPr lang="ru-RU" b="0" i="0" dirty="0">
                <a:effectLst/>
                <a:latin typeface="YS Geo"/>
              </a:rPr>
              <a:t>Основой для выстраивания этой работы служат </a:t>
            </a:r>
            <a:r>
              <a:rPr lang="ru-RU" b="1" i="0" dirty="0">
                <a:effectLst/>
                <a:latin typeface="YS Geo"/>
              </a:rPr>
              <a:t>Методические рекомендации по системе функционирования психологических служб в общеобразовательных организациях</a:t>
            </a:r>
            <a:r>
              <a:rPr lang="ru-RU" b="0" i="0" dirty="0">
                <a:effectLst/>
                <a:latin typeface="YS Geo"/>
              </a:rPr>
              <a:t>. Они утверждены </a:t>
            </a:r>
            <a:r>
              <a:rPr lang="ru-RU" b="1" i="0" dirty="0">
                <a:effectLst/>
                <a:latin typeface="YS Geo"/>
              </a:rPr>
              <a:t>Распоряжением </a:t>
            </a:r>
            <a:r>
              <a:rPr lang="ru-RU" b="1" i="0" dirty="0" err="1">
                <a:effectLst/>
                <a:latin typeface="YS Geo"/>
              </a:rPr>
              <a:t>Минпросвещения</a:t>
            </a:r>
            <a:r>
              <a:rPr lang="ru-RU" b="1" i="0" dirty="0">
                <a:effectLst/>
                <a:latin typeface="YS Geo"/>
              </a:rPr>
              <a:t> России от 28.12.2020 № Р‑193</a:t>
            </a:r>
            <a:r>
              <a:rPr lang="ru-RU" b="0" i="0" dirty="0">
                <a:effectLst/>
                <a:latin typeface="YS Geo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520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dirty="0">
                <a:effectLst/>
                <a:latin typeface="YS Geo"/>
              </a:rPr>
              <a:t>Этот документ  даёт чёткие ориентиры для организации деятельности. В частности, в нём выделены </a:t>
            </a:r>
            <a:r>
              <a:rPr lang="ru-RU" b="1" i="0" dirty="0">
                <a:effectLst/>
                <a:latin typeface="YS Geo"/>
              </a:rPr>
              <a:t>основные целевые группы детей</a:t>
            </a:r>
            <a:r>
              <a:rPr lang="ru-RU" b="0" i="0" dirty="0">
                <a:effectLst/>
                <a:latin typeface="YS Geo"/>
              </a:rPr>
              <a:t>, в отношении которых  реализуются программы адресной помощи.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YS Geo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05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1группа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— это дети и подростки с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нормативным развитием, или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нормотипичные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дети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переживающие нормативный </a:t>
            </a:r>
            <a:r>
              <a:rPr kumimoji="0" lang="ru-RU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кризис взросления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Несмотря на отсутствие выраженных трудностей, такие дети нуждаются в поддержке: возрастные кризисы — неотъемлемая часть развития личности. Задача здесь — помочь ребёнку успешно пройти этот этап, </a:t>
            </a:r>
            <a:r>
              <a:rPr kumimoji="0" lang="ru-RU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сформировать здоровые механизмы адаптации и </a:t>
            </a:r>
            <a:r>
              <a:rPr kumimoji="0" lang="ru-RU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саморегуляции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443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2группа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 дети, испытывающие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трудности в обучении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У таких детей могут наблюдаться: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сложности с усвоением учебной программы;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проблемы с концентрацией внимания;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низкая учебная мотивация;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трудности в организации собственной деятельности.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Своевременная помощь в этом случае помогает </a:t>
            </a:r>
            <a:r>
              <a:rPr kumimoji="0" lang="ru-RU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выявить причины затруднений и создать условия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для успешного освоения образовательных стандартов.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64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группа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— наиболее обширная и </a:t>
            </a:r>
            <a:r>
              <a:rPr kumimoji="0" lang="ru-RU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требует особого внимания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Это категории детей, нуждающиеся в особом внимании в связи с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высоким риском уязвимости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l"/>
            <a:r>
              <a:rPr lang="ru-RU" b="0" dirty="0">
                <a:effectLst/>
                <a:latin typeface="YS Geo"/>
              </a:rPr>
              <a:t>Разделим их на три подгруппы.</a:t>
            </a:r>
          </a:p>
          <a:p>
            <a:pPr algn="l"/>
            <a:r>
              <a:rPr lang="ru-RU" b="1" dirty="0">
                <a:effectLst/>
                <a:latin typeface="YS Geo"/>
              </a:rPr>
              <a:t>Первая подгруппа</a:t>
            </a:r>
            <a:r>
              <a:rPr lang="ru-RU" b="0" dirty="0">
                <a:effectLst/>
                <a:latin typeface="YS Geo"/>
              </a:rPr>
              <a:t> — </a:t>
            </a:r>
            <a:r>
              <a:rPr lang="ru-RU" b="1" dirty="0">
                <a:effectLst/>
                <a:latin typeface="YS Geo"/>
              </a:rPr>
              <a:t>дети, находящиеся в трудной жизненной ситуации</a:t>
            </a:r>
            <a:r>
              <a:rPr lang="ru-RU" b="0" dirty="0">
                <a:effectLst/>
                <a:latin typeface="YS Geo"/>
              </a:rPr>
              <a:t>. Сюда входят: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effectLst/>
                <a:latin typeface="YS Geo"/>
              </a:rPr>
              <a:t>Дети‑сироты и дети, оставшиеся без попечения родителей.</a:t>
            </a:r>
            <a:r>
              <a:rPr lang="ru-RU" b="0" i="0" dirty="0">
                <a:effectLst/>
                <a:latin typeface="YS Geo"/>
              </a:rPr>
              <a:t> Они часто испытывают дефицит эмоциональной поддержки, трудности в формировании привязанности и построении отношений, что требует целенаправленной </a:t>
            </a:r>
          </a:p>
          <a:p>
            <a:pPr algn="l">
              <a:buFont typeface="+mj-lt"/>
              <a:buNone/>
            </a:pPr>
            <a:r>
              <a:rPr lang="ru-RU" b="0" i="0" dirty="0">
                <a:effectLst/>
                <a:latin typeface="YS Geo"/>
              </a:rPr>
              <a:t> работы.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114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r>
              <a:rPr lang="ru-RU" b="1" i="0" dirty="0">
                <a:effectLst/>
                <a:latin typeface="YS Geo"/>
              </a:rPr>
              <a:t>2. Обучающиеся с ограниченными возможностями здоровья (ОВЗ) и дети‑инвалиды.</a:t>
            </a:r>
            <a:r>
              <a:rPr lang="ru-RU" b="0" i="0" dirty="0">
                <a:effectLst/>
                <a:latin typeface="YS Geo"/>
              </a:rPr>
              <a:t> Для них особенно важна инклюзивная среда и индивидуальные программы сопровождения, учитывающие особенности развития и потребности и квалифицированные педагоги коррекционно-развивающего профиля, активно внедряющие современные подходы инклюзивного и коррекционного образования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61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На сегодняшний момент можно рассматривать тенденцию активного развития сети ППМС-центров в РФ и Нижегородской области как </a:t>
            </a:r>
            <a:r>
              <a:rPr lang="ru-RU" sz="1200" b="1" u="sng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современного образовательного тренда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( 2026г. - 23 ППМС-центра, 2024г-всего 9 </a:t>
            </a:r>
          </a:p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на 38 муниципалитетов области) в т. ч. С 2012года функционирует региональный ППМС-центр Нижегородской области.</a:t>
            </a:r>
          </a:p>
          <a:p>
            <a:pPr marL="0" indent="0">
              <a:buNone/>
            </a:pPr>
            <a:endParaRPr lang="ru-RU" sz="1200" b="1" u="sng" dirty="0">
              <a:solidFill>
                <a:srgbClr val="ED7D31">
                  <a:lumMod val="50000"/>
                </a:srgb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И, в рамках этой тенденции, с целью обеспечения доступности услуг Центра на обширной территории нашего города-миллионника, рассматривается через открытие филиалов во всех 8-ми районах города в ближайшей трехлетней перспективе помимо уже функционирующих структурных подразделений в виде ТПМПК районов города.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Основная цель -  это обеспечение доступности услуг ППМС-центра т.к. их востребованность растет с каждым днем!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71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None/>
            </a:pPr>
            <a:r>
              <a:rPr lang="ru-RU" b="1" dirty="0"/>
              <a:t>3.</a:t>
            </a:r>
            <a:r>
              <a:rPr lang="ru-RU" dirty="0"/>
              <a:t> </a:t>
            </a:r>
            <a:r>
              <a:rPr lang="ru-RU" b="1" i="0" dirty="0">
                <a:effectLst/>
                <a:latin typeface="YS Geo"/>
              </a:rPr>
              <a:t>Дети с отклоняющимся поведением</a:t>
            </a:r>
            <a:r>
              <a:rPr lang="ru-RU" b="0" i="0" dirty="0">
                <a:effectLst/>
                <a:latin typeface="YS Geo"/>
              </a:rPr>
              <a:t>, включая проявления </a:t>
            </a:r>
            <a:r>
              <a:rPr lang="ru-RU" b="1" i="0" dirty="0" err="1">
                <a:effectLst/>
                <a:latin typeface="YS Geo"/>
              </a:rPr>
              <a:t>девиантного</a:t>
            </a:r>
            <a:r>
              <a:rPr lang="ru-RU" b="0" i="0" dirty="0">
                <a:effectLst/>
                <a:latin typeface="YS Geo"/>
              </a:rPr>
              <a:t> и </a:t>
            </a:r>
            <a:r>
              <a:rPr lang="ru-RU" b="1" i="0" dirty="0">
                <a:effectLst/>
                <a:latin typeface="YS Geo"/>
              </a:rPr>
              <a:t>суицидального поведения</a:t>
            </a:r>
            <a:r>
              <a:rPr lang="ru-RU" b="0" i="0" dirty="0">
                <a:effectLst/>
                <a:latin typeface="YS Geo"/>
              </a:rPr>
              <a:t>. Эта категория </a:t>
            </a:r>
          </a:p>
          <a:p>
            <a:pPr algn="l">
              <a:buFont typeface="+mj-lt"/>
              <a:buNone/>
            </a:pPr>
            <a:r>
              <a:rPr lang="ru-RU" b="0" i="0" dirty="0">
                <a:effectLst/>
                <a:latin typeface="YS Geo"/>
              </a:rPr>
              <a:t>требует максимально оперативной и комплексной помощи — не только психолога, но и других специалистов: социальных педагогов, психиатров, семейно‑консультативных служб.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37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1" dirty="0">
                <a:effectLst/>
                <a:latin typeface="YS Geo"/>
              </a:rPr>
              <a:t>Вторая подгруппа</a:t>
            </a:r>
            <a:r>
              <a:rPr lang="ru-RU" b="0" dirty="0">
                <a:effectLst/>
                <a:latin typeface="YS Geo"/>
              </a:rPr>
              <a:t> в рамках </a:t>
            </a:r>
            <a:r>
              <a:rPr lang="ru-RU" b="1" dirty="0">
                <a:effectLst/>
                <a:latin typeface="YS Geo"/>
              </a:rPr>
              <a:t>третьей группы</a:t>
            </a:r>
            <a:r>
              <a:rPr lang="ru-RU" b="0" dirty="0">
                <a:effectLst/>
                <a:latin typeface="YS Geo"/>
              </a:rPr>
              <a:t> — </a:t>
            </a:r>
            <a:r>
              <a:rPr lang="ru-RU" b="1" dirty="0">
                <a:effectLst/>
                <a:latin typeface="YS Geo"/>
              </a:rPr>
              <a:t>одарённые дети</a:t>
            </a:r>
            <a:r>
              <a:rPr lang="ru-RU" b="0" dirty="0">
                <a:effectLst/>
                <a:latin typeface="YS Geo"/>
              </a:rPr>
              <a:t>. Несмотря на высокий потенциал, они тоже могут сталкиваться с рядом </a:t>
            </a:r>
            <a:r>
              <a:rPr lang="ru-RU" b="1" dirty="0">
                <a:effectLst/>
                <a:latin typeface="YS Geo"/>
              </a:rPr>
              <a:t>проблем: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YS Geo"/>
              </a:rPr>
              <a:t>социальная изоляция из‑за непохожести на сверстников;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 err="1">
                <a:effectLst/>
                <a:latin typeface="YS Geo"/>
              </a:rPr>
              <a:t>перфекционизм</a:t>
            </a:r>
            <a:r>
              <a:rPr lang="ru-RU" b="0" i="0" dirty="0">
                <a:effectLst/>
                <a:latin typeface="YS Geo"/>
              </a:rPr>
              <a:t> и страх неудачи;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YS Geo"/>
              </a:rPr>
              <a:t>дисбаланс между интеллектуальным развитием и эмоциональной зрелостью;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YS Geo"/>
              </a:rPr>
              <a:t>сложности в профессиональном самоопределении.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08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dirty="0">
                <a:effectLst/>
                <a:latin typeface="YS Geo"/>
              </a:rPr>
              <a:t>Таким образом, адресная </a:t>
            </a:r>
            <a:r>
              <a:rPr lang="ru-RU" b="1" dirty="0">
                <a:effectLst/>
                <a:latin typeface="YS Geo"/>
              </a:rPr>
              <a:t>помощь должна быть дифференцированной и учитывать специфику каждой целевой группы</a:t>
            </a:r>
            <a:r>
              <a:rPr lang="ru-RU" b="0" dirty="0">
                <a:effectLst/>
                <a:latin typeface="YS Geo"/>
              </a:rPr>
              <a:t>. </a:t>
            </a:r>
          </a:p>
          <a:p>
            <a:pPr algn="l"/>
            <a:r>
              <a:rPr lang="ru-RU" b="0" dirty="0">
                <a:effectLst/>
                <a:latin typeface="YS Geo"/>
              </a:rPr>
              <a:t>Только такой подход </a:t>
            </a:r>
            <a:r>
              <a:rPr lang="ru-RU" b="1" dirty="0">
                <a:effectLst/>
                <a:latin typeface="YS Geo"/>
              </a:rPr>
              <a:t>позволит: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YS Geo"/>
              </a:rPr>
              <a:t>своевременно</a:t>
            </a:r>
            <a:r>
              <a:rPr lang="ru-RU" b="0" i="0" u="sng" dirty="0">
                <a:effectLst/>
                <a:latin typeface="YS Geo"/>
              </a:rPr>
              <a:t> выявлять детей</a:t>
            </a:r>
            <a:r>
              <a:rPr lang="ru-RU" b="0" i="0" dirty="0">
                <a:effectLst/>
                <a:latin typeface="YS Geo"/>
              </a:rPr>
              <a:t>, нуждающихся в поддержке;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YS Geo"/>
              </a:rPr>
              <a:t>разрабатывать </a:t>
            </a:r>
            <a:r>
              <a:rPr lang="ru-RU" b="0" i="0" u="sng" dirty="0">
                <a:effectLst/>
                <a:latin typeface="YS Geo"/>
              </a:rPr>
              <a:t>эффективные программы сопровождения</a:t>
            </a:r>
            <a:r>
              <a:rPr lang="ru-RU" b="0" i="0" dirty="0">
                <a:effectLst/>
                <a:latin typeface="YS Geo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YS Geo"/>
              </a:rPr>
              <a:t>создавать </a:t>
            </a:r>
            <a:r>
              <a:rPr lang="ru-RU" b="0" i="0" u="sng" dirty="0">
                <a:effectLst/>
                <a:latin typeface="YS Geo"/>
              </a:rPr>
              <a:t>безопасную и развивающую среду</a:t>
            </a:r>
            <a:r>
              <a:rPr lang="ru-RU" b="0" i="0" dirty="0">
                <a:effectLst/>
                <a:latin typeface="YS Geo"/>
              </a:rPr>
              <a:t> для всех обучающихся;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YS Geo"/>
              </a:rPr>
              <a:t>способствовать </a:t>
            </a:r>
            <a:r>
              <a:rPr lang="ru-RU" b="0" i="0" u="sng" dirty="0">
                <a:effectLst/>
                <a:latin typeface="YS Geo"/>
              </a:rPr>
              <a:t>полноценному развитию личности каждого ребёнка</a:t>
            </a:r>
            <a:r>
              <a:rPr lang="ru-RU" b="0" i="0" dirty="0">
                <a:effectLst/>
                <a:latin typeface="YS Geo"/>
              </a:rPr>
              <a:t>.</a:t>
            </a:r>
          </a:p>
          <a:p>
            <a:pPr algn="l">
              <a:buFont typeface="Arial" panose="020B0604020202020204" pitchFamily="34" charset="0"/>
              <a:buNone/>
            </a:pPr>
            <a:endParaRPr lang="ru-RU" b="0" i="0" dirty="0">
              <a:effectLst/>
              <a:latin typeface="YS Geo"/>
            </a:endParaRPr>
          </a:p>
          <a:p>
            <a:pPr algn="l">
              <a:buFont typeface="Arial" panose="020B0604020202020204" pitchFamily="34" charset="0"/>
              <a:buNone/>
            </a:pPr>
            <a:r>
              <a:rPr lang="ru-RU" b="1" i="0" dirty="0">
                <a:effectLst/>
                <a:latin typeface="YS Geo"/>
              </a:rPr>
              <a:t>Вывод: только при объединении усилий Центра и ОО и эффективном, четком взаимодействии появляется возможность обеспечить непрерывное качественное п-п сопровождение детей от начала и до окончания обучения на всех уровнях образования (дошкольный, школьный)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02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Направления деятельности Центра:</a:t>
            </a:r>
          </a:p>
          <a:p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/>
              <a:t>3. Организация деятельности территориальных (районных) </a:t>
            </a:r>
            <a:r>
              <a:rPr lang="ru-RU" dirty="0" err="1"/>
              <a:t>ПМПКомиссий</a:t>
            </a:r>
            <a:r>
              <a:rPr lang="ru-RU" dirty="0"/>
              <a:t>: 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ru-RU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Выявление</a:t>
            </a:r>
            <a:r>
              <a:rPr lang="en-US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(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 поступлении ребенка в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дс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обследование первоклассников)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комплексное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" panose="020B0604020202020204" charset="0"/>
                <a:cs typeface="Inter" panose="020B0604020202020204" charset="0"/>
              </a:rPr>
              <a:t>психолого-медико-педагогическое 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обследование детей,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" panose="020B0604020202020204" charset="0"/>
                <a:cs typeface="Inter" panose="020B0604020202020204" charset="0"/>
              </a:rPr>
              <a:t>имеющих особенности физического и (или) психического развития и (или) отклонения в поведении,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" panose="020B0604020202020204" charset="0"/>
                <a:cs typeface="Inter" panose="020B0604020202020204" charset="0"/>
              </a:rPr>
              <a:t>подготовка по результатам обследования Заключения с определением дальнейшего образовательного маршрута, указанием необходимых специалистов коррекционно-развивающего профиля и рекомендаций по организации обучения и воспитания детей ( а также подтверждения, уточнения или изменения ранее данных рекомендаций)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Inter" panose="020B0604020202020204" charset="0"/>
              <a:ea typeface="Inter" pitchFamily="34" charset="-122"/>
              <a:cs typeface="Inter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Консультационная и просветительская деятельность для родителей и педагогов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Взаимодействие с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ППконсилиумами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ОО с целью: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- своевременного выявления, направления и подготовки документов для прохождения ТПМПК,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- организации деятельности по выполнению рекомендаций ПМПК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- осуществления качественной коррекционно-развивающей помощи детям в ОО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058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    Федеральный ресурс для организации дистанционного формата услуг- «Цифровой психолог».</a:t>
            </a:r>
          </a:p>
          <a:p>
            <a:r>
              <a:rPr lang="ru-RU" dirty="0"/>
              <a:t>     Изначально эта платформа создавалась с целью объединения педагогов-психологов, стандартизации услуг, повышения качества работы психологов в том числе через обмен опытом и предоставление возможности родителям с детьми широкого выбора психолога по своему усмотрению с учетом: уровня образования, наличия узкой специализации по конкретной проблеме, имеющегося накопленного опыта в разрешении похожих случаев.</a:t>
            </a:r>
          </a:p>
          <a:p>
            <a:r>
              <a:rPr lang="ru-RU" dirty="0"/>
              <a:t>     </a:t>
            </a:r>
          </a:p>
          <a:p>
            <a:r>
              <a:rPr lang="ru-RU" dirty="0"/>
              <a:t>Однако, Министерством просвещения совсем недавно было принято решение присоединить к платформе и других специалистов коррекционно-развивающего профиля, а именно учителей-логопедов и дефектологов, а следующим этапом и ПМПК с целью предоставления единого формата дистанционных услуг, повышения качества работы специалистов и осуществления функции контроля.</a:t>
            </a:r>
          </a:p>
          <a:p>
            <a:r>
              <a:rPr lang="ru-RU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884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Направлениями деятельности Центра: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/>
              <a:t>4. Осуществление комплекса мероприятий по выявлению причин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социальной дезадаптации детей и оказание им экстренной и кризисной психологической помощи, осуществление связи с семьей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Весь этот год на постоянной основа мы проводим краткосрочные тренинговые программы с классами подростков с целью выявления детей группы риска, улучшения психологического климата между одноклассниками и развития навыков общения, а так же подготовки рекомендаций для учителей по взаимодействию с конкретным классом (по результатам этой деятельности выходим на родительские собрания при необходимости). На данный момент это уже тысяча детей. Планируем продолжить эту работу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и в период организации работы летних лагерей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пришколах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учреждениях дополнительного образования.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Ведется работа по созданию городской службы медиации с сентября 26г ( сейчас идет подбор, обучение кадров, разработка локальных актов и методического содержание деятельности)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Деятельность службы экстренной и кризисной психологической помощи (ссылка на онлайн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обл.ППМС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). Наши специалисты также вовлечены на оказание экстренной помощи в случае:</a:t>
            </a:r>
          </a:p>
          <a:p>
            <a:pPr marL="457200" indent="-457200">
              <a:buFontTx/>
              <a:buChar char="-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Если на консультацию к психологу пришел подросток, находящийся в остром клинической состоянии и ему требуется срочная консультация врача-психиатра или госпитализация </a:t>
            </a:r>
          </a:p>
          <a:p>
            <a:pPr marL="457200" indent="-457200">
              <a:buFontTx/>
              <a:buChar char="-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Если помощь необходима участникам СВО и членам их семей («Фонд защитники отечества»)</a:t>
            </a:r>
          </a:p>
          <a:p>
            <a:pPr marL="457200" indent="-457200">
              <a:buFontTx/>
              <a:buChar char="-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Если в школе произошла чрезвычайная ситуация в подростковой среде (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буллинг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 конфликт, , попытка суицида, нарушение границ половой неприкосновенности)  </a:t>
            </a:r>
          </a:p>
          <a:p>
            <a:pPr marL="457200" indent="-457200">
              <a:buFontTx/>
              <a:buChar char="-"/>
            </a:pP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Tx/>
              <a:buChar char="-"/>
            </a:pPr>
            <a:endParaRPr lang="ru-RU" sz="1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834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целью совершенствования системы по оказанию психолого-педагогической, медицинской и социальной помощи, обеспечения единых подходов, применения стандартизированных методик и повышения качества оказания услуг на территории всего государства, на уровне федерации разработаны НАВИГАТОРЫ:</a:t>
            </a:r>
          </a:p>
          <a:p>
            <a:r>
              <a:rPr lang="ru-RU" dirty="0"/>
              <a:t>-</a:t>
            </a:r>
            <a:r>
              <a:rPr lang="ru-RU" dirty="0" err="1"/>
              <a:t>Девиантного</a:t>
            </a:r>
            <a:r>
              <a:rPr lang="ru-RU" dirty="0"/>
              <a:t> поведения </a:t>
            </a:r>
          </a:p>
          <a:p>
            <a:r>
              <a:rPr lang="ru-RU" dirty="0"/>
              <a:t>-</a:t>
            </a:r>
            <a:r>
              <a:rPr lang="ru-RU" dirty="0" err="1"/>
              <a:t>Виктимизации</a:t>
            </a:r>
            <a:r>
              <a:rPr lang="ru-RU" dirty="0"/>
              <a:t> детей и подростков </a:t>
            </a:r>
          </a:p>
          <a:p>
            <a:r>
              <a:rPr lang="ru-RU" dirty="0"/>
              <a:t>-Суицидального поведения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106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Направлениями деятельности Центра: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sz="12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Пятое-это перспективное направление работы центра по подбору команды экспертов, разработки инструментария и отработки методики проведения по проведению</a:t>
            </a:r>
            <a:r>
              <a:rPr lang="ru-RU" dirty="0"/>
              <a:t> психологической 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/>
              <a:t>экспертизы (оценки) образовательной среды в организации обеспечивающей уровень психологического </a:t>
            </a:r>
            <a:r>
              <a:rPr lang="ru-RU" dirty="0" err="1"/>
              <a:t>комфортноста</a:t>
            </a:r>
            <a:r>
              <a:rPr lang="ru-RU" dirty="0"/>
              <a:t> безопасности для детей 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как одного из базовых условий успешного обучения и их развития</a:t>
            </a:r>
            <a:endParaRPr lang="ru-RU" sz="1200" b="1" u="sng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r>
              <a:rPr lang="ru-RU" dirty="0"/>
              <a:t>5. </a:t>
            </a:r>
            <a:r>
              <a:rPr lang="ru-RU" sz="1200" b="1" u="sng" dirty="0">
                <a:solidFill>
                  <a:srgbClr val="C00000"/>
                </a:solidFill>
                <a:latin typeface="Inter" panose="020B0604020202020204" charset="0"/>
                <a:ea typeface="Inter" pitchFamily="34" charset="-122"/>
                <a:cs typeface="Inter" panose="020B0604020202020204" charset="0"/>
              </a:rPr>
              <a:t>П</a:t>
            </a:r>
            <a:r>
              <a:rPr lang="ru-RU" sz="1200" b="1" u="sng" dirty="0">
                <a:solidFill>
                  <a:srgbClr val="C00000"/>
                </a:solidFill>
                <a:latin typeface="Inter" panose="020B0604020202020204" charset="0"/>
                <a:cs typeface="Inter" panose="020B0604020202020204" charset="0"/>
              </a:rPr>
              <a:t>роведение психологической экспертизы (оценки) комфортности и психологической безопасности образовательной среды </a:t>
            </a:r>
            <a:r>
              <a:rPr lang="ru-RU" sz="14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 целью:    </a:t>
            </a:r>
          </a:p>
          <a:p>
            <a:endParaRPr lang="ru-RU" sz="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осуществления анализа эффективности деятельности психологической службы ОО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изучения и анализ созданной в ОО образовательной среды на определение уровня психологической безопасности и комфорта для детей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мониторинг выполнения рекомендаций ТПМПК по реализации адаптированных образовательных программ для детей с ОВЗ и инвалидностью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анализ деятельности </a:t>
            </a:r>
            <a:r>
              <a:rPr lang="ru-RU" sz="1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ППк</a:t>
            </a: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ОО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разработка рекомендаций для педагогов по итогам проведенной экспертизы</a:t>
            </a:r>
            <a:endParaRPr lang="en-US" sz="12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/>
              <a:t>Осуществление мониторинга эффективности оказываемой организациями, осуществляющими образовательную деятельность, психолого-педагогической, медицинской и социальной помощи детям, испытывающим трудности в освоении основных общеобразовательных программ, развитии и социальной адаптации, в рамках которого Центр так же может осуществлять функцию психологической экспертизы (оценки) комфортности и психологической безопасности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779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36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32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1200" b="1" dirty="0">
              <a:solidFill>
                <a:srgbClr val="ED7D31">
                  <a:lumMod val="50000"/>
                </a:srgb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ППМС-Центр как юридическое лицо был создан в июне 2024 года.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Затем пошел процесс присоединения районных ТПМПК как структурных подразделений и параллельно был запущен процесс лицензирования образовательной деятельности (т.к. созданы мы были как учреждение дополнительного образования).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indent="0">
              <a:buNone/>
            </a:pP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ea typeface="Inter Bold" pitchFamily="34" charset="-122"/>
              </a:rPr>
              <a:t>Охват услугами центра в соответствии с МЗ за время деятельности в первый же год после открытия, составил 7035 детей от 0 и до окончания периода получения образования, а на 2026 (плановый период) предполагается обеспечить 9519 детей услугами Центра за счет:</a:t>
            </a:r>
          </a:p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-организации деятельности комиссий по выявлению детей с особыми образовательными потребностями, </a:t>
            </a:r>
          </a:p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-организации деятельности районных постоянно действующих  ТПМПК в рамках 36 часовой рабочей недели;</a:t>
            </a:r>
          </a:p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- и расширения спектра оказываемых услуг ( включая Программы дополнительного образования, реализацию различных тренинговых программ и терапевтических групп для подростков). </a:t>
            </a:r>
          </a:p>
          <a:p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Кроме того, все более актуальной и востребованной становится задача организации деятельности по оказанию услуг в </a:t>
            </a:r>
            <a:r>
              <a:rPr lang="ru-RU" sz="1200" b="1" u="sng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дистанционном формате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! Это и консультирование, и обследование на ТПМПК, и индивидуальные терапевтические сеансы и консультации.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344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044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632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860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8858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АНОНС доклада М.Н.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982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941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0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093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264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На сегодняшний момент можно рассматривать тенденцию активного развития сети ППМС-центров в РФ и Нижегородской области как </a:t>
            </a:r>
            <a:r>
              <a:rPr lang="ru-RU" sz="1200" b="1" u="sng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современный образовательный тренд </a:t>
            </a: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(их сейчас всего уже 23 вместо 9-ти еще год назад, в т. ч. Городской и Областной).</a:t>
            </a:r>
            <a:r>
              <a:rPr lang="ru-RU" sz="1200" b="1" u="sng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И, в рамках этой тенденции, с целью обеспечения доступности услуг Центра на обширной территории нашего города-миллионника, рассматривается через открытие филиалов во всех 8-ми районах города в ближайшей трехлетней перспективе помимо уже функционирующих структурных подразделений в виде ТПМПК районов города.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Основная цель -  это обеспечение доступности услуг ППМС-центра т.к. их востребованность растет с каждым днем!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34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u="sng" dirty="0"/>
              <a:t> На данный момент «ППМС-центр» по типу является организацией, осуществляющей обучение</a:t>
            </a:r>
            <a:r>
              <a:rPr lang="ru-RU" dirty="0"/>
              <a:t> (ООО), хотя изначально создавались как учреждение дополнительного образования.</a:t>
            </a:r>
          </a:p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Основной целью и основным видом деятельности </a:t>
            </a:r>
            <a:r>
              <a:rPr lang="ru-RU" dirty="0"/>
              <a:t>которой, в соответствии с Законом «Об образовании» и Уставом, является </a:t>
            </a:r>
            <a:r>
              <a:rPr lang="ru-RU" u="sng" dirty="0"/>
              <a:t>оказание психолого-педагогической, медицинской и социальной помощи</a:t>
            </a:r>
            <a:r>
              <a:rPr lang="ru-RU" dirty="0"/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Дополнительные виды деятельности (на основании лицензий):</a:t>
            </a:r>
          </a:p>
          <a:p>
            <a:pPr marL="171450" marR="0" lvl="0" indent="-17145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="1" dirty="0"/>
              <a:t>Медицинская деятельность </a:t>
            </a:r>
            <a:r>
              <a:rPr lang="ru-RU" dirty="0"/>
              <a:t>врачей специалистов: в штат введены ставки врачей педиатров, терапевтов, неврологов, психиатров, психиатров-наркологов, ортопеда-травматолога, медицинского и клинического психологов, которые ведут прием пациентов в том числе и за рамками деятельности ТПМПК.</a:t>
            </a:r>
          </a:p>
          <a:p>
            <a:pPr marL="171450" marR="0" lvl="0" indent="-17145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b="1" dirty="0"/>
              <a:t>Реализация программ дополнительного образования</a:t>
            </a:r>
            <a:r>
              <a:rPr lang="ru-RU" dirty="0"/>
              <a:t>: педагоги дополнительного образования реализуют программы различной направленности как для детей и подростков с ОВЗ и инвалидностью, так и с нормой психофизического развития с целью организации досуговой деятельности, ранней профориентации, развития творческих способностей, развивающего обучения с использованием ИКТ технологий. </a:t>
            </a:r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3631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A7038-7CD3-4E62-BE07-A9EBCF95DEA1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124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    Городским руководством Центр изначально задумывался как многофункциональный, чтобы населению в удобном и территориально доступном формате было возможно предоставлять широкий спектр услуг по принципу «одного окна».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    Т.е. таким образом, чтобы обратившись в ППМС-центр, возможно было пройти прием у врачей-специалистов, после чего пройти комплексное обследование ребенка на ТПМПК с целью определения или корректировки дальнейшего образовательного маршрута , где так же будет определен перечень специалистов коррекционно-развивающего профиля и обозначены направления работы с целью коррекции дефицитов конкретного ребенка. Далее, с учетом выявленных особенностей развития ребенка и выданного заключения, родителям предлагается индивидуально подобранный комплекс услуг, который возможно получать в Центре.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    Кроме того, после прохождения 2-го этапа медицинского лицензирования, </a:t>
            </a:r>
            <a:r>
              <a:rPr lang="ru-RU" sz="12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Lato Bold" pitchFamily="34" charset="-122"/>
                <a:cs typeface="Lato Bold" pitchFamily="34" charset="-120"/>
              </a:rPr>
              <a:t>по видам деятельности: «сестринское дело» и «физиотерапия» и «медицинский массаж», появится возможность, по назначению врача, получать медикаментозное лечение, пройти курсы физиотерапии и/или медицинского массажа. </a:t>
            </a:r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73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С целью расширения спектра услуг (за рамками выполнения Муниципального задания), а также с целью предоставления услуг для всех желающих ( в том числе для тех, кто не проживает на территории г. Нижнего Новгорода ,например, жителей Нижегородской области, получено Постановление Главы администрации города «О согласовании тарифов на оказание платных услуг». </a:t>
            </a:r>
          </a:p>
          <a:p>
            <a:r>
              <a:rPr lang="ru-RU" sz="1200" b="1" u="sng" dirty="0">
                <a:solidFill>
                  <a:schemeClr val="accent6">
                    <a:lumMod val="50000"/>
                  </a:schemeClr>
                </a:solidFill>
              </a:rPr>
              <a:t>Контингент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и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200" b="1" u="sng" dirty="0">
                <a:solidFill>
                  <a:schemeClr val="accent2">
                    <a:lumMod val="50000"/>
                  </a:schemeClr>
                </a:solidFill>
              </a:rPr>
              <a:t>условия предоставления услуг</a:t>
            </a:r>
            <a:r>
              <a:rPr lang="ru-RU" sz="12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ru-RU" sz="9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571500" indent="-571500">
              <a:buFontTx/>
              <a:buChar char="-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проживающие в Нижегородской области</a:t>
            </a:r>
          </a:p>
          <a:p>
            <a:pPr marL="571500" indent="-571500">
              <a:buFontTx/>
              <a:buChar char="-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за рамками услуг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</a:rPr>
              <a:t>Муниципального задания (МЗ)</a:t>
            </a:r>
          </a:p>
          <a:p>
            <a:pPr marL="571500" indent="-571500">
              <a:buFontTx/>
              <a:buChar char="-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диагностические исследования :</a:t>
            </a:r>
          </a:p>
          <a:p>
            <a:pPr marL="571500" indent="-571500">
              <a:buFontTx/>
              <a:buChar char="-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1. определение  уровня психофизического развития ребенка на соответствие возрастной нормой </a:t>
            </a:r>
          </a:p>
          <a:p>
            <a:pPr marL="571500" indent="-571500">
              <a:buFontTx/>
              <a:buChar char="-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2. на определение уровня развития интеллекта в т.ч. с использованием теста 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</a:rPr>
              <a:t>Векслеран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( не по направлению ТПМПК (назначаемые при необходимости прохождения дополнительного обследования в </a:t>
            </a:r>
            <a:r>
              <a:rPr lang="ru-RU" sz="1200" b="1" dirty="0" err="1">
                <a:solidFill>
                  <a:schemeClr val="accent6">
                    <a:lumMod val="50000"/>
                  </a:schemeClr>
                </a:solidFill>
              </a:rPr>
              <a:t>диагностически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сложных случаях), например когда необходимо точно установить на каком уровне развития на данный момент находится ребенок (ЗПР или УО легкой степени или различить УО легкой или средней степени и т.д.)</a:t>
            </a:r>
          </a:p>
          <a:p>
            <a:pPr marL="571500" indent="-571500">
              <a:buFontTx/>
              <a:buChar char="-"/>
            </a:pP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3.</a:t>
            </a:r>
            <a:r>
              <a:rPr lang="ru-RU" sz="1200" b="0" dirty="0">
                <a:solidFill>
                  <a:srgbClr val="C00000"/>
                </a:solidFill>
              </a:rPr>
              <a:t> на </a:t>
            </a:r>
            <a:r>
              <a:rPr lang="ru-RU" sz="1200" b="0" dirty="0" err="1">
                <a:solidFill>
                  <a:srgbClr val="C00000"/>
                </a:solidFill>
              </a:rPr>
              <a:t>опредение</a:t>
            </a:r>
            <a:r>
              <a:rPr lang="ru-RU" sz="1200" b="0" dirty="0">
                <a:solidFill>
                  <a:srgbClr val="C00000"/>
                </a:solidFill>
              </a:rPr>
              <a:t> уровня межличностных детско-родительских отношений с целью обеспечения безопасности и психологического комфорта ребенка. Чаще всего эта необходимость возникает в конфликтных ситуациях</a:t>
            </a:r>
            <a:r>
              <a:rPr lang="ru-RU" sz="1200" b="0" dirty="0">
                <a:solidFill>
                  <a:schemeClr val="accent6">
                    <a:lumMod val="50000"/>
                  </a:schemeClr>
                </a:solidFill>
              </a:rPr>
              <a:t> между родителями при </a:t>
            </a:r>
            <a:r>
              <a:rPr lang="ru-RU" sz="1200" b="0" dirty="0">
                <a:solidFill>
                  <a:srgbClr val="C00000"/>
                </a:solidFill>
              </a:rPr>
              <a:t>бракоразводном процессе.</a:t>
            </a:r>
            <a:endParaRPr lang="ru-RU" b="1" dirty="0"/>
          </a:p>
          <a:p>
            <a:pPr marL="171450" marR="0" lvl="0" indent="-17145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77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1200" b="1" u="sng" dirty="0">
                <a:solidFill>
                  <a:prstClr val="black"/>
                </a:solidFill>
              </a:rPr>
              <a:t>И так, </a:t>
            </a:r>
            <a:r>
              <a:rPr lang="ru-RU" sz="1200" b="1" dirty="0">
                <a:solidFill>
                  <a:schemeClr val="accent6">
                    <a:lumMod val="50000"/>
                  </a:schemeClr>
                </a:solidFill>
              </a:rPr>
              <a:t>Модель непрерывного сопровождения обучающихся с ОВЗ и инвалидностью в рамках взаимодействия ППМС-центра (ТПМПК) и ОО города 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ППМС-Центр как юридическое лицо был создан в июне 2024 года.</a:t>
            </a: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/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Затем пошел процесс присоединения районных ТПМПК как структурных подразделений и параллельно был запущен процесс лицензирования образовательной деятельности (т.к. созданы мы были как учреждение дополнительного образования).</a:t>
            </a:r>
          </a:p>
          <a:p>
            <a:pPr algn="ctr"/>
            <a:endParaRPr lang="ru-RU" sz="12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ts val="2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42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Предлагаем задать вопросы, предложения, пожелания. </a:t>
            </a:r>
          </a:p>
          <a:p>
            <a:r>
              <a:rPr lang="ru-RU" dirty="0"/>
              <a:t>Ответы обсудим на августовской конференции (19,20 августа)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7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096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6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09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7A3A-26B8-46CE-82EA-4F8D5A0FFE13}" type="datetimeFigureOut">
              <a:rPr lang="ru-RU" smtClean="0"/>
              <a:t>22.05.2026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99B1F-A765-4747-9B26-54F4765FFD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544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436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45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917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5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17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41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39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46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83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06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B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06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5461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35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36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541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19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13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6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74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442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80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579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4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33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047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25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6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DD6C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FEC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3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01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712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88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13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11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6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6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g"/><Relationship Id="rId5" Type="http://schemas.openxmlformats.org/officeDocument/2006/relationships/image" Target="../media/image4.png"/><Relationship Id="rId4" Type="http://schemas.openxmlformats.org/officeDocument/2006/relationships/hyperlink" Target="https://vkvideo.ru/video-230661591_45623903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pg"/><Relationship Id="rId5" Type="http://schemas.openxmlformats.org/officeDocument/2006/relationships/image" Target="../media/image4.png"/><Relationship Id="rId4" Type="http://schemas.openxmlformats.org/officeDocument/2006/relationships/hyperlink" Target="https://vkvideo.ru/video-230661591_456239038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g"/><Relationship Id="rId5" Type="http://schemas.openxmlformats.org/officeDocument/2006/relationships/image" Target="../media/image4.png"/><Relationship Id="rId4" Type="http://schemas.openxmlformats.org/officeDocument/2006/relationships/hyperlink" Target="https://vkvideo.ru/video-230661591_456239040" TargetMode="External"/><Relationship Id="rId9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hyperlink" Target="https://disk.yandex.ru/d/kPIy0WzIQLO8qA" TargetMode="Externa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hyperlink" Target="https://disk.yandex.ru/d/wFZddBMHcEmNkg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2.m4a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svg"/><Relationship Id="rId5" Type="http://schemas.openxmlformats.org/officeDocument/2006/relationships/image" Target="../media/image72.svg"/><Relationship Id="rId4" Type="http://schemas.openxmlformats.org/officeDocument/2006/relationships/image" Target="../media/image7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psy.edu.ru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.pn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psi.mchs.gov.ru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6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NULL" TargetMode="Externa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1.png"/><Relationship Id="rId4" Type="http://schemas.microsoft.com/office/2007/relationships/media" Target="../media/media2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4524" y="0"/>
            <a:ext cx="4445875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23670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844547" y="1412614"/>
            <a:ext cx="7556421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ru-RU" sz="8000" b="1" dirty="0">
                <a:solidFill>
                  <a:schemeClr val="accent6">
                    <a:lumMod val="50000"/>
                  </a:schemeClr>
                </a:solidFill>
                <a:ea typeface="Lato Bold" pitchFamily="34" charset="-122"/>
              </a:rPr>
              <a:t>М</a:t>
            </a:r>
            <a:r>
              <a:rPr lang="ru-RU" sz="5850" b="1" dirty="0">
                <a:solidFill>
                  <a:schemeClr val="accent6">
                    <a:lumMod val="50000"/>
                  </a:schemeClr>
                </a:solidFill>
                <a:ea typeface="Lato Bold" pitchFamily="34" charset="-122"/>
              </a:rPr>
              <a:t>Ы РАДЫ </a:t>
            </a:r>
          </a:p>
          <a:p>
            <a:pPr algn="ctr">
              <a:lnSpc>
                <a:spcPct val="150000"/>
              </a:lnSpc>
            </a:pPr>
            <a:r>
              <a:rPr lang="ru-RU" sz="5850" b="1" dirty="0">
                <a:solidFill>
                  <a:schemeClr val="accent6">
                    <a:lumMod val="50000"/>
                  </a:schemeClr>
                </a:solidFill>
                <a:ea typeface="Lato Bold" pitchFamily="34" charset="-122"/>
              </a:rPr>
              <a:t>ПРИВЕТСТВОВАТЬ ВАС!</a:t>
            </a:r>
          </a:p>
          <a:p>
            <a:pPr algn="ctr">
              <a:lnSpc>
                <a:spcPct val="150000"/>
              </a:lnSpc>
            </a:pPr>
            <a:endParaRPr lang="ru-RU" sz="5850" b="1" dirty="0">
              <a:solidFill>
                <a:srgbClr val="4A4A45"/>
              </a:solidFill>
              <a:ea typeface="Lato Bold" pitchFamily="34" charset="-122"/>
            </a:endParaRPr>
          </a:p>
        </p:txBody>
      </p:sp>
      <p:sp>
        <p:nvSpPr>
          <p:cNvPr id="5" name="Text 2"/>
          <p:cNvSpPr/>
          <p:nvPr/>
        </p:nvSpPr>
        <p:spPr>
          <a:xfrm>
            <a:off x="3154323" y="513957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56299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41F585E-54EC-41C9-86A5-0FDB577A61D7}"/>
              </a:ext>
            </a:extLst>
          </p:cNvPr>
          <p:cNvSpPr/>
          <p:nvPr/>
        </p:nvSpPr>
        <p:spPr>
          <a:xfrm>
            <a:off x="3555099" y="6103896"/>
            <a:ext cx="306231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2800" b="1" dirty="0">
              <a:solidFill>
                <a:schemeClr val="accent2">
                  <a:lumMod val="50000"/>
                </a:schemeClr>
              </a:solidFill>
              <a:latin typeface="Lato" pitchFamily="34" charset="0"/>
              <a:ea typeface="Lato" pitchFamily="34" charset="-122"/>
              <a:cs typeface="Lato" pitchFamily="34" charset="-120"/>
            </a:endParaRPr>
          </a:p>
          <a:p>
            <a:pPr lvl="0"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Lato" pitchFamily="34" charset="0"/>
                <a:ea typeface="Lato" pitchFamily="34" charset="-122"/>
                <a:cs typeface="Lato" pitchFamily="34" charset="-120"/>
              </a:rPr>
              <a:t>22 мая 2026 года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645" y="1770860"/>
            <a:ext cx="4265632" cy="4222032"/>
          </a:xfrm>
          <a:prstGeom prst="rect">
            <a:avLst/>
          </a:prstGeom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6847D746-A6D1-41DB-979A-8CD0C17F7A31}"/>
              </a:ext>
            </a:extLst>
          </p:cNvPr>
          <p:cNvSpPr/>
          <p:nvPr/>
        </p:nvSpPr>
        <p:spPr>
          <a:xfrm>
            <a:off x="969008" y="6319028"/>
            <a:ext cx="8298360" cy="36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35558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20" y="349212"/>
            <a:ext cx="101929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600" b="1" u="sng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I. </a:t>
            </a:r>
            <a:r>
              <a:rPr lang="ru-RU" sz="3600" b="1" u="sng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Оказание психолого-педагогической, медицинской и социальной помощи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93790" y="1800822"/>
            <a:ext cx="829842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0551" y="0"/>
            <a:ext cx="3909849" cy="82296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235966" y="1860273"/>
            <a:ext cx="1065044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психолого-педагогическое консультирование участников образовательных отношений;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коррекционно-развивающие и компенсирующие занятия</a:t>
            </a:r>
          </a:p>
          <a:p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с обучающимися;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логопедическая помощь обучающимся;</a:t>
            </a:r>
          </a:p>
          <a:p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комплекс реабилитационных и других медицинских мероприятий;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 обучающимся в профессиональном самоопределении (профориентация) 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 обучающимся в социальной адаптации;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271" y="2124784"/>
            <a:ext cx="3604407" cy="356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47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20" y="349212"/>
            <a:ext cx="101929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endParaRPr lang="ru-RU" sz="3600" b="1" u="sng" dirty="0">
              <a:solidFill>
                <a:srgbClr val="C0000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609" y="0"/>
            <a:ext cx="3629791" cy="82296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275467" y="429487"/>
            <a:ext cx="106504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психолого-педагогическое консультирование участников образовательных отношений - </a:t>
            </a:r>
            <a:r>
              <a:rPr lang="ru-RU" sz="28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педагогов</a:t>
            </a: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1955" y="2391508"/>
            <a:ext cx="3480043" cy="3444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8775" r="2540"/>
          <a:stretch/>
        </p:blipFill>
        <p:spPr>
          <a:xfrm>
            <a:off x="6036718" y="5124468"/>
            <a:ext cx="4830345" cy="2811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31197"/>
          <a:stretch/>
        </p:blipFill>
        <p:spPr>
          <a:xfrm>
            <a:off x="289459" y="2103770"/>
            <a:ext cx="5580746" cy="2879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t="20843"/>
          <a:stretch/>
        </p:blipFill>
        <p:spPr>
          <a:xfrm>
            <a:off x="6019591" y="2142922"/>
            <a:ext cx="4831632" cy="2801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t="4008" b="26277"/>
          <a:stretch/>
        </p:blipFill>
        <p:spPr>
          <a:xfrm>
            <a:off x="387920" y="5150862"/>
            <a:ext cx="5327080" cy="2785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25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20" y="349212"/>
            <a:ext cx="101929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endParaRPr lang="ru-RU" sz="3600" b="1" u="sng" dirty="0">
              <a:solidFill>
                <a:srgbClr val="C0000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511" y="6428"/>
            <a:ext cx="3396059" cy="374393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159192" y="309187"/>
            <a:ext cx="106504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психолого-педагогическое консультирование участников образовательных отношений – </a:t>
            </a:r>
            <a:r>
              <a:rPr lang="ru-RU" sz="28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образовательных организаций</a:t>
            </a: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518" y="78586"/>
            <a:ext cx="3480043" cy="3444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0752" t="20392" b="19216"/>
          <a:stretch/>
        </p:blipFill>
        <p:spPr>
          <a:xfrm>
            <a:off x="178686" y="5676692"/>
            <a:ext cx="4466611" cy="2552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167" t="37393" b="19208"/>
          <a:stretch/>
        </p:blipFill>
        <p:spPr>
          <a:xfrm>
            <a:off x="6024125" y="1367222"/>
            <a:ext cx="4556789" cy="275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15849" t="31007" r="27181" b="22188"/>
          <a:stretch/>
        </p:blipFill>
        <p:spPr>
          <a:xfrm>
            <a:off x="812240" y="2042232"/>
            <a:ext cx="4414182" cy="2719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4453" t="39574" r="13641" b="17889"/>
          <a:stretch/>
        </p:blipFill>
        <p:spPr>
          <a:xfrm>
            <a:off x="8299367" y="4365963"/>
            <a:ext cx="6152347" cy="2781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19260" t="10533" r="8062" b="14973"/>
          <a:stretch/>
        </p:blipFill>
        <p:spPr>
          <a:xfrm>
            <a:off x="5252029" y="5137724"/>
            <a:ext cx="2461752" cy="261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B633372-2CFD-4C7E-BBF1-B95DBB9673FF}"/>
              </a:ext>
            </a:extLst>
          </p:cNvPr>
          <p:cNvSpPr/>
          <p:nvPr/>
        </p:nvSpPr>
        <p:spPr>
          <a:xfrm>
            <a:off x="12238881" y="7763140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136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609" y="0"/>
            <a:ext cx="3629791" cy="82296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-89244" y="186876"/>
            <a:ext cx="106504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психолого-педагогическое консультирование участников образовательных отношений – </a:t>
            </a:r>
            <a:r>
              <a:rPr lang="ru-RU" sz="28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родителей / законных представителей;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1955" y="2391508"/>
            <a:ext cx="3480043" cy="3444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367" t="23366"/>
          <a:stretch/>
        </p:blipFill>
        <p:spPr>
          <a:xfrm>
            <a:off x="5715240" y="5493932"/>
            <a:ext cx="4343161" cy="2380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12910" t="28550" r="3137" b="3394"/>
          <a:stretch/>
        </p:blipFill>
        <p:spPr>
          <a:xfrm>
            <a:off x="501420" y="5493932"/>
            <a:ext cx="4070580" cy="247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t="7266" b="6594"/>
          <a:stretch/>
        </p:blipFill>
        <p:spPr>
          <a:xfrm>
            <a:off x="4199469" y="2002758"/>
            <a:ext cx="6605671" cy="3072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/>
          <a:srcRect l="17851" t="21809" r="13545" b="5353"/>
          <a:stretch/>
        </p:blipFill>
        <p:spPr>
          <a:xfrm>
            <a:off x="573206" y="1995203"/>
            <a:ext cx="3867610" cy="3079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9966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8852" y="1"/>
            <a:ext cx="3629791" cy="393031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178686" y="235856"/>
            <a:ext cx="106504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психолого-педагогическое консультирование участников образовательных отношений – </a:t>
            </a:r>
            <a:r>
              <a:rPr lang="ru-RU" sz="28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детей и подростков;</a:t>
            </a:r>
          </a:p>
          <a:p>
            <a:r>
              <a:rPr lang="ru-RU" sz="2800" b="1" dirty="0">
                <a:solidFill>
                  <a:srgbClr val="7030A0"/>
                </a:solidFill>
              </a:rPr>
              <a:t>   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Процесс организации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         консультации</a:t>
            </a:r>
            <a:endParaRPr lang="ru-RU" sz="2800" b="1" dirty="0">
              <a:solidFill>
                <a:srgbClr val="7030A0"/>
              </a:solidFill>
            </a:endParaRPr>
          </a:p>
          <a:p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9447" y="349212"/>
            <a:ext cx="3480043" cy="34444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/>
          <a:stretch/>
        </p:blipFill>
        <p:spPr>
          <a:xfrm>
            <a:off x="4422878" y="1268365"/>
            <a:ext cx="3573474" cy="268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t="14596" r="11039" b="2961"/>
          <a:stretch/>
        </p:blipFill>
        <p:spPr>
          <a:xfrm>
            <a:off x="8156581" y="1276707"/>
            <a:ext cx="2700644" cy="271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t="9435" r="6906"/>
          <a:stretch/>
        </p:blipFill>
        <p:spPr>
          <a:xfrm>
            <a:off x="4609319" y="4363885"/>
            <a:ext cx="9795169" cy="3804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499360"/>
            <a:ext cx="4372283" cy="538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0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510" y="1"/>
            <a:ext cx="3414889" cy="35739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406284" y="30965"/>
            <a:ext cx="1065044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коррекционно-развивающие и компенсирующие занятия</a:t>
            </a:r>
          </a:p>
          <a:p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 обучающимися, логопедическую помощь обучающимся;</a:t>
            </a:r>
          </a:p>
          <a:p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ru-RU" sz="3600" b="1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Сердце нашей работы: </a:t>
            </a:r>
          </a:p>
          <a:p>
            <a:pPr algn="ctr"/>
            <a:r>
              <a:rPr lang="ru-RU" sz="3600" b="1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ювелирная настройка пути к успеху</a:t>
            </a:r>
            <a:endParaRPr lang="ru-RU" sz="3600" b="1" dirty="0">
              <a:solidFill>
                <a:srgbClr val="99330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1146" y="0"/>
            <a:ext cx="3643616" cy="35738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66" y="3737740"/>
            <a:ext cx="4292064" cy="321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48" y="3718804"/>
            <a:ext cx="4317312" cy="323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136" y="3737740"/>
            <a:ext cx="4314631" cy="323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182B317-001B-4D5B-988F-FC9E6A0FFA21}"/>
              </a:ext>
            </a:extLst>
          </p:cNvPr>
          <p:cNvSpPr/>
          <p:nvPr/>
        </p:nvSpPr>
        <p:spPr>
          <a:xfrm>
            <a:off x="12244503" y="7748586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796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609" y="0"/>
            <a:ext cx="3629791" cy="82296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268611" y="207953"/>
            <a:ext cx="1065044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комплекс реабилитационных и других медицинских мероприятий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Вектор восстановления: </a:t>
            </a:r>
          </a:p>
          <a:p>
            <a:pPr algn="ctr"/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ЛФК, АФК и </a:t>
            </a:r>
            <a:r>
              <a:rPr lang="ru-RU" sz="32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здоровьесберегающие</a:t>
            </a:r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 технологии</a:t>
            </a:r>
          </a:p>
          <a:p>
            <a:pPr algn="ctr"/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 в действии</a:t>
            </a:r>
            <a:endParaRPr lang="ru-RU" sz="3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2840" y="2285445"/>
            <a:ext cx="3439397" cy="34042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1" y="4362937"/>
            <a:ext cx="4705166" cy="3528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2989" y="4398441"/>
            <a:ext cx="4672205" cy="3504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0465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609" y="1"/>
            <a:ext cx="3629791" cy="341500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143694" y="115313"/>
            <a:ext cx="1104531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 обучающимся в профессиональном самоопределении и социальной адаптации;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/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Навигация успеха: </a:t>
            </a:r>
          </a:p>
          <a:p>
            <a:pPr algn="ctr"/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  <a:hlinkClick r:id="rId4"/>
              </a:rPr>
              <a:t>от социальной уверенности к профессиональному выбору</a:t>
            </a:r>
            <a:endParaRPr lang="ru-RU" sz="32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4738" y="57076"/>
            <a:ext cx="3351968" cy="3299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5" r="7087"/>
          <a:stretch/>
        </p:blipFill>
        <p:spPr>
          <a:xfrm>
            <a:off x="156249" y="3415004"/>
            <a:ext cx="3424829" cy="2578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04" y="5324270"/>
            <a:ext cx="3424829" cy="277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" r="4793"/>
          <a:stretch/>
        </p:blipFill>
        <p:spPr>
          <a:xfrm>
            <a:off x="10578931" y="5244808"/>
            <a:ext cx="3721747" cy="277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2"/>
          <a:stretch/>
        </p:blipFill>
        <p:spPr>
          <a:xfrm>
            <a:off x="7065733" y="3415003"/>
            <a:ext cx="3513198" cy="2578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0309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19" y="349212"/>
            <a:ext cx="109384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II. </a:t>
            </a:r>
            <a:r>
              <a:rPr lang="ru-RU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Оказание помощи организациям, осуществляющим образовательную деятельность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171525" y="2230261"/>
            <a:ext cx="1434346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методическая помощь в разработке и реализации </a:t>
            </a:r>
          </a:p>
          <a:p>
            <a:pPr algn="just"/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адаптированных программ и индивидуальных учебных планов</a:t>
            </a:r>
          </a:p>
          <a:p>
            <a:pPr algn="just"/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 в совершенствовании деятельности психологических служб образовательных организаций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 в выборе оптимальных форм, методов и средств обучения и воспитания обучающихся с учетом их индивидуальных особенностей и особых образовательных потребностей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помощь в выявлении и устранении потенциальных препятствий к обучению, воспитанию и социальной адаптации обучающихся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398FCC-5F67-4AE3-9E3A-B981B6A1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1271" y="2"/>
            <a:ext cx="3159129" cy="29721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F347FC-5A97-4CA4-A155-6C1759341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173" y="66100"/>
            <a:ext cx="2869323" cy="2839995"/>
          </a:xfrm>
          <a:prstGeom prst="rect">
            <a:avLst/>
          </a:prstGeom>
        </p:spPr>
      </p:pic>
      <p:sp>
        <p:nvSpPr>
          <p:cNvPr id="14" name="Shape 3">
            <a:extLst>
              <a:ext uri="{FF2B5EF4-FFF2-40B4-BE49-F238E27FC236}">
                <a16:creationId xmlns:a16="http://schemas.microsoft.com/office/drawing/2014/main" id="{457215F6-E3B9-480B-92B7-7929BB61EC41}"/>
              </a:ext>
            </a:extLst>
          </p:cNvPr>
          <p:cNvSpPr/>
          <p:nvPr/>
        </p:nvSpPr>
        <p:spPr>
          <a:xfrm>
            <a:off x="144904" y="1639613"/>
            <a:ext cx="11326367" cy="115489"/>
          </a:xfrm>
          <a:prstGeom prst="roundRect">
            <a:avLst>
              <a:gd name="adj" fmla="val 647287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4B5D3CF-2F2C-4595-81B7-FFC34C6E9700}"/>
              </a:ext>
            </a:extLst>
          </p:cNvPr>
          <p:cNvSpPr/>
          <p:nvPr/>
        </p:nvSpPr>
        <p:spPr>
          <a:xfrm>
            <a:off x="12244504" y="7733692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790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692769" y="2004789"/>
            <a:ext cx="8631565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/>
            <a:r>
              <a:rPr lang="ru-RU" sz="1920" b="1" u="sng" dirty="0">
                <a:solidFill>
                  <a:srgbClr val="70AD47">
                    <a:lumMod val="50000"/>
                  </a:srgbClr>
                </a:solidFill>
                <a:latin typeface="Arial"/>
              </a:rPr>
              <a:t>Ссылки на материалы:</a:t>
            </a:r>
          </a:p>
          <a:p>
            <a:pPr lvl="0"/>
            <a:r>
              <a:rPr lang="ru-RU" sz="1440" dirty="0">
                <a:solidFill>
                  <a:srgbClr val="000000"/>
                </a:solidFill>
                <a:latin typeface="Arial"/>
              </a:rPr>
              <a:t>Инновационная модель наставничества, разработанная специально для </a:t>
            </a:r>
          </a:p>
          <a:p>
            <a:pPr lvl="0"/>
            <a:r>
              <a:rPr lang="ru-RU" sz="1440" dirty="0">
                <a:solidFill>
                  <a:srgbClr val="000000"/>
                </a:solidFill>
                <a:latin typeface="Arial"/>
              </a:rPr>
              <a:t>подростков 11–15 лет с особыми образовательными потребностями (ООП)</a:t>
            </a:r>
          </a:p>
          <a:p>
            <a:pPr lvl="0"/>
            <a:r>
              <a:rPr lang="ru-RU" sz="1440" dirty="0">
                <a:solidFill>
                  <a:srgbClr val="000000"/>
                </a:solidFill>
                <a:latin typeface="Arial"/>
              </a:rPr>
              <a:t> «Маяк наставничества: свет в профориентации без границ, </a:t>
            </a:r>
          </a:p>
          <a:p>
            <a:pPr lvl="0"/>
            <a:r>
              <a:rPr lang="ru-RU" sz="1440" dirty="0">
                <a:solidFill>
                  <a:srgbClr val="000000"/>
                </a:solidFill>
                <a:latin typeface="Arial"/>
              </a:rPr>
              <a:t>путь к своим сильным сторонам» </a:t>
            </a:r>
            <a:r>
              <a:rPr lang="en-US" sz="1440" dirty="0">
                <a:solidFill>
                  <a:srgbClr val="000000"/>
                </a:solidFill>
                <a:latin typeface="Arial"/>
                <a:hlinkClick r:id="rId3"/>
              </a:rPr>
              <a:t>https://disk.yandex.ru/d/kPIy0WzIQLO8qA</a:t>
            </a:r>
            <a:r>
              <a:rPr lang="ru-RU" sz="144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lvl="0"/>
            <a:endParaRPr lang="ru-RU" sz="1920" b="1" dirty="0">
              <a:solidFill>
                <a:srgbClr val="00000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lvl="0"/>
            <a:endParaRPr lang="ru-RU" sz="1440" dirty="0">
              <a:solidFill>
                <a:srgbClr val="000000"/>
              </a:solidFill>
              <a:latin typeface="Arial"/>
              <a:cs typeface="Arial Black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261257" y="258428"/>
            <a:ext cx="1109612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II. </a:t>
            </a:r>
            <a:r>
              <a:rPr lang="ru-RU" sz="28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Оказание помощи организациям, осуществляющим образовательную  деятельность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через обобщение опыта работы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377" y="0"/>
            <a:ext cx="3273023" cy="32037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3614" y="24776"/>
            <a:ext cx="3236786" cy="3203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7377" y="3189275"/>
            <a:ext cx="3208430" cy="396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1751" y="3098047"/>
            <a:ext cx="4220307" cy="55854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5862" y="1120973"/>
            <a:ext cx="4084563" cy="53693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7499" y="3341514"/>
            <a:ext cx="1376891" cy="137689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109530" y="4718405"/>
            <a:ext cx="4715121" cy="140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4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</a:rPr>
              <a:t>Проект по созданию инклюзивной системы профориентации </a:t>
            </a:r>
          </a:p>
          <a:p>
            <a:pPr lvl="0"/>
            <a:r>
              <a:rPr lang="ru-RU" sz="144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</a:rPr>
              <a:t>«Профориентация без границ: открываю свои сильные стороны»</a:t>
            </a:r>
            <a:r>
              <a:rPr lang="ru-RU" sz="132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</a:rPr>
              <a:t>(для детей подросткового возраста с особыми образовательными потребностями 11-15 лет) </a:t>
            </a:r>
            <a:r>
              <a:rPr lang="en-US" sz="144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  <a:hlinkClick r:id="rId10"/>
              </a:rPr>
              <a:t>https://disk.yandex.ru/d/wFZddBMHcEmNkg</a:t>
            </a:r>
            <a:r>
              <a:rPr lang="ru-RU" sz="144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</a:rPr>
              <a:t>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37844" y="6473655"/>
            <a:ext cx="1427303" cy="142730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408" y="5955545"/>
            <a:ext cx="3037854" cy="23600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5110" y="6219707"/>
            <a:ext cx="3743985" cy="215105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24BBBDB-3016-4382-9438-43F7E80F48F8}"/>
              </a:ext>
            </a:extLst>
          </p:cNvPr>
          <p:cNvSpPr/>
          <p:nvPr/>
        </p:nvSpPr>
        <p:spPr>
          <a:xfrm>
            <a:off x="12129096" y="7599032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5DFA1D6-95EC-49D0-8BFA-DAC576EA574A}"/>
              </a:ext>
            </a:extLst>
          </p:cNvPr>
          <p:cNvSpPr/>
          <p:nvPr/>
        </p:nvSpPr>
        <p:spPr>
          <a:xfrm>
            <a:off x="11887436" y="6635164"/>
            <a:ext cx="27954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000000"/>
                </a:solidFill>
                <a:latin typeface="Arial"/>
                <a:cs typeface="Arial Black" panose="020B0604020202020204" pitchFamily="34" charset="0"/>
              </a:rPr>
              <a:t>Методические рекомендации «Психолого-медико-педагогическое обследование ребенка в условиях деятельности ТПМПК»</a:t>
            </a:r>
          </a:p>
        </p:txBody>
      </p:sp>
      <p:sp>
        <p:nvSpPr>
          <p:cNvPr id="21" name="Shape 3">
            <a:extLst>
              <a:ext uri="{FF2B5EF4-FFF2-40B4-BE49-F238E27FC236}">
                <a16:creationId xmlns:a16="http://schemas.microsoft.com/office/drawing/2014/main" id="{CA6C08C5-F87E-443C-9F6C-FFDA794EF8EC}"/>
              </a:ext>
            </a:extLst>
          </p:cNvPr>
          <p:cNvSpPr/>
          <p:nvPr/>
        </p:nvSpPr>
        <p:spPr>
          <a:xfrm flipV="1">
            <a:off x="3321488" y="1697784"/>
            <a:ext cx="8017584" cy="45719"/>
          </a:xfrm>
          <a:prstGeom prst="roundRect">
            <a:avLst>
              <a:gd name="adj" fmla="val 647287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</p:sp>
    </p:spTree>
    <p:extLst>
      <p:ext uri="{BB962C8B-B14F-4D97-AF65-F5344CB8AC3E}">
        <p14:creationId xmlns:p14="http://schemas.microsoft.com/office/powerpoint/2010/main" val="231547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ynamic-showcase_883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4877" y="476864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29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0056" y="6807843"/>
            <a:ext cx="609600" cy="60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78461" y="2407534"/>
            <a:ext cx="10333952" cy="5733576"/>
          </a:xfrm>
          <a:prstGeom prst="rect">
            <a:avLst/>
          </a:prstGeom>
          <a:solidFill>
            <a:srgbClr val="ECE6D4"/>
          </a:solidFill>
          <a:ln/>
        </p:spPr>
        <p:txBody>
          <a:bodyPr wrap="square" lIns="0" tIns="0" rIns="0" bIns="0" rtlCol="0" anchor="t"/>
          <a:lstStyle/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40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>
              <a:lnSpc>
                <a:spcPts val="4850"/>
              </a:lnSpc>
            </a:pPr>
            <a:endParaRPr lang="en-US" sz="3900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3913239" cy="822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02549" y="199072"/>
            <a:ext cx="787927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МАУ  "ППМС-центр</a:t>
            </a:r>
          </a:p>
          <a:p>
            <a:pPr algn="ctr"/>
            <a:r>
              <a:rPr lang="ru-RU" sz="4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им. </a:t>
            </a:r>
            <a:r>
              <a:rPr lang="ru-RU" sz="4400" b="1" dirty="0" err="1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В.П.Радченко</a:t>
            </a:r>
            <a:r>
              <a:rPr lang="ru-RU" sz="4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" </a:t>
            </a:r>
          </a:p>
          <a:p>
            <a:pPr algn="ctr"/>
            <a:r>
              <a:rPr lang="ru-RU" sz="4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города Нижнего Новгорода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2549" y="2458961"/>
            <a:ext cx="8135659" cy="56821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287" y="2194427"/>
            <a:ext cx="3578662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564484" y="170544"/>
            <a:ext cx="4647028" cy="733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обобщение педагогического опыта работы 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938169" y="2740287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50"/>
              </a:lnSpc>
            </a:pPr>
            <a:endParaRPr lang="en-US" sz="515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644431" y="37211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296900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500"/>
              </a:lnSpc>
            </a:pPr>
            <a:r>
              <a:rPr lang="en-US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5120358" y="2734600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50"/>
              </a:lnSpc>
            </a:pPr>
            <a:endParaRPr lang="en-US" sz="5150" dirty="0">
              <a:solidFill>
                <a:prstClr val="black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5859285" y="3684905"/>
            <a:ext cx="32966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5308207" y="4272574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500"/>
              </a:lnSpc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10002923" y="2722568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50"/>
              </a:lnSpc>
            </a:pPr>
            <a:endParaRPr lang="en-US" sz="5150" dirty="0">
              <a:solidFill>
                <a:prstClr val="black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11274119" y="373205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0304007" y="4138129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500"/>
              </a:lnSpc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96" y="30325"/>
            <a:ext cx="2072820" cy="2206943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4"/>
          <a:stretch>
            <a:fillRect/>
          </a:stretch>
        </p:blipFill>
        <p:spPr>
          <a:xfrm>
            <a:off x="2482044" y="617013"/>
            <a:ext cx="3774686" cy="504986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6" y="3858955"/>
            <a:ext cx="2822072" cy="406648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3" name="Рисунок 22"/>
          <p:cNvPicPr/>
          <p:nvPr/>
        </p:nvPicPr>
        <p:blipFill>
          <a:blip r:embed="rId6"/>
          <a:stretch>
            <a:fillRect/>
          </a:stretch>
        </p:blipFill>
        <p:spPr>
          <a:xfrm>
            <a:off x="11171769" y="840677"/>
            <a:ext cx="3205968" cy="46025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4397" y="5090748"/>
            <a:ext cx="3276003" cy="290860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4761" y="604247"/>
            <a:ext cx="3324714" cy="459737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9" name="Рисунок 28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9"/>
          <a:stretch/>
        </p:blipFill>
        <p:spPr bwMode="auto">
          <a:xfrm>
            <a:off x="6256730" y="4646820"/>
            <a:ext cx="3758782" cy="3386920"/>
          </a:xfrm>
          <a:prstGeom prst="rect">
            <a:avLst/>
          </a:prstGeom>
          <a:ln>
            <a:solidFill>
              <a:srgbClr val="00206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667" y="137553"/>
            <a:ext cx="1969477" cy="195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99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0" y="3033430"/>
            <a:ext cx="3327551" cy="464675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476" y="30325"/>
            <a:ext cx="2686924" cy="381920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29386" y="56734"/>
            <a:ext cx="4647028" cy="7335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00"/>
              </a:lnSpc>
            </a:pPr>
            <a:r>
              <a:rPr lang="ru-RU" sz="3200" b="1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Участие в конкурсном и грантовом движениях</a:t>
            </a:r>
          </a:p>
        </p:txBody>
      </p:sp>
      <p:sp>
        <p:nvSpPr>
          <p:cNvPr id="4" name="Text 1"/>
          <p:cNvSpPr/>
          <p:nvPr/>
        </p:nvSpPr>
        <p:spPr>
          <a:xfrm>
            <a:off x="938169" y="2740287"/>
            <a:ext cx="4182189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50"/>
              </a:lnSpc>
            </a:pPr>
            <a:endParaRPr lang="en-US" sz="515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644431" y="372110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793790" y="4296900"/>
            <a:ext cx="41821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500"/>
              </a:lnSpc>
            </a:pPr>
            <a:r>
              <a:rPr lang="en-US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5120358" y="2734600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50"/>
              </a:lnSpc>
            </a:pPr>
            <a:endParaRPr lang="en-US" sz="5150" dirty="0">
              <a:solidFill>
                <a:prstClr val="black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5859285" y="3684905"/>
            <a:ext cx="329660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5308207" y="4272574"/>
            <a:ext cx="41823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500"/>
              </a:lnSpc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10002923" y="2722568"/>
            <a:ext cx="4182308" cy="654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150"/>
              </a:lnSpc>
            </a:pPr>
            <a:endParaRPr lang="en-US" sz="5150" dirty="0">
              <a:solidFill>
                <a:prstClr val="black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11274119" y="373205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0304007" y="4138129"/>
            <a:ext cx="41823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500"/>
              </a:lnSpc>
            </a:pP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112" y="4141690"/>
            <a:ext cx="2864958" cy="40879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495" y="4138129"/>
            <a:ext cx="2830421" cy="403545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33384" y="3664432"/>
            <a:ext cx="3152931" cy="449371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0485" y="640916"/>
            <a:ext cx="2864958" cy="414152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6016" y="650231"/>
            <a:ext cx="2929133" cy="414152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544" y="659749"/>
            <a:ext cx="3442446" cy="200361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15895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42900" y="668404"/>
            <a:ext cx="6139543" cy="551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Обобщение опыта работы</a:t>
            </a:r>
          </a:p>
          <a:p>
            <a:endParaRPr lang="ru-RU" sz="3600" b="1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endParaRPr lang="ru-RU" sz="3600" b="1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endParaRPr lang="ru-RU" sz="3600" b="1" dirty="0">
              <a:solidFill>
                <a:srgbClr val="203912"/>
              </a:solidFill>
              <a:ea typeface="Inter Bold" pitchFamily="34" charset="-122"/>
            </a:endParaRPr>
          </a:p>
        </p:txBody>
      </p:sp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60937" y="1065122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14350" indent="-514350">
              <a:buAutoNum type="arabicPeriod"/>
            </a:pPr>
            <a:endParaRPr lang="en-US" sz="3200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7403" y="67811"/>
            <a:ext cx="2462997" cy="2469094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676435"/>
            <a:ext cx="2087563" cy="48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6D2C9B-A748-433C-B54B-5A7C563CA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00609" y="0"/>
            <a:ext cx="3629791" cy="8229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F5253F-22A3-4CEE-AE2F-4290306DE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1738" y="2238825"/>
            <a:ext cx="3578662" cy="35420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E5DAFF7-117C-4A7B-8F63-5897A7B97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7311" y="2335671"/>
            <a:ext cx="3208430" cy="5099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Shape 3">
            <a:extLst>
              <a:ext uri="{FF2B5EF4-FFF2-40B4-BE49-F238E27FC236}">
                <a16:creationId xmlns:a16="http://schemas.microsoft.com/office/drawing/2014/main" id="{F23F1A1A-4570-4C0C-B027-EDC2E79255E6}"/>
              </a:ext>
            </a:extLst>
          </p:cNvPr>
          <p:cNvSpPr/>
          <p:nvPr/>
        </p:nvSpPr>
        <p:spPr>
          <a:xfrm>
            <a:off x="0" y="1491781"/>
            <a:ext cx="11051738" cy="49181"/>
          </a:xfrm>
          <a:prstGeom prst="roundRect">
            <a:avLst>
              <a:gd name="adj" fmla="val 647287"/>
            </a:avLst>
          </a:prstGeom>
          <a:solidFill>
            <a:schemeClr val="accent2">
              <a:lumMod val="5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23871-F6A0-4518-8BF8-D8B250EF2875}"/>
              </a:ext>
            </a:extLst>
          </p:cNvPr>
          <p:cNvSpPr txBox="1"/>
          <p:nvPr/>
        </p:nvSpPr>
        <p:spPr>
          <a:xfrm>
            <a:off x="736150" y="2852165"/>
            <a:ext cx="53530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200" b="1" u="sng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Методическое пособие</a:t>
            </a:r>
            <a:r>
              <a:rPr lang="ru-RU" sz="32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  <a:p>
            <a:pPr algn="ctr"/>
            <a:r>
              <a:rPr lang="ru-RU" sz="32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                                                        «Психолого-медико- педагогическое обследование </a:t>
            </a:r>
          </a:p>
          <a:p>
            <a:pPr algn="ctr"/>
            <a:r>
              <a:rPr lang="ru-RU" sz="32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ребенка в условиях экологичной модели </a:t>
            </a:r>
          </a:p>
          <a:p>
            <a:pPr algn="ctr"/>
            <a:r>
              <a:rPr lang="ru-RU" sz="32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организации деятельности ПМПК</a:t>
            </a:r>
            <a:r>
              <a:rPr lang="ru-RU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522939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20" y="349212"/>
            <a:ext cx="101929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III. </a:t>
            </a:r>
            <a:r>
              <a:rPr lang="ru-RU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Организация деятельности ТПМПК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793790" y="1242285"/>
            <a:ext cx="9550181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350158" y="1755634"/>
            <a:ext cx="1065044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выявление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комплексное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anose="020B0604020202020204" charset="0"/>
                <a:cs typeface="Inter" panose="020B0604020202020204" charset="0"/>
              </a:rPr>
              <a:t>психолого-медико-педагогическое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обследование детей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anose="020B0604020202020204" charset="0"/>
                <a:cs typeface="Inter" panose="020B0604020202020204" charset="0"/>
              </a:rPr>
              <a:t>подготовка по результатам обследования Заключения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latin typeface="Inter" panose="020B0604020202020204" charset="0"/>
              <a:cs typeface="Inter" panose="020B060402020202020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Консультационная и просветительская деятельность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взаимодействие с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ППк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ОО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ru-RU" sz="2800" b="1" dirty="0">
              <a:solidFill>
                <a:schemeClr val="accent6">
                  <a:lumMod val="50000"/>
                </a:schemeClr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2800" u="sng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 опыта сложившейся практики районов: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Руководство районными методическими объединениями (психологов, логопедов, дефектологов) </a:t>
            </a:r>
          </a:p>
          <a:p>
            <a:endParaRPr lang="ru-RU" sz="28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06F873-38A4-4E81-802A-31D5DA0CA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9" b="68390"/>
          <a:stretch/>
        </p:blipFill>
        <p:spPr>
          <a:xfrm>
            <a:off x="11403333" y="48731"/>
            <a:ext cx="3227067" cy="32147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A47CF8-D5B0-48C0-90CE-C91D132AA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4239" y="193456"/>
            <a:ext cx="3247930" cy="321473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FA2313C-85B1-4711-B9CB-38C79C7FAE60}"/>
              </a:ext>
            </a:extLst>
          </p:cNvPr>
          <p:cNvSpPr/>
          <p:nvPr/>
        </p:nvSpPr>
        <p:spPr>
          <a:xfrm>
            <a:off x="12244504" y="7733692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952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691873" y="489366"/>
            <a:ext cx="8819590" cy="18864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5400" dirty="0" err="1">
                <a:solidFill>
                  <a:srgbClr val="3A3A3A"/>
                </a:solidFill>
                <a:latin typeface="Alice" panose="020B0604020202020204" charset="0"/>
                <a:ea typeface="Alice" panose="020B0604020202020204" charset="0"/>
                <a:cs typeface="Noto Serif Medium" pitchFamily="34" charset="-120"/>
              </a:rPr>
              <a:t>Адресная</a:t>
            </a:r>
            <a:r>
              <a:rPr lang="en-US" sz="5400" dirty="0">
                <a:solidFill>
                  <a:srgbClr val="3A3A3A"/>
                </a:solidFill>
                <a:latin typeface="Alice" panose="020B0604020202020204" charset="0"/>
                <a:ea typeface="Alice" panose="020B0604020202020204" charset="0"/>
                <a:cs typeface="Noto Serif Medium" pitchFamily="34" charset="-120"/>
              </a:rPr>
              <a:t> </a:t>
            </a:r>
            <a:r>
              <a:rPr lang="en-US" sz="5400" dirty="0" err="1">
                <a:solidFill>
                  <a:srgbClr val="3A3A3A"/>
                </a:solidFill>
                <a:latin typeface="Alice" panose="020B0604020202020204" charset="0"/>
                <a:ea typeface="Alice" panose="020B0604020202020204" charset="0"/>
                <a:cs typeface="Noto Serif Medium" pitchFamily="34" charset="-120"/>
              </a:rPr>
              <a:t>помощь</a:t>
            </a:r>
            <a:r>
              <a:rPr lang="en-US" sz="5400" dirty="0">
                <a:solidFill>
                  <a:srgbClr val="3A3A3A"/>
                </a:solidFill>
                <a:latin typeface="Alice" panose="020B0604020202020204" charset="0"/>
                <a:ea typeface="Alice" panose="020B0604020202020204" charset="0"/>
                <a:cs typeface="Noto Serif Medium" pitchFamily="34" charset="-120"/>
              </a:rPr>
              <a:t> </a:t>
            </a:r>
            <a:r>
              <a:rPr lang="en-US" sz="5400" dirty="0" err="1">
                <a:solidFill>
                  <a:srgbClr val="3A3A3A"/>
                </a:solidFill>
                <a:latin typeface="Alice" panose="020B0604020202020204" charset="0"/>
                <a:ea typeface="Alice" panose="020B0604020202020204" charset="0"/>
                <a:cs typeface="Noto Serif Medium" pitchFamily="34" charset="-120"/>
              </a:rPr>
              <a:t>детям</a:t>
            </a:r>
            <a:endParaRPr lang="en-US" sz="5400" dirty="0">
              <a:solidFill>
                <a:prstClr val="black"/>
              </a:solidFill>
              <a:latin typeface="Alice" panose="020B0604020202020204" charset="0"/>
              <a:ea typeface="Alice" panose="020B060402020202020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376767" y="1979396"/>
            <a:ext cx="625363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Систематический подход к поддержке детей с учётом их индивидуальных потребностей и особенностей развития.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04" y="257183"/>
            <a:ext cx="2304488" cy="23166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589" y="4504518"/>
            <a:ext cx="5546894" cy="3602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5389" y="1419727"/>
            <a:ext cx="4451685" cy="66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92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451396" y="1038067"/>
            <a:ext cx="783455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Три целевые группы детей</a:t>
            </a:r>
            <a:endParaRPr lang="en-US" sz="4450" b="1" dirty="0">
              <a:solidFill>
                <a:srgbClr val="104825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496860"/>
            <a:ext cx="4196358" cy="4398288"/>
          </a:xfrm>
          <a:prstGeom prst="roundRect">
            <a:avLst>
              <a:gd name="adj" fmla="val 2270"/>
            </a:avLst>
          </a:prstGeom>
          <a:solidFill>
            <a:srgbClr val="F2EDE5"/>
          </a:solidFill>
          <a:ln w="7620">
            <a:solidFill>
              <a:srgbClr val="E6DED2"/>
            </a:solidFill>
            <a:prstDash val="solid"/>
          </a:ln>
          <a:effectLst>
            <a:outerShdw dist="2032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1028224" y="273129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E6DED2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5390" y="2918341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638550"/>
            <a:ext cx="32071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Нормотипичные дети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028224" y="4128968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Дети с нормативным развитием, переживающие возрастные кризисы взросления. Нуждаются в поддержке для успешного прохождения этапов развития.</a:t>
            </a: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5216962" y="2496860"/>
            <a:ext cx="4196358" cy="4398288"/>
          </a:xfrm>
          <a:prstGeom prst="roundRect">
            <a:avLst>
              <a:gd name="adj" fmla="val 2270"/>
            </a:avLst>
          </a:prstGeom>
          <a:solidFill>
            <a:srgbClr val="F2EDE5"/>
          </a:solidFill>
          <a:ln w="7620">
            <a:solidFill>
              <a:srgbClr val="E6DED2"/>
            </a:solidFill>
            <a:prstDash val="solid"/>
          </a:ln>
          <a:effectLst>
            <a:outerShdw dist="2032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5451396" y="273129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E6DED2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562" y="2918341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3638550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Дети с трудностями в обучении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12" name="Text 8"/>
          <p:cNvSpPr/>
          <p:nvPr/>
        </p:nvSpPr>
        <p:spPr>
          <a:xfrm>
            <a:off x="5451396" y="4483298"/>
            <a:ext cx="372749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Сложности с усвоением программы, концентрацией внимания, низкая мотивация. Требуют выявления причин и создания условий для успешного обучения.</a:t>
            </a: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3" name="Shape 9"/>
          <p:cNvSpPr/>
          <p:nvPr/>
        </p:nvSpPr>
        <p:spPr>
          <a:xfrm>
            <a:off x="9640133" y="2496860"/>
            <a:ext cx="4196358" cy="4398288"/>
          </a:xfrm>
          <a:prstGeom prst="roundRect">
            <a:avLst>
              <a:gd name="adj" fmla="val 2270"/>
            </a:avLst>
          </a:prstGeom>
          <a:solidFill>
            <a:srgbClr val="F2EDE5"/>
          </a:solidFill>
          <a:ln w="7620">
            <a:solidFill>
              <a:srgbClr val="E6DED2"/>
            </a:solidFill>
            <a:prstDash val="solid"/>
          </a:ln>
          <a:effectLst>
            <a:outerShdw dist="2032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9874568" y="2731294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E6DED2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61734" y="2918341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3638550"/>
            <a:ext cx="369486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Дети в трудной ситуации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17" name="Text 12"/>
          <p:cNvSpPr/>
          <p:nvPr/>
        </p:nvSpPr>
        <p:spPr>
          <a:xfrm>
            <a:off x="9874568" y="4128968"/>
            <a:ext cx="372749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Особая категория с высоким риском уязвимости: дети-сироты, дети с ОВЗ, с отклоняющимся поведением, одарённые дети.</a:t>
            </a: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790" y="112135"/>
            <a:ext cx="2304488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68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70039" y="1056557"/>
            <a:ext cx="719605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Нормотипичные дети: </a:t>
            </a:r>
            <a:endParaRPr lang="ru-RU" sz="4800" b="1" dirty="0">
              <a:solidFill>
                <a:srgbClr val="104825"/>
              </a:solidFill>
              <a:latin typeface="Noto Serif Medium" pitchFamily="34" charset="0"/>
              <a:ea typeface="Noto Serif Medium" pitchFamily="34" charset="-122"/>
              <a:cs typeface="Noto Serif Medium" pitchFamily="34" charset="-120"/>
            </a:endParaRPr>
          </a:p>
          <a:p>
            <a:pPr>
              <a:lnSpc>
                <a:spcPts val="5550"/>
              </a:lnSpc>
            </a:pPr>
            <a:r>
              <a:rPr lang="en-US" sz="4800" b="1" dirty="0" err="1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возрастные</a:t>
            </a:r>
            <a:r>
              <a:rPr lang="en-US" sz="48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кризисы</a:t>
            </a:r>
            <a:endParaRPr lang="en-US" sz="4800" b="1" dirty="0">
              <a:solidFill>
                <a:srgbClr val="104825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3129677"/>
            <a:ext cx="828413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0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Несмотря на отсутствие выраженных трудностей, такие дети нуждаются в поддержке психолога. </a:t>
            </a:r>
            <a:endParaRPr lang="ru-RU" sz="2000" dirty="0">
              <a:solidFill>
                <a:srgbClr val="4C4C4C"/>
              </a:solidFill>
              <a:latin typeface="Noto Serif" pitchFamily="34" charset="0"/>
              <a:ea typeface="Noto Serif" pitchFamily="34" charset="-122"/>
              <a:cs typeface="Noto Serif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2000" dirty="0" err="1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Возрастные</a:t>
            </a:r>
            <a:r>
              <a:rPr lang="en-US" sz="20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кризисы — неотъемлемая часть развития личности.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44451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 err="1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Задач</a:t>
            </a:r>
            <a:r>
              <a:rPr lang="ru-RU" sz="24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и работы: 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5026343"/>
            <a:ext cx="8284131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Помочь ребёнку успешно пройти этап развития</a:t>
            </a: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lnSpc>
                <a:spcPts val="2850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Сформировать здоровые механизмы адаптации</a:t>
            </a: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lnSpc>
                <a:spcPts val="2850"/>
              </a:lnSpc>
              <a:buSzPct val="100000"/>
              <a:buFontTx/>
              <a:buChar char="•"/>
            </a:pPr>
            <a:r>
              <a:rPr lang="en-US" sz="20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Развить навыки саморегуляции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3" y="409017"/>
            <a:ext cx="2304488" cy="2316681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9" y="4445198"/>
            <a:ext cx="5552479" cy="369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746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456503" y="230385"/>
            <a:ext cx="7717393" cy="1273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000"/>
              </a:lnSpc>
            </a:pPr>
            <a:r>
              <a:rPr lang="en-US" sz="4800" b="1" dirty="0" err="1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Дети</a:t>
            </a:r>
            <a:r>
              <a:rPr lang="en-US" sz="48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</a:t>
            </a:r>
            <a:endParaRPr lang="ru-RU" sz="4800" b="1" dirty="0">
              <a:solidFill>
                <a:srgbClr val="104825"/>
              </a:solidFill>
              <a:latin typeface="Noto Serif Medium" pitchFamily="34" charset="0"/>
              <a:ea typeface="Noto Serif Medium" pitchFamily="34" charset="-122"/>
              <a:cs typeface="Noto Serif Medium" pitchFamily="34" charset="-120"/>
            </a:endParaRPr>
          </a:p>
          <a:p>
            <a:pPr>
              <a:lnSpc>
                <a:spcPts val="5000"/>
              </a:lnSpc>
            </a:pPr>
            <a:r>
              <a:rPr lang="en-US" sz="48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 </a:t>
            </a:r>
            <a:r>
              <a:rPr lang="en-US" sz="4800" b="1" dirty="0" err="1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трудностями</a:t>
            </a:r>
            <a:r>
              <a:rPr lang="en-US" sz="48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</a:t>
            </a:r>
            <a:endParaRPr lang="ru-RU" sz="4800" b="1" dirty="0">
              <a:solidFill>
                <a:srgbClr val="104825"/>
              </a:solidFill>
              <a:latin typeface="Noto Serif Medium" pitchFamily="34" charset="0"/>
              <a:ea typeface="Noto Serif Medium" pitchFamily="34" charset="-122"/>
              <a:cs typeface="Noto Serif Medium" pitchFamily="34" charset="-120"/>
            </a:endParaRPr>
          </a:p>
          <a:p>
            <a:pPr>
              <a:lnSpc>
                <a:spcPts val="5000"/>
              </a:lnSpc>
            </a:pPr>
            <a:r>
              <a:rPr lang="en-US" sz="48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в обучении</a:t>
            </a:r>
            <a:endParaRPr lang="en-US" sz="4800" b="1" dirty="0">
              <a:solidFill>
                <a:srgbClr val="104825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13303" y="2232184"/>
            <a:ext cx="7717393" cy="1190982"/>
          </a:xfrm>
          <a:prstGeom prst="roundRect">
            <a:avLst>
              <a:gd name="adj" fmla="val 9213"/>
            </a:avLst>
          </a:prstGeom>
          <a:solidFill>
            <a:srgbClr val="FDFBF7"/>
          </a:solidFill>
          <a:ln w="22860">
            <a:solidFill>
              <a:srgbClr val="E6DED2"/>
            </a:solidFill>
            <a:prstDash val="solid"/>
          </a:ln>
          <a:effectLst>
            <a:outerShdw dist="1905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5" name="Shape 2"/>
          <p:cNvSpPr/>
          <p:nvPr/>
        </p:nvSpPr>
        <p:spPr>
          <a:xfrm>
            <a:off x="690443" y="2232184"/>
            <a:ext cx="91440" cy="1190982"/>
          </a:xfrm>
          <a:prstGeom prst="roundRect">
            <a:avLst>
              <a:gd name="adj" fmla="val 93611"/>
            </a:avLst>
          </a:prstGeom>
          <a:solidFill>
            <a:srgbClr val="E6DED2"/>
          </a:solidFill>
          <a:ln/>
        </p:spPr>
      </p:sp>
      <p:sp>
        <p:nvSpPr>
          <p:cNvPr id="6" name="Text 3"/>
          <p:cNvSpPr/>
          <p:nvPr/>
        </p:nvSpPr>
        <p:spPr>
          <a:xfrm>
            <a:off x="1008459" y="2458760"/>
            <a:ext cx="586418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4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Сложности с усвоением учебной программы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008459" y="2887028"/>
            <a:ext cx="719566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Проблемы в понимании и освоении материала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713303" y="3606284"/>
            <a:ext cx="7717393" cy="1190982"/>
          </a:xfrm>
          <a:prstGeom prst="roundRect">
            <a:avLst>
              <a:gd name="adj" fmla="val 9213"/>
            </a:avLst>
          </a:prstGeom>
          <a:solidFill>
            <a:srgbClr val="FDFBF7"/>
          </a:solidFill>
          <a:ln w="22860">
            <a:solidFill>
              <a:srgbClr val="E6DED2"/>
            </a:solidFill>
            <a:prstDash val="solid"/>
          </a:ln>
          <a:effectLst>
            <a:outerShdw dist="1905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690443" y="3606284"/>
            <a:ext cx="91440" cy="1190982"/>
          </a:xfrm>
          <a:prstGeom prst="roundRect">
            <a:avLst>
              <a:gd name="adj" fmla="val 93611"/>
            </a:avLst>
          </a:prstGeom>
          <a:solidFill>
            <a:srgbClr val="E6DED2"/>
          </a:solidFill>
          <a:ln/>
        </p:spPr>
      </p:sp>
      <p:sp>
        <p:nvSpPr>
          <p:cNvPr id="10" name="Text 7"/>
          <p:cNvSpPr/>
          <p:nvPr/>
        </p:nvSpPr>
        <p:spPr>
          <a:xfrm>
            <a:off x="1008459" y="3832860"/>
            <a:ext cx="5094565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4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Проблемы с концентрацией внимания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1008459" y="4261128"/>
            <a:ext cx="719566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Трудности в удержании фокуса на учебных задачах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2" name="Shape 9"/>
          <p:cNvSpPr/>
          <p:nvPr/>
        </p:nvSpPr>
        <p:spPr>
          <a:xfrm>
            <a:off x="713303" y="4980384"/>
            <a:ext cx="7717393" cy="1190982"/>
          </a:xfrm>
          <a:prstGeom prst="roundRect">
            <a:avLst>
              <a:gd name="adj" fmla="val 9213"/>
            </a:avLst>
          </a:prstGeom>
          <a:solidFill>
            <a:srgbClr val="FDFBF7"/>
          </a:solidFill>
          <a:ln w="22860">
            <a:solidFill>
              <a:srgbClr val="E6DED2"/>
            </a:solidFill>
            <a:prstDash val="solid"/>
          </a:ln>
          <a:effectLst>
            <a:outerShdw dist="1905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3" name="Shape 10"/>
          <p:cNvSpPr/>
          <p:nvPr/>
        </p:nvSpPr>
        <p:spPr>
          <a:xfrm>
            <a:off x="690443" y="4980384"/>
            <a:ext cx="91440" cy="1190982"/>
          </a:xfrm>
          <a:prstGeom prst="roundRect">
            <a:avLst>
              <a:gd name="adj" fmla="val 93611"/>
            </a:avLst>
          </a:prstGeom>
          <a:solidFill>
            <a:srgbClr val="E6DED2"/>
          </a:solidFill>
          <a:ln/>
        </p:spPr>
      </p:sp>
      <p:sp>
        <p:nvSpPr>
          <p:cNvPr id="14" name="Text 11"/>
          <p:cNvSpPr/>
          <p:nvPr/>
        </p:nvSpPr>
        <p:spPr>
          <a:xfrm>
            <a:off x="1008459" y="5206960"/>
            <a:ext cx="3593783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4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Низкая учебная мотивация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08459" y="5635228"/>
            <a:ext cx="719566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Отсутствие интереса к процессу обучения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13303" y="6354485"/>
            <a:ext cx="7717393" cy="1190982"/>
          </a:xfrm>
          <a:prstGeom prst="roundRect">
            <a:avLst>
              <a:gd name="adj" fmla="val 9213"/>
            </a:avLst>
          </a:prstGeom>
          <a:solidFill>
            <a:srgbClr val="FDFBF7"/>
          </a:solidFill>
          <a:ln w="22860">
            <a:solidFill>
              <a:srgbClr val="E6DED2"/>
            </a:solidFill>
            <a:prstDash val="solid"/>
          </a:ln>
          <a:effectLst>
            <a:outerShdw dist="19050" dir="2700000" algn="bl" rotWithShape="0">
              <a:srgbClr val="E6DED2">
                <a:alpha val="100000"/>
              </a:srgbClr>
            </a:outerShdw>
          </a:effectLst>
        </p:spPr>
      </p:sp>
      <p:sp>
        <p:nvSpPr>
          <p:cNvPr id="17" name="Shape 14"/>
          <p:cNvSpPr/>
          <p:nvPr/>
        </p:nvSpPr>
        <p:spPr>
          <a:xfrm>
            <a:off x="690443" y="6354485"/>
            <a:ext cx="91440" cy="1190982"/>
          </a:xfrm>
          <a:prstGeom prst="roundRect">
            <a:avLst>
              <a:gd name="adj" fmla="val 93611"/>
            </a:avLst>
          </a:prstGeom>
          <a:solidFill>
            <a:srgbClr val="E6DED2"/>
          </a:solidFill>
          <a:ln/>
        </p:spPr>
      </p:sp>
      <p:sp>
        <p:nvSpPr>
          <p:cNvPr id="18" name="Text 15"/>
          <p:cNvSpPr/>
          <p:nvPr/>
        </p:nvSpPr>
        <p:spPr>
          <a:xfrm>
            <a:off x="1008459" y="6581061"/>
            <a:ext cx="5208627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400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Трудности в организации деятельности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9" name="Text 16"/>
          <p:cNvSpPr/>
          <p:nvPr/>
        </p:nvSpPr>
        <p:spPr>
          <a:xfrm>
            <a:off x="1008459" y="7009328"/>
            <a:ext cx="7195661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6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Сложности в планировании и выполнении задач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88" y="26418"/>
            <a:ext cx="2081465" cy="2092478"/>
          </a:xfrm>
          <a:prstGeom prst="rect">
            <a:avLst/>
          </a:prstGeom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850" y="2598821"/>
            <a:ext cx="5606550" cy="56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191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19477" y="552466"/>
            <a:ext cx="11997095" cy="636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Дети</a:t>
            </a:r>
            <a:r>
              <a:rPr lang="en-US" sz="48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-</a:t>
            </a:r>
            <a:r>
              <a:rPr lang="ru-RU" sz="48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сироты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и дети без попечения родителей</a:t>
            </a:r>
            <a:endParaRPr lang="en-US" sz="4800" b="1" dirty="0">
              <a:solidFill>
                <a:srgbClr val="104825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8952792" y="3701142"/>
            <a:ext cx="3649266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400" b="1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Особенности и </a:t>
            </a:r>
            <a:r>
              <a:rPr lang="ru-RU" sz="2400" b="1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потребности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9073108" y="4320666"/>
            <a:ext cx="4298037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Дефицит эмоциональной поддержки, трудности в формировании привязанности и построении отношений.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9073108" y="5704655"/>
            <a:ext cx="2547461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400" b="1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Т</a:t>
            </a:r>
            <a:r>
              <a:rPr lang="ru-RU" sz="2400" b="1" dirty="0">
                <a:solidFill>
                  <a:srgbClr val="3A3A3A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Требуется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9073108" y="6159378"/>
            <a:ext cx="4298037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Целенаправленная психологическая работа для создания условий эмоционального благополучия и социальной адаптации.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66" y="258661"/>
            <a:ext cx="2318655" cy="2332214"/>
          </a:xfrm>
          <a:prstGeom prst="rect">
            <a:avLst/>
          </a:prstGeom>
        </p:spPr>
      </p:pic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8130"/>
            <a:ext cx="7862204" cy="524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0C68B52-6A58-410E-B235-0558D7C406C6}"/>
              </a:ext>
            </a:extLst>
          </p:cNvPr>
          <p:cNvSpPr/>
          <p:nvPr/>
        </p:nvSpPr>
        <p:spPr>
          <a:xfrm>
            <a:off x="12244504" y="7733692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670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964838" y="521316"/>
            <a:ext cx="9558658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en-US" sz="48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Дети с ограниченными возможностями здоровья</a:t>
            </a:r>
            <a:endParaRPr lang="en-US" sz="4800" b="1" dirty="0">
              <a:solidFill>
                <a:srgbClr val="104825"/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1644253" y="2715697"/>
            <a:ext cx="28981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Инклюзивная среда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1644253" y="3206115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Создание условий для полноценного участия в образовательном процессе</a:t>
            </a: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Shape 3"/>
          <p:cNvSpPr/>
          <p:nvPr/>
        </p:nvSpPr>
        <p:spPr>
          <a:xfrm>
            <a:off x="822127" y="4374237"/>
            <a:ext cx="510183" cy="589598"/>
          </a:xfrm>
          <a:prstGeom prst="roundRect">
            <a:avLst>
              <a:gd name="adj" fmla="val 10754"/>
            </a:avLst>
          </a:prstGeom>
          <a:solidFill>
            <a:srgbClr val="DFDFE0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474" y="4555808"/>
            <a:ext cx="283488" cy="22681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644253" y="4385548"/>
            <a:ext cx="43494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Индивидуальные программы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1644253" y="4875967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Учёт особенностей развития и индивидуальных потребностей каждого ребёнка</a:t>
            </a: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1644253" y="6055400"/>
            <a:ext cx="42814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Комплексное сопровождение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3" name="Text 7"/>
          <p:cNvSpPr/>
          <p:nvPr/>
        </p:nvSpPr>
        <p:spPr>
          <a:xfrm>
            <a:off x="1644253" y="6545818"/>
            <a:ext cx="670595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Взаимодействие психолога, педагогов и специалистов для эффективной поддержки</a:t>
            </a: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6117096"/>
            <a:ext cx="512108" cy="5852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63" y="2715697"/>
            <a:ext cx="512108" cy="585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21" y="2896511"/>
            <a:ext cx="286537" cy="2316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575" y="6314150"/>
            <a:ext cx="286537" cy="2316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26" y="144203"/>
            <a:ext cx="2322777" cy="2334970"/>
          </a:xfrm>
          <a:prstGeom prst="rect">
            <a:avLst/>
          </a:prstGeom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168" y="3864609"/>
            <a:ext cx="6054135" cy="431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084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6700" y="0"/>
            <a:ext cx="2633700" cy="3017782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1273274" y="687059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Развитие региональной и городской сети Центров</a:t>
            </a:r>
          </a:p>
          <a:p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39294" y="2339624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14350" indent="-514350">
              <a:buAutoNum type="arabicPeriod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Обеспечение доступности услуг через открытие ППМС-центров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 всей области ( 2026г. - 23 ППМС-центра, 2024г-всего 9 )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  <a:p>
            <a:pPr marL="514350" indent="-514350">
              <a:buAutoNum type="arabicPeriod" startAt="2"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Открытие филиалов в верхней и нижней части города: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                          Ленинский, Советский, Нижегородский районы</a:t>
            </a: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с перспективой в течение 3-5 лет и в каждом из 8-ми районов города. </a:t>
            </a:r>
          </a:p>
        </p:txBody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676435"/>
            <a:ext cx="2087563" cy="48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5424" y="303216"/>
            <a:ext cx="2436251" cy="2411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5698" y="5778271"/>
            <a:ext cx="7004109" cy="2383518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CBD1BAE-D6DD-4043-92FC-3E7E21843782}"/>
              </a:ext>
            </a:extLst>
          </p:cNvPr>
          <p:cNvCxnSpPr>
            <a:cxnSpLocks/>
          </p:cNvCxnSpPr>
          <p:nvPr/>
        </p:nvCxnSpPr>
        <p:spPr>
          <a:xfrm flipV="1">
            <a:off x="65325" y="1858923"/>
            <a:ext cx="11931375" cy="12575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599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176348" y="850932"/>
            <a:ext cx="105288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Дети с отклоняющимся поведением</a:t>
            </a:r>
            <a:endParaRPr lang="en-US" sz="4800" b="1" dirty="0">
              <a:solidFill>
                <a:srgbClr val="104825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391" y="2436374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30258" y="3675241"/>
            <a:ext cx="333922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Девиантное поведение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5861230" y="4173411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Отклонения от социальных норм</a:t>
            </a: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10323628" y="3638563"/>
            <a:ext cx="36966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Суицидальное поведение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10612154" y="4173411"/>
            <a:ext cx="389393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Крайняя форма дезадаптации</a:t>
            </a: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9715738" y="3750588"/>
            <a:ext cx="32001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9715738" y="4241006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2" name="Shape 7"/>
          <p:cNvSpPr/>
          <p:nvPr/>
        </p:nvSpPr>
        <p:spPr>
          <a:xfrm>
            <a:off x="793790" y="5811679"/>
            <a:ext cx="12816007" cy="1298984"/>
          </a:xfrm>
          <a:prstGeom prst="roundRect">
            <a:avLst>
              <a:gd name="adj" fmla="val 9884"/>
            </a:avLst>
          </a:prstGeom>
          <a:solidFill>
            <a:srgbClr val="DDDAD4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341" y="6069510"/>
            <a:ext cx="1027772" cy="82230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30906" y="6095167"/>
            <a:ext cx="1207889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2400" b="1" dirty="0">
                <a:solidFill>
                  <a:srgbClr val="ED7D31">
                    <a:lumMod val="50000"/>
                  </a:srgbClr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Важно:</a:t>
            </a:r>
            <a:r>
              <a:rPr lang="en-US" sz="2400" dirty="0">
                <a:solidFill>
                  <a:srgbClr val="ED7D31">
                    <a:lumMod val="50000"/>
                  </a:srgbClr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</a:t>
            </a:r>
            <a:r>
              <a:rPr lang="ru-RU" sz="2400" b="1" dirty="0">
                <a:solidFill>
                  <a:srgbClr val="104825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э</a:t>
            </a:r>
            <a:r>
              <a:rPr lang="en-US" sz="2400" b="1" dirty="0" err="1">
                <a:solidFill>
                  <a:srgbClr val="104825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та</a:t>
            </a:r>
            <a:r>
              <a:rPr lang="en-US" sz="2400" b="1" dirty="0">
                <a:solidFill>
                  <a:srgbClr val="104825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категория требует </a:t>
            </a:r>
            <a:r>
              <a:rPr lang="en-US" sz="2400" b="1" dirty="0" err="1">
                <a:solidFill>
                  <a:srgbClr val="104825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максимально</a:t>
            </a:r>
            <a:r>
              <a:rPr lang="en-US" sz="2400" b="1" dirty="0">
                <a:solidFill>
                  <a:srgbClr val="104825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</a:t>
            </a:r>
            <a:r>
              <a:rPr lang="en-US" sz="2400" b="1" dirty="0" err="1">
                <a:solidFill>
                  <a:srgbClr val="104825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оперативной</a:t>
            </a:r>
            <a:endParaRPr lang="ru-RU" sz="2400" b="1" dirty="0">
              <a:solidFill>
                <a:srgbClr val="104825"/>
              </a:solidFill>
              <a:latin typeface="Noto Serif" pitchFamily="34" charset="0"/>
              <a:ea typeface="Noto Serif" pitchFamily="34" charset="-122"/>
              <a:cs typeface="Noto Serif" pitchFamily="34" charset="-120"/>
            </a:endParaRPr>
          </a:p>
          <a:p>
            <a:pPr algn="ctr">
              <a:lnSpc>
                <a:spcPts val="28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</a:t>
            </a:r>
            <a:r>
              <a:rPr lang="ru-RU" sz="2400" b="1" dirty="0">
                <a:solidFill>
                  <a:srgbClr val="104825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            </a:t>
            </a:r>
            <a:r>
              <a:rPr lang="en-US" sz="2400" b="1" dirty="0">
                <a:solidFill>
                  <a:srgbClr val="104825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и комплексной помощи специалистов.</a:t>
            </a:r>
            <a:endParaRPr lang="en-US" sz="2400" b="1" dirty="0">
              <a:solidFill>
                <a:srgbClr val="104825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16" y="17059"/>
            <a:ext cx="2322777" cy="23349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8543" y="2435081"/>
            <a:ext cx="4346825" cy="9083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81" y="2352029"/>
            <a:ext cx="4914263" cy="3281728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F738C24-FAD9-43A2-AE34-558C93C3EC79}"/>
              </a:ext>
            </a:extLst>
          </p:cNvPr>
          <p:cNvSpPr/>
          <p:nvPr/>
        </p:nvSpPr>
        <p:spPr>
          <a:xfrm>
            <a:off x="12244504" y="7733692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550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0862" y="91088"/>
            <a:ext cx="10730508" cy="702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Одарённые дети: </a:t>
            </a:r>
            <a:endParaRPr lang="ru-RU" sz="4800" b="1" dirty="0">
              <a:solidFill>
                <a:srgbClr val="104825"/>
              </a:solidFill>
              <a:latin typeface="Noto Serif Medium" pitchFamily="34" charset="0"/>
              <a:ea typeface="Noto Serif Medium" pitchFamily="34" charset="-122"/>
              <a:cs typeface="Noto Serif Medium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скрытые</a:t>
            </a:r>
            <a:r>
              <a:rPr lang="en-US" sz="48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 проблемы</a:t>
            </a:r>
            <a:endParaRPr lang="en-US" sz="4800" b="1" dirty="0">
              <a:solidFill>
                <a:srgbClr val="104825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9637871" y="2042636"/>
            <a:ext cx="112395" cy="112395"/>
          </a:xfrm>
          <a:prstGeom prst="roundRect">
            <a:avLst>
              <a:gd name="adj" fmla="val 406780"/>
            </a:avLst>
          </a:prstGeom>
          <a:solidFill>
            <a:srgbClr val="E6DED2"/>
          </a:solidFill>
          <a:ln/>
        </p:spPr>
      </p:sp>
      <p:sp>
        <p:nvSpPr>
          <p:cNvPr id="5" name="Text 2"/>
          <p:cNvSpPr/>
          <p:nvPr/>
        </p:nvSpPr>
        <p:spPr>
          <a:xfrm>
            <a:off x="9973270" y="1923098"/>
            <a:ext cx="3158847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Социальная изоляция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9973270" y="2497574"/>
            <a:ext cx="3877389" cy="358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Непохожесть на сверстников</a:t>
            </a: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Shape 4"/>
          <p:cNvSpPr/>
          <p:nvPr/>
        </p:nvSpPr>
        <p:spPr>
          <a:xfrm>
            <a:off x="9637871" y="3421499"/>
            <a:ext cx="112395" cy="112395"/>
          </a:xfrm>
          <a:prstGeom prst="roundRect">
            <a:avLst>
              <a:gd name="adj" fmla="val 406780"/>
            </a:avLst>
          </a:prstGeom>
          <a:solidFill>
            <a:srgbClr val="E6DED2"/>
          </a:solidFill>
          <a:ln/>
        </p:spPr>
      </p:sp>
      <p:sp>
        <p:nvSpPr>
          <p:cNvPr id="8" name="Text 5"/>
          <p:cNvSpPr/>
          <p:nvPr/>
        </p:nvSpPr>
        <p:spPr>
          <a:xfrm>
            <a:off x="9973270" y="3301960"/>
            <a:ext cx="2811899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Перфекционизм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9973270" y="3876437"/>
            <a:ext cx="3877389" cy="358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Страх неудачи</a:t>
            </a: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9637871" y="4800362"/>
            <a:ext cx="112395" cy="112395"/>
          </a:xfrm>
          <a:prstGeom prst="roundRect">
            <a:avLst>
              <a:gd name="adj" fmla="val 406780"/>
            </a:avLst>
          </a:prstGeom>
          <a:solidFill>
            <a:srgbClr val="E6DED2"/>
          </a:solidFill>
          <a:ln/>
        </p:spPr>
      </p:sp>
      <p:sp>
        <p:nvSpPr>
          <p:cNvPr id="11" name="Text 8"/>
          <p:cNvSpPr/>
          <p:nvPr/>
        </p:nvSpPr>
        <p:spPr>
          <a:xfrm>
            <a:off x="10084593" y="4664536"/>
            <a:ext cx="2936200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Дисбаланс развития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9973270" y="5255300"/>
            <a:ext cx="3877389" cy="358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Интеллект и эмоции</a:t>
            </a: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13" name="Shape 10"/>
          <p:cNvSpPr/>
          <p:nvPr/>
        </p:nvSpPr>
        <p:spPr>
          <a:xfrm>
            <a:off x="9637871" y="6179225"/>
            <a:ext cx="112395" cy="112395"/>
          </a:xfrm>
          <a:prstGeom prst="roundRect">
            <a:avLst>
              <a:gd name="adj" fmla="val 406780"/>
            </a:avLst>
          </a:prstGeom>
          <a:solidFill>
            <a:srgbClr val="E6DED2"/>
          </a:solidFill>
          <a:ln/>
        </p:spPr>
      </p:sp>
      <p:sp>
        <p:nvSpPr>
          <p:cNvPr id="14" name="Text 11"/>
          <p:cNvSpPr/>
          <p:nvPr/>
        </p:nvSpPr>
        <p:spPr>
          <a:xfrm>
            <a:off x="9973270" y="6059686"/>
            <a:ext cx="3877389" cy="7029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400" b="1" dirty="0">
                <a:solidFill>
                  <a:srgbClr val="4C4C4C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Профессиональное самоопределение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9973270" y="6985635"/>
            <a:ext cx="3877389" cy="358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00"/>
              </a:lnSpc>
            </a:pPr>
            <a:r>
              <a:rPr lang="en-US" sz="175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Сложности выбора</a:t>
            </a: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01" y="77497"/>
            <a:ext cx="2322777" cy="23349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04" y="2483042"/>
            <a:ext cx="8097253" cy="5398169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36CF512-37AE-4BE2-83EB-707DDE943513}"/>
              </a:ext>
            </a:extLst>
          </p:cNvPr>
          <p:cNvSpPr/>
          <p:nvPr/>
        </p:nvSpPr>
        <p:spPr>
          <a:xfrm>
            <a:off x="12244504" y="7733692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542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DFDFE0"/>
          </a:solidFill>
          <a:ln/>
        </p:spPr>
      </p:sp>
      <p:sp>
        <p:nvSpPr>
          <p:cNvPr id="5" name="Text 1"/>
          <p:cNvSpPr/>
          <p:nvPr/>
        </p:nvSpPr>
        <p:spPr>
          <a:xfrm>
            <a:off x="7112963" y="201300"/>
            <a:ext cx="7912179" cy="10996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sz="44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Результаты дифференцированного подхода</a:t>
            </a:r>
            <a:endParaRPr lang="en-US" sz="4400" b="1" dirty="0">
              <a:solidFill>
                <a:srgbClr val="104825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6102310" y="2265164"/>
            <a:ext cx="175974" cy="219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 Light" pitchFamily="34" charset="0"/>
                <a:ea typeface="Noto Serif Light" pitchFamily="34" charset="-122"/>
                <a:cs typeface="Noto Serif Light" pitchFamily="34" charset="-120"/>
              </a:rPr>
              <a:t>01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7" name="Shape 3"/>
          <p:cNvSpPr/>
          <p:nvPr/>
        </p:nvSpPr>
        <p:spPr>
          <a:xfrm>
            <a:off x="6102310" y="2541270"/>
            <a:ext cx="7912179" cy="2286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8" name="Text 4"/>
          <p:cNvSpPr/>
          <p:nvPr/>
        </p:nvSpPr>
        <p:spPr>
          <a:xfrm>
            <a:off x="6102310" y="2674977"/>
            <a:ext cx="3029307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Своевременное выявление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6102310" y="3031927"/>
            <a:ext cx="7912179" cy="249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Детей, нуждающихся в поддержке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" name="Text 6"/>
          <p:cNvSpPr/>
          <p:nvPr/>
        </p:nvSpPr>
        <p:spPr>
          <a:xfrm>
            <a:off x="6102310" y="3550206"/>
            <a:ext cx="175974" cy="219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 Light" pitchFamily="34" charset="0"/>
                <a:ea typeface="Noto Serif Light" pitchFamily="34" charset="-122"/>
                <a:cs typeface="Noto Serif Light" pitchFamily="34" charset="-120"/>
              </a:rPr>
              <a:t>02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11" name="Shape 7"/>
          <p:cNvSpPr/>
          <p:nvPr/>
        </p:nvSpPr>
        <p:spPr>
          <a:xfrm>
            <a:off x="6102310" y="3826312"/>
            <a:ext cx="7912179" cy="2286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12" name="Text 8"/>
          <p:cNvSpPr/>
          <p:nvPr/>
        </p:nvSpPr>
        <p:spPr>
          <a:xfrm>
            <a:off x="6102310" y="3960019"/>
            <a:ext cx="2956917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Эффективные программы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13" name="Text 9"/>
          <p:cNvSpPr/>
          <p:nvPr/>
        </p:nvSpPr>
        <p:spPr>
          <a:xfrm>
            <a:off x="6102310" y="4316968"/>
            <a:ext cx="7912179" cy="249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Разработка индивидуальных программ сопровождения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4" name="Text 10"/>
          <p:cNvSpPr/>
          <p:nvPr/>
        </p:nvSpPr>
        <p:spPr>
          <a:xfrm>
            <a:off x="6102310" y="4835247"/>
            <a:ext cx="175974" cy="219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 Light" pitchFamily="34" charset="0"/>
                <a:ea typeface="Noto Serif Light" pitchFamily="34" charset="-122"/>
                <a:cs typeface="Noto Serif Light" pitchFamily="34" charset="-120"/>
              </a:rPr>
              <a:t>03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15" name="Shape 11"/>
          <p:cNvSpPr/>
          <p:nvPr/>
        </p:nvSpPr>
        <p:spPr>
          <a:xfrm>
            <a:off x="6102310" y="5111353"/>
            <a:ext cx="7912179" cy="2286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16" name="Text 12"/>
          <p:cNvSpPr/>
          <p:nvPr/>
        </p:nvSpPr>
        <p:spPr>
          <a:xfrm>
            <a:off x="6102310" y="5245060"/>
            <a:ext cx="2199799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Безопасная среда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17" name="Text 13"/>
          <p:cNvSpPr/>
          <p:nvPr/>
        </p:nvSpPr>
        <p:spPr>
          <a:xfrm>
            <a:off x="6102310" y="5602010"/>
            <a:ext cx="7912179" cy="249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Создание развивающей среды для всех обучающихся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8" name="Text 14"/>
          <p:cNvSpPr/>
          <p:nvPr/>
        </p:nvSpPr>
        <p:spPr>
          <a:xfrm>
            <a:off x="6102310" y="6120289"/>
            <a:ext cx="175974" cy="2199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 Light" pitchFamily="34" charset="0"/>
                <a:ea typeface="Noto Serif Light" pitchFamily="34" charset="-122"/>
                <a:cs typeface="Noto Serif Light" pitchFamily="34" charset="-120"/>
              </a:rPr>
              <a:t>04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19" name="Shape 15"/>
          <p:cNvSpPr/>
          <p:nvPr/>
        </p:nvSpPr>
        <p:spPr>
          <a:xfrm>
            <a:off x="6102310" y="6396395"/>
            <a:ext cx="7912179" cy="22860"/>
          </a:xfrm>
          <a:prstGeom prst="rect">
            <a:avLst/>
          </a:prstGeom>
          <a:solidFill>
            <a:srgbClr val="E6DED2"/>
          </a:solidFill>
          <a:ln/>
        </p:spPr>
      </p:sp>
      <p:sp>
        <p:nvSpPr>
          <p:cNvPr id="20" name="Text 16"/>
          <p:cNvSpPr/>
          <p:nvPr/>
        </p:nvSpPr>
        <p:spPr>
          <a:xfrm>
            <a:off x="6102310" y="6530102"/>
            <a:ext cx="2613660" cy="275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2400" b="1" dirty="0">
                <a:solidFill>
                  <a:srgbClr val="104825"/>
                </a:solidFill>
                <a:latin typeface="Noto Serif Medium" pitchFamily="34" charset="0"/>
                <a:ea typeface="Noto Serif Medium" pitchFamily="34" charset="-122"/>
                <a:cs typeface="Noto Serif Medium" pitchFamily="34" charset="-120"/>
              </a:rPr>
              <a:t>Полноценное развитие</a:t>
            </a:r>
            <a:endParaRPr lang="en-US" sz="2400" b="1" dirty="0">
              <a:solidFill>
                <a:srgbClr val="104825"/>
              </a:solidFill>
            </a:endParaRPr>
          </a:p>
        </p:txBody>
      </p:sp>
      <p:sp>
        <p:nvSpPr>
          <p:cNvPr id="21" name="Text 17"/>
          <p:cNvSpPr/>
          <p:nvPr/>
        </p:nvSpPr>
        <p:spPr>
          <a:xfrm>
            <a:off x="6102310" y="6887051"/>
            <a:ext cx="7912179" cy="2499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0"/>
              </a:lnSpc>
            </a:pPr>
            <a:r>
              <a:rPr lang="en-US" sz="1600" dirty="0">
                <a:solidFill>
                  <a:srgbClr val="4C4C4C"/>
                </a:solidFill>
                <a:latin typeface="Noto Serif" pitchFamily="34" charset="0"/>
                <a:ea typeface="Noto Serif" pitchFamily="34" charset="-122"/>
                <a:cs typeface="Noto Serif" pitchFamily="34" charset="-120"/>
              </a:rPr>
              <a:t>Развитие личности каждого ребёнка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053" y="340007"/>
            <a:ext cx="2322777" cy="23349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86" y="3417940"/>
            <a:ext cx="5349028" cy="3008828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424AECE-1D98-4ECC-BE5B-CA5B1D737CF5}"/>
              </a:ext>
            </a:extLst>
          </p:cNvPr>
          <p:cNvSpPr/>
          <p:nvPr/>
        </p:nvSpPr>
        <p:spPr>
          <a:xfrm>
            <a:off x="12244504" y="7733692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87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20" y="349212"/>
            <a:ext cx="10192994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III. </a:t>
            </a:r>
            <a:r>
              <a:rPr lang="ru-RU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Организация деятельности ТПМПК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793790" y="1242285"/>
            <a:ext cx="9550181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06F873-38A4-4E81-802A-31D5DA0CA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9" b="68390"/>
          <a:stretch/>
        </p:blipFill>
        <p:spPr>
          <a:xfrm>
            <a:off x="11403333" y="48731"/>
            <a:ext cx="3227067" cy="32147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A47CF8-D5B0-48C0-90CE-C91D132AA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4239" y="193456"/>
            <a:ext cx="3247930" cy="321473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FA2313C-85B1-4711-B9CB-38C79C7FAE60}"/>
              </a:ext>
            </a:extLst>
          </p:cNvPr>
          <p:cNvSpPr/>
          <p:nvPr/>
        </p:nvSpPr>
        <p:spPr>
          <a:xfrm>
            <a:off x="12244504" y="7733692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2A5E98D-6A73-4B8B-8F25-FDBD27A3C0D8}"/>
              </a:ext>
            </a:extLst>
          </p:cNvPr>
          <p:cNvSpPr/>
          <p:nvPr/>
        </p:nvSpPr>
        <p:spPr>
          <a:xfrm>
            <a:off x="555537" y="2239120"/>
            <a:ext cx="1351932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Перспективные направления деятельности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:</a:t>
            </a:r>
          </a:p>
          <a:p>
            <a:endParaRPr lang="ru-RU" sz="3200" b="1" dirty="0">
              <a:solidFill>
                <a:schemeClr val="accent6">
                  <a:lumMod val="50000"/>
                </a:scheme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организация деятельности комиссий по своевременному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выявлению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детей с особыми образовательными потребностями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ru-RU" sz="3200" dirty="0">
              <a:solidFill>
                <a:schemeClr val="accent6">
                  <a:lumMod val="50000"/>
                </a:scheme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организация деятельности постоянно действующих ТПМПК в условиях 36 часовой рабочей недели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ru-RU" sz="3200" dirty="0">
              <a:solidFill>
                <a:schemeClr val="accent6">
                  <a:lumMod val="50000"/>
                </a:scheme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расширение спектра консультационных услуг (родители, педагоги)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endParaRPr lang="ru-RU" sz="3200" dirty="0">
              <a:solidFill>
                <a:schemeClr val="accent6">
                  <a:lumMod val="50000"/>
                </a:scheme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возможность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дистанционного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формата предоставления услуг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281278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84315" y="448694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276757" y="2238825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  <a:p>
            <a:endParaRPr lang="ru-RU" sz="3200" b="1" dirty="0">
              <a:solidFill>
                <a:srgbClr val="ED7D31">
                  <a:lumMod val="50000"/>
                </a:srgb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1229525" y="1713999"/>
            <a:ext cx="9956125" cy="7620"/>
          </a:xfrm>
          <a:prstGeom prst="roundRect">
            <a:avLst>
              <a:gd name="adj" fmla="val 647287"/>
            </a:avLst>
          </a:prstGeom>
          <a:solidFill>
            <a:srgbClr val="DBBEBC"/>
          </a:solidFill>
          <a:ln/>
        </p:spPr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676435"/>
            <a:ext cx="2087563" cy="48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0">
            <a:extLst>
              <a:ext uri="{FF2B5EF4-FFF2-40B4-BE49-F238E27FC236}">
                <a16:creationId xmlns:a16="http://schemas.microsoft.com/office/drawing/2014/main" id="{DA65EDC6-9C70-4AC7-BC83-8A75C9B8BA42}"/>
              </a:ext>
            </a:extLst>
          </p:cNvPr>
          <p:cNvSpPr/>
          <p:nvPr/>
        </p:nvSpPr>
        <p:spPr>
          <a:xfrm>
            <a:off x="2620126" y="315665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Федеральный ресурс:  </a:t>
            </a:r>
          </a:p>
          <a:p>
            <a:pPr algn="ctr"/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«Цифровой психолог» </a:t>
            </a:r>
          </a:p>
          <a:p>
            <a:pPr algn="ctr"/>
            <a:endParaRPr lang="ru-RU" sz="3600" b="1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algn="ctr"/>
            <a:r>
              <a:rPr lang="ru-RU" sz="2800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 России во всех регионах начал работать </a:t>
            </a:r>
          </a:p>
          <a:p>
            <a:pPr algn="ctr"/>
            <a:r>
              <a:rPr lang="ru-RU" sz="2800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цифровой образовательный онлайн-сервис </a:t>
            </a:r>
          </a:p>
          <a:p>
            <a:pPr algn="ctr"/>
            <a:endParaRPr lang="ru-RU" sz="3600" b="1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917" y="2656704"/>
            <a:ext cx="9909872" cy="6220198"/>
          </a:xfrm>
          <a:prstGeom prst="rect">
            <a:avLst/>
          </a:prstGeom>
        </p:spPr>
      </p:pic>
      <p:sp>
        <p:nvSpPr>
          <p:cNvPr id="13" name="Shape 3">
            <a:extLst>
              <a:ext uri="{FF2B5EF4-FFF2-40B4-BE49-F238E27FC236}">
                <a16:creationId xmlns:a16="http://schemas.microsoft.com/office/drawing/2014/main" id="{554CB87C-A64A-4931-A84B-8B62D608FAA9}"/>
              </a:ext>
            </a:extLst>
          </p:cNvPr>
          <p:cNvSpPr/>
          <p:nvPr/>
        </p:nvSpPr>
        <p:spPr>
          <a:xfrm>
            <a:off x="92521" y="1886784"/>
            <a:ext cx="11339072" cy="45719"/>
          </a:xfrm>
          <a:prstGeom prst="roundRect">
            <a:avLst>
              <a:gd name="adj" fmla="val 647287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A156D-586B-466A-9127-4036C378C5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9072" y="0"/>
            <a:ext cx="3282096" cy="34869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ACA15F-E456-43CE-A5CD-C12E3C110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4113" y="355939"/>
            <a:ext cx="2932866" cy="294012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6B673B-7D9B-4FE1-AABE-4D44885F2C9A}"/>
              </a:ext>
            </a:extLst>
          </p:cNvPr>
          <p:cNvSpPr/>
          <p:nvPr/>
        </p:nvSpPr>
        <p:spPr>
          <a:xfrm>
            <a:off x="10646325" y="4935370"/>
            <a:ext cx="38259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  <a:hlinkClick r:id="rId7"/>
              </a:rPr>
              <a:t>https://psy.edu.ru</a:t>
            </a:r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5377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20" y="349212"/>
            <a:ext cx="10192994" cy="1656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>
              <a:lnSpc>
                <a:spcPts val="3000"/>
              </a:lnSpc>
              <a:defRPr/>
            </a:pPr>
            <a:r>
              <a:rPr lang="en-US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IV. </a:t>
            </a:r>
            <a:r>
              <a:rPr lang="ru-RU" sz="3200" b="1" dirty="0">
                <a:solidFill>
                  <a:srgbClr val="C00000"/>
                </a:solidFill>
              </a:rPr>
              <a:t>Осуществление комплекса мероприятий по выявлению причин социальной дезадаптации детей и оказание им экстренной и кризисной психологической помощи, осуществление связи с семьей</a:t>
            </a:r>
            <a:endParaRPr lang="ru-RU" sz="3200" b="1" dirty="0">
              <a:solidFill>
                <a:srgbClr val="C00000"/>
              </a:solidFill>
              <a:ea typeface="Inter" pitchFamily="34" charset="-122"/>
              <a:cs typeface="Inter" pitchFamily="34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387920" y="2005407"/>
            <a:ext cx="10498495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311942" y="1926520"/>
            <a:ext cx="1081371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краткосрочные тренинговые программы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создание городской службы медиации </a:t>
            </a:r>
            <a:r>
              <a:rPr lang="ru-RU" sz="2400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(с сентября 2026г)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развитие волонтерского движения среди подростков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служба экстренной и кризисной психологической помощи: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МЧС РФ: </a:t>
            </a:r>
          </a:p>
          <a:p>
            <a:r>
              <a:rPr lang="ru-RU" sz="2400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- Горячая линия службы экстренной психологической помощи</a:t>
            </a:r>
          </a:p>
          <a:p>
            <a:r>
              <a:rPr lang="ru-RU" sz="2400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                           </a:t>
            </a:r>
            <a:r>
              <a:rPr lang="ru-RU" sz="2400" dirty="0">
                <a:solidFill>
                  <a:schemeClr val="accent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+7 (495) 989-50-50. </a:t>
            </a:r>
          </a:p>
          <a:p>
            <a:r>
              <a:rPr lang="ru-RU" sz="2400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- Круглосуточный телефон доверия для детей и подростков </a:t>
            </a:r>
          </a:p>
          <a:p>
            <a:r>
              <a:rPr lang="ru-RU" sz="2400" dirty="0">
                <a:solidFill>
                  <a:srgbClr val="9933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                             </a:t>
            </a:r>
            <a:r>
              <a:rPr lang="ru-RU" sz="2400" dirty="0">
                <a:solidFill>
                  <a:srgbClr val="0070C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8 (800) 2000-122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ППМС-Центр: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- Телефон доверия для детей и родителей</a:t>
            </a:r>
          </a:p>
          <a:p>
            <a:r>
              <a:rPr lang="ru-RU" sz="2400" dirty="0">
                <a:solidFill>
                  <a:schemeClr val="accent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                        8 (831) 218-18-10</a:t>
            </a:r>
          </a:p>
          <a:p>
            <a:r>
              <a:rPr lang="ru-RU" sz="2400" dirty="0">
                <a:solidFill>
                  <a:schemeClr val="accent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- Дистанционное консультирование 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- Очное консультирование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- Консультационный прием врача-психиатра и экстренная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госпитализация детей в остром кризисном состоянии 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                                                 (при необходимости)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93CD40-2A61-4447-915B-D38398C03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771" y="0"/>
            <a:ext cx="3517629" cy="481913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61F4AB-238D-4C0A-99AC-55F36E3A0276}"/>
              </a:ext>
            </a:extLst>
          </p:cNvPr>
          <p:cNvSpPr/>
          <p:nvPr/>
        </p:nvSpPr>
        <p:spPr>
          <a:xfrm>
            <a:off x="11112771" y="4819133"/>
            <a:ext cx="3517629" cy="34104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335C3-7A41-41E4-9A37-66FDD52FCC09}"/>
              </a:ext>
            </a:extLst>
          </p:cNvPr>
          <p:cNvSpPr txBox="1"/>
          <p:nvPr/>
        </p:nvSpPr>
        <p:spPr>
          <a:xfrm>
            <a:off x="11125659" y="4819133"/>
            <a:ext cx="35176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</a:rPr>
              <a:t>     Горячая линия службы экстренной психологической помощи МЧС РФ</a:t>
            </a:r>
          </a:p>
          <a:p>
            <a:pPr algn="ctr"/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</a:rPr>
              <a:t> +7 (495) 989-50-50. </a:t>
            </a:r>
          </a:p>
          <a:p>
            <a:pPr algn="ctr"/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</a:rPr>
              <a:t>Сайт: </a:t>
            </a:r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  <a:hlinkClick r:id="rId4"/>
              </a:rPr>
              <a:t>https://www.psi.mchs.gov.ru/</a:t>
            </a:r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</a:rPr>
              <a:t>     Круглосуточный телефон доверия для детей и подростков  </a:t>
            </a:r>
          </a:p>
          <a:p>
            <a:pPr algn="ctr"/>
            <a:r>
              <a:rPr lang="ru-RU" sz="2000" dirty="0">
                <a:solidFill>
                  <a:srgbClr val="993300"/>
                </a:solidFill>
                <a:ea typeface="Inter" pitchFamily="34" charset="-122"/>
                <a:cs typeface="Calibri Light" panose="020F0302020204030204" pitchFamily="34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ea typeface="Inter" pitchFamily="34" charset="-122"/>
                <a:cs typeface="Calibri Light" panose="020F0302020204030204" pitchFamily="34" charset="0"/>
              </a:rPr>
              <a:t>8 (800) 2000-122</a:t>
            </a:r>
          </a:p>
        </p:txBody>
      </p:sp>
    </p:spTree>
    <p:extLst>
      <p:ext uri="{BB962C8B-B14F-4D97-AF65-F5344CB8AC3E}">
        <p14:creationId xmlns:p14="http://schemas.microsoft.com/office/powerpoint/2010/main" val="1389914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84315" y="448694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      Федеральные ресурсы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11800" y="1121377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200" b="1" dirty="0">
                <a:solidFill>
                  <a:srgbClr val="ED7D31">
                    <a:lumMod val="50000"/>
                  </a:srgbClr>
                </a:solidFill>
              </a:rPr>
              <a:t>                            </a:t>
            </a:r>
            <a:r>
              <a:rPr lang="ru-RU" sz="3200" b="1" u="sng" dirty="0">
                <a:solidFill>
                  <a:srgbClr val="ED7D31">
                    <a:lumMod val="50000"/>
                  </a:srgbClr>
                </a:solidFill>
              </a:rPr>
              <a:t>Серия «НАВИГАТОР ПРОФИЛАКТИКИ»</a:t>
            </a:r>
          </a:p>
          <a:p>
            <a:endParaRPr lang="ru-RU" sz="2000" b="1" u="sng" dirty="0">
              <a:solidFill>
                <a:srgbClr val="ED7D31">
                  <a:lumMod val="50000"/>
                </a:srgbClr>
              </a:solidFill>
            </a:endParaRPr>
          </a:p>
          <a:p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Девиантное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поведение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— алгоритмы действий, диагностические инструменты, кейсы.</a:t>
            </a: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Виктимизация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детей и подростков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помогает выявить факторы риска и признаки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виктимного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поведения;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содержит алгоритмы действий при выявлении случаев травли,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буллинга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, эксплуатации; предлагает</a:t>
            </a:r>
          </a:p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                              методики первичной помощи и сопровождения пострадавших детей. </a:t>
            </a: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Суицидальное поведение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распознавание тревожных сигналов и маркеров суицидального риска;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алгоритмы экстренной помощи и взаимодействия;</a:t>
            </a:r>
          </a:p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рекомендации по организации профилактической работы в образовательных организациях.</a:t>
            </a:r>
          </a:p>
          <a:p>
            <a:pPr algn="ctr"/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2400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676435"/>
            <a:ext cx="2087563" cy="48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437" y="32658"/>
            <a:ext cx="2792284" cy="276374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3945613" y="2564827"/>
          <a:ext cx="20130265" cy="198917"/>
        </p:xfrm>
        <a:graphic>
          <a:graphicData uri="http://schemas.openxmlformats.org/drawingml/2006/table">
            <a:tbl>
              <a:tblPr/>
              <a:tblGrid>
                <a:gridCol w="20130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8917">
                <a:tc>
                  <a:txBody>
                    <a:bodyPr/>
                    <a:lstStyle/>
                    <a:p>
                      <a:pPr algn="l">
                        <a:spcAft>
                          <a:spcPts val="1000"/>
                        </a:spcAft>
                        <a:tabLst>
                          <a:tab pos="1591945" algn="ctr"/>
                        </a:tabLst>
                      </a:pPr>
                      <a:r>
                        <a:rPr lang="ru-RU" sz="1100" dirty="0">
                          <a:solidFill>
                            <a:srgbClr val="0E3A53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	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49" name="Рисунок 198" descr="qrcod_dYo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705" y="2246039"/>
            <a:ext cx="1100726" cy="110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Users\Пользователь\Downloads\qrcod_dYqV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202" y="4592051"/>
            <a:ext cx="1143229" cy="1083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8342" y="6966599"/>
            <a:ext cx="1147567" cy="114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605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87920" y="551797"/>
            <a:ext cx="11308642" cy="1468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lvl="0" algn="ctr">
              <a:lnSpc>
                <a:spcPts val="4000"/>
              </a:lnSpc>
              <a:defRPr/>
            </a:pPr>
            <a:r>
              <a:rPr lang="en-US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V. </a:t>
            </a:r>
            <a:r>
              <a:rPr lang="ru-RU" sz="3200" b="1" dirty="0">
                <a:solidFill>
                  <a:srgbClr val="C00000"/>
                </a:solidFill>
                <a:latin typeface="Inter" panose="020B0604020202020204" charset="0"/>
                <a:ea typeface="Inter" pitchFamily="34" charset="-122"/>
                <a:cs typeface="Inter" panose="020B0604020202020204" charset="0"/>
              </a:rPr>
              <a:t>П</a:t>
            </a:r>
            <a:r>
              <a:rPr lang="ru-RU" sz="3200" b="1" dirty="0">
                <a:solidFill>
                  <a:srgbClr val="C00000"/>
                </a:solidFill>
                <a:latin typeface="Inter" panose="020B0604020202020204" charset="0"/>
                <a:cs typeface="Inter" panose="020B0604020202020204" charset="0"/>
              </a:rPr>
              <a:t>роведение психологической экспертизы (оценки) образовательной среды в ОО</a:t>
            </a:r>
            <a:endParaRPr lang="ru-RU" sz="3200" b="1" dirty="0">
              <a:solidFill>
                <a:srgbClr val="C00000"/>
              </a:solidFill>
              <a:latin typeface="Inter" panose="020B0604020202020204" charset="0"/>
              <a:ea typeface="Inter" pitchFamily="34" charset="-122"/>
              <a:cs typeface="Inter" panose="020B060402020202020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387920" y="2175069"/>
            <a:ext cx="1130864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235966" y="2284914"/>
            <a:ext cx="14142186" cy="4936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 целью</a:t>
            </a:r>
            <a:r>
              <a:rPr lang="ru-RU" sz="32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    </a:t>
            </a:r>
          </a:p>
          <a:p>
            <a:endParaRPr lang="ru-RU" sz="14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осуществления анализа эффективности деятельности психологической службы ОО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изучения и анализ созданной в ОО образовательной среды на определение уровня психологической безопасности и комфорта для детей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мониторинг выполнения рекомендаций ТПМПК по реализации адаптированных образовательных программ для детей с ОВЗ и инвалидностью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анализ деятельности </a:t>
            </a:r>
            <a:r>
              <a:rPr lang="ru-RU" sz="2600" b="1" dirty="0" err="1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ППк</a:t>
            </a:r>
            <a:r>
              <a:rPr lang="ru-RU" sz="2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ОО 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разработка рекомендаций для педагогов по итогам проведенной экспертизы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562" y="0"/>
            <a:ext cx="2982547" cy="295206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311F9D0-671A-4DAA-B471-EA80BAD73781}"/>
              </a:ext>
            </a:extLst>
          </p:cNvPr>
          <p:cNvSpPr/>
          <p:nvPr/>
        </p:nvSpPr>
        <p:spPr>
          <a:xfrm>
            <a:off x="12129096" y="7599032"/>
            <a:ext cx="2385896" cy="4810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554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84315" y="448694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276757" y="2238825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200" b="1" dirty="0">
                <a:solidFill>
                  <a:srgbClr val="ED7D31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  <a:p>
            <a:endParaRPr lang="ru-RU" sz="3200" b="1" dirty="0">
              <a:solidFill>
                <a:srgbClr val="ED7D31">
                  <a:lumMod val="50000"/>
                </a:srgb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676435"/>
            <a:ext cx="2087563" cy="48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0">
            <a:extLst>
              <a:ext uri="{FF2B5EF4-FFF2-40B4-BE49-F238E27FC236}">
                <a16:creationId xmlns:a16="http://schemas.microsoft.com/office/drawing/2014/main" id="{DA65EDC6-9C70-4AC7-BC83-8A75C9B8BA42}"/>
              </a:ext>
            </a:extLst>
          </p:cNvPr>
          <p:cNvSpPr/>
          <p:nvPr/>
        </p:nvSpPr>
        <p:spPr>
          <a:xfrm>
            <a:off x="3468847" y="1263629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Л О Р</a:t>
            </a:r>
          </a:p>
          <a:p>
            <a:pPr algn="ctr"/>
            <a:endParaRPr lang="ru-RU" sz="3600" b="1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algn="ctr"/>
            <a:endParaRPr lang="ru-RU" sz="3600" b="1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algn="ctr"/>
            <a:endParaRPr lang="ru-RU" sz="3600" b="1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algn="ctr"/>
            <a:endParaRPr lang="ru-RU" sz="3600" b="1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algn="ctr"/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Услуги Центра в летний период</a:t>
            </a:r>
          </a:p>
          <a:p>
            <a:pPr algn="ctr"/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(июнь- август)</a:t>
            </a:r>
          </a:p>
          <a:p>
            <a:pPr algn="ctr"/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 дальнейшей пролонгацией в 2026-27 </a:t>
            </a:r>
            <a:r>
              <a:rPr lang="ru-RU" sz="3600" b="1" dirty="0" err="1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уч.г</a:t>
            </a:r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.</a:t>
            </a:r>
          </a:p>
          <a:p>
            <a:pPr algn="ctr"/>
            <a:endParaRPr lang="ru-RU" sz="2800" dirty="0">
              <a:solidFill>
                <a:srgbClr val="203912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algn="ctr"/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</a:p>
        </p:txBody>
      </p:sp>
      <p:sp>
        <p:nvSpPr>
          <p:cNvPr id="13" name="Shape 3">
            <a:extLst>
              <a:ext uri="{FF2B5EF4-FFF2-40B4-BE49-F238E27FC236}">
                <a16:creationId xmlns:a16="http://schemas.microsoft.com/office/drawing/2014/main" id="{554CB87C-A64A-4931-A84B-8B62D608FAA9}"/>
              </a:ext>
            </a:extLst>
          </p:cNvPr>
          <p:cNvSpPr/>
          <p:nvPr/>
        </p:nvSpPr>
        <p:spPr>
          <a:xfrm>
            <a:off x="92521" y="1886784"/>
            <a:ext cx="11339072" cy="45719"/>
          </a:xfrm>
          <a:prstGeom prst="roundRect">
            <a:avLst>
              <a:gd name="adj" fmla="val 647287"/>
            </a:avLst>
          </a:prstGeom>
          <a:solidFill>
            <a:schemeClr val="bg2">
              <a:lumMod val="50000"/>
            </a:schemeClr>
          </a:solidFill>
          <a:ln w="19050">
            <a:solidFill>
              <a:schemeClr val="bg2">
                <a:lumMod val="75000"/>
              </a:schemeClr>
            </a:solidFill>
          </a:ln>
        </p:spPr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4A156D-586B-466A-9127-4036C378C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072" y="0"/>
            <a:ext cx="3282096" cy="348696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4ACA15F-E456-43CE-A5CD-C12E3C1103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4113" y="355939"/>
            <a:ext cx="2932866" cy="294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87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ynamic-showcase_883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44877" y="476864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290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0056" y="6807843"/>
            <a:ext cx="609600" cy="60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78461" y="2407534"/>
            <a:ext cx="10333952" cy="5733576"/>
          </a:xfrm>
          <a:prstGeom prst="rect">
            <a:avLst/>
          </a:prstGeom>
          <a:solidFill>
            <a:srgbClr val="ECE6D4"/>
          </a:solidFill>
          <a:ln/>
        </p:spPr>
        <p:txBody>
          <a:bodyPr wrap="square" lIns="0" tIns="0" rIns="0" bIns="0" rtlCol="0" anchor="t"/>
          <a:lstStyle/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40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algn="ctr"/>
            <a:endParaRPr lang="ru-RU" sz="2800" b="1" dirty="0">
              <a:solidFill>
                <a:srgbClr val="12542B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>
              <a:lnSpc>
                <a:spcPts val="4850"/>
              </a:lnSpc>
            </a:pPr>
            <a:endParaRPr lang="en-US" sz="3900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3913239" cy="8229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02549" y="199072"/>
            <a:ext cx="787927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МАУ  "ППМС-центр</a:t>
            </a:r>
          </a:p>
          <a:p>
            <a:pPr algn="ctr"/>
            <a:r>
              <a:rPr lang="ru-RU" sz="4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им. </a:t>
            </a:r>
            <a:r>
              <a:rPr lang="ru-RU" sz="4400" b="1" dirty="0" err="1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В.П.Радченко</a:t>
            </a:r>
            <a:r>
              <a:rPr lang="ru-RU" sz="4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" </a:t>
            </a:r>
          </a:p>
          <a:p>
            <a:pPr algn="ctr"/>
            <a:r>
              <a:rPr lang="ru-RU" sz="4400" b="1" dirty="0">
                <a:solidFill>
                  <a:srgbClr val="12542B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города Нижнего Новгорода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87" y="2194427"/>
            <a:ext cx="3578662" cy="35420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1DA5B1-57AE-4B0B-921D-7C7746305C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315" y="94098"/>
            <a:ext cx="14305798" cy="804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3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4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236241" y="430789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Обеспечение доступности услуг</a:t>
            </a:r>
          </a:p>
          <a:p>
            <a:pPr algn="ctr"/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через развитие сети филиалов ППМС-Центра</a:t>
            </a:r>
          </a:p>
          <a:p>
            <a:endParaRPr lang="ru-RU" sz="3600" b="1" dirty="0">
              <a:solidFill>
                <a:schemeClr val="accent6">
                  <a:lumMod val="50000"/>
                </a:scheme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endParaRPr lang="ru-RU" sz="3600" b="1" dirty="0">
              <a:solidFill>
                <a:schemeClr val="accent6">
                  <a:lumMod val="50000"/>
                </a:schemeClr>
              </a:solidFill>
              <a:ea typeface="Inter Bold" pitchFamily="34" charset="-122"/>
            </a:endParaRPr>
          </a:p>
          <a:p>
            <a:endParaRPr lang="en-U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1273274" y="2238825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14350" indent="-514350">
              <a:buAutoNum type="arabicPeriod"/>
            </a:pPr>
            <a:endParaRPr lang="en-US" sz="3200" dirty="0">
              <a:solidFill>
                <a:srgbClr val="ED7D31">
                  <a:lumMod val="50000"/>
                </a:srgbClr>
              </a:solidFill>
            </a:endParaRPr>
          </a:p>
        </p:txBody>
      </p:sp>
      <p:sp>
        <p:nvSpPr>
          <p:cNvPr id="6" name="Shape 3"/>
          <p:cNvSpPr/>
          <p:nvPr/>
        </p:nvSpPr>
        <p:spPr>
          <a:xfrm>
            <a:off x="1" y="1729880"/>
            <a:ext cx="12076386" cy="45719"/>
          </a:xfrm>
          <a:prstGeom prst="roundRect">
            <a:avLst>
              <a:gd name="adj" fmla="val 647287"/>
            </a:avLst>
          </a:prstGeom>
          <a:solidFill>
            <a:schemeClr val="accent2">
              <a:lumMod val="50000"/>
            </a:schemeClr>
          </a:solidFill>
          <a:ln w="12700">
            <a:solidFill>
              <a:schemeClr val="accent2">
                <a:lumMod val="50000"/>
              </a:schemeClr>
            </a:solidFill>
          </a:ln>
        </p:spPr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676435"/>
            <a:ext cx="2087563" cy="48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5549" y="24991"/>
            <a:ext cx="2664851" cy="2637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838A73-4495-4A82-A9DB-8DE54655E938}"/>
              </a:ext>
            </a:extLst>
          </p:cNvPr>
          <p:cNvSpPr txBox="1"/>
          <p:nvPr/>
        </p:nvSpPr>
        <p:spPr>
          <a:xfrm>
            <a:off x="781109" y="2954357"/>
            <a:ext cx="140155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Охват услугами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:</a:t>
            </a:r>
          </a:p>
          <a:p>
            <a:endParaRPr lang="ru-RU" sz="3200" b="1" dirty="0">
              <a:solidFill>
                <a:schemeClr val="accent6">
                  <a:lumMod val="50000"/>
                </a:scheme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              2025 год – </a:t>
            </a:r>
            <a:r>
              <a:rPr lang="ru-RU" sz="2800" b="1" dirty="0">
                <a:solidFill>
                  <a:srgbClr val="C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7035 детей (вместо запланированных 5700)</a:t>
            </a:r>
          </a:p>
          <a:p>
            <a:endParaRPr lang="ru-RU" sz="2800" b="1" dirty="0">
              <a:solidFill>
                <a:srgbClr val="C00000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на плановый 2026 год – </a:t>
            </a:r>
            <a:r>
              <a:rPr lang="ru-RU" sz="2800" b="1" dirty="0">
                <a:solidFill>
                  <a:srgbClr val="C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9519 детей</a:t>
            </a:r>
          </a:p>
          <a:p>
            <a:endParaRPr lang="ru-RU" sz="2000" b="1" dirty="0">
              <a:solidFill>
                <a:schemeClr val="accent6">
                  <a:lumMod val="50000"/>
                </a:scheme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endParaRPr lang="ru-RU" sz="2800" dirty="0">
              <a:solidFill>
                <a:schemeClr val="accent6">
                  <a:lumMod val="50000"/>
                </a:schemeClr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8119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793790" y="4483298"/>
            <a:ext cx="36080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2"/>
          <p:cNvSpPr/>
          <p:nvPr/>
        </p:nvSpPr>
        <p:spPr>
          <a:xfrm>
            <a:off x="4742021" y="4483298"/>
            <a:ext cx="36081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142" y="0"/>
            <a:ext cx="5517258" cy="822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449" y="1739842"/>
            <a:ext cx="4212644" cy="41695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69087F-24AD-4D95-902E-E11508181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83" y="140278"/>
            <a:ext cx="14235544" cy="791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10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793790" y="4483298"/>
            <a:ext cx="36080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2"/>
          <p:cNvSpPr/>
          <p:nvPr/>
        </p:nvSpPr>
        <p:spPr>
          <a:xfrm>
            <a:off x="4742021" y="4483298"/>
            <a:ext cx="36081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142" y="0"/>
            <a:ext cx="5517258" cy="822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449" y="1739842"/>
            <a:ext cx="4212644" cy="41695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C4B263-EDF2-4678-8AA9-4494205E1D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28588"/>
            <a:ext cx="14143181" cy="79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00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2425" y="1533677"/>
            <a:ext cx="797919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Здесь Вы можете задать нам вопросы на интересующие Вас темы!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793790" y="4483298"/>
            <a:ext cx="36080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2"/>
          <p:cNvSpPr/>
          <p:nvPr/>
        </p:nvSpPr>
        <p:spPr>
          <a:xfrm>
            <a:off x="4742021" y="4483298"/>
            <a:ext cx="36081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142" y="0"/>
            <a:ext cx="5517258" cy="822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449" y="1739842"/>
            <a:ext cx="4212644" cy="41695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89" y="4071708"/>
            <a:ext cx="3067646" cy="3067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1884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2425" y="1740456"/>
            <a:ext cx="797919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Поделитесь впечатлениями о мероприятии </a:t>
            </a:r>
          </a:p>
          <a:p>
            <a:pPr algn="ctr">
              <a:lnSpc>
                <a:spcPts val="5550"/>
              </a:lnSpc>
            </a:pP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— ждём Ваших отзывов! 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793790" y="4483298"/>
            <a:ext cx="36080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2"/>
          <p:cNvSpPr/>
          <p:nvPr/>
        </p:nvSpPr>
        <p:spPr>
          <a:xfrm>
            <a:off x="4742021" y="4483298"/>
            <a:ext cx="36081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142" y="0"/>
            <a:ext cx="5517258" cy="822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449" y="1739842"/>
            <a:ext cx="4212644" cy="4169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41" y="4483298"/>
            <a:ext cx="3069276" cy="3069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3237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980226" y="1832756"/>
            <a:ext cx="11210608" cy="1296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100"/>
              </a:lnSpc>
            </a:pPr>
            <a:r>
              <a:rPr lang="ru-RU" sz="4400" b="1" dirty="0">
                <a:solidFill>
                  <a:srgbClr val="70AD47">
                    <a:lumMod val="50000"/>
                  </a:srgb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Предлагаем Вам продолжить общение</a:t>
            </a:r>
            <a:endParaRPr lang="en-US" sz="4400" b="1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489418" y="2997200"/>
            <a:ext cx="661264" cy="679099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5" name="Text 2"/>
          <p:cNvSpPr/>
          <p:nvPr/>
        </p:nvSpPr>
        <p:spPr>
          <a:xfrm>
            <a:off x="648057" y="3197475"/>
            <a:ext cx="311110" cy="387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8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231573" y="3103223"/>
            <a:ext cx="2592705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Официальный сайт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МАУ ДО «ППМС-центра»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322070" y="2415621"/>
            <a:ext cx="3068360" cy="2354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5082707" y="3837244"/>
            <a:ext cx="673906" cy="60595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9" name="Text 6"/>
          <p:cNvSpPr/>
          <p:nvPr/>
        </p:nvSpPr>
        <p:spPr>
          <a:xfrm>
            <a:off x="5260877" y="4009063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8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6008627" y="3837244"/>
            <a:ext cx="338937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Группа в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телеграмм-канале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«ТПМПК»</a:t>
            </a:r>
          </a:p>
        </p:txBody>
      </p:sp>
      <p:sp>
        <p:nvSpPr>
          <p:cNvPr id="11" name="Text 8"/>
          <p:cNvSpPr/>
          <p:nvPr/>
        </p:nvSpPr>
        <p:spPr>
          <a:xfrm>
            <a:off x="8733691" y="2765028"/>
            <a:ext cx="3068360" cy="1659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803612" y="6123742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1399937" y="6084927"/>
            <a:ext cx="670266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1715552" y="6773006"/>
            <a:ext cx="7018139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://qrcoder.ru/code/?https%3A%2F%2Fwww.cppmsp.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22" y="4257719"/>
            <a:ext cx="2333288" cy="23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600" y="5234748"/>
            <a:ext cx="2166846" cy="21668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2883" y="5935464"/>
            <a:ext cx="2203245" cy="220324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7918" y="4257719"/>
            <a:ext cx="696437" cy="70560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901800" y="4434707"/>
            <a:ext cx="385042" cy="415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800" b="1" dirty="0">
                <a:solidFill>
                  <a:srgbClr val="161613"/>
                </a:solidFill>
                <a:latin typeface="DM Sans Medium" pitchFamily="34" charset="0"/>
                <a:cs typeface="DM Sans Medium" pitchFamily="34" charset="-120"/>
              </a:rPr>
              <a:t>3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533234" y="4257719"/>
            <a:ext cx="7315200" cy="14260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Сообщество в </a:t>
            </a:r>
            <a:r>
              <a:rPr lang="ru-RU" sz="2400" b="1" dirty="0" err="1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Сферуме</a:t>
            </a:r>
            <a:endParaRPr lang="ru-RU" sz="2400" b="1" dirty="0">
              <a:solidFill>
                <a:srgbClr val="161613"/>
              </a:solidFill>
              <a:latin typeface="DM Sans Medium" pitchFamily="34" charset="0"/>
              <a:ea typeface="DM Sans Medium" pitchFamily="34" charset="-122"/>
              <a:cs typeface="DM Sans Medium" pitchFamily="34" charset="-120"/>
            </a:endParaRP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МАУ ДО «ППМС-центра»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города Нижнего Новгорода</a:t>
            </a:r>
          </a:p>
          <a:p>
            <a:pPr>
              <a:lnSpc>
                <a:spcPts val="2550"/>
              </a:lnSpc>
            </a:pPr>
            <a:endParaRPr lang="ru-RU" sz="2000" dirty="0">
              <a:solidFill>
                <a:srgbClr val="161613"/>
              </a:solidFill>
              <a:latin typeface="DM Sans Medium" pitchFamily="34" charset="0"/>
              <a:ea typeface="DM Sans Medium" pitchFamily="34" charset="-122"/>
              <a:cs typeface="DM Sans Medium" pitchFamily="34" charset="-12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08" y="241650"/>
            <a:ext cx="2643736" cy="26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0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884256"/>
            <a:ext cx="797919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54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Спасибо за внимание!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793790" y="4483298"/>
            <a:ext cx="36080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72" y="767914"/>
            <a:ext cx="971928" cy="97192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42021" y="4483298"/>
            <a:ext cx="36081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142" y="0"/>
            <a:ext cx="5517258" cy="822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449" y="1739842"/>
            <a:ext cx="4212644" cy="416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35432" y="472009"/>
            <a:ext cx="81544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800" b="1" dirty="0" err="1">
                <a:solidFill>
                  <a:srgbClr val="70AD47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Направления</a:t>
            </a:r>
            <a:r>
              <a:rPr lang="en-US" sz="4800" b="1" dirty="0">
                <a:solidFill>
                  <a:srgbClr val="70AD47">
                    <a:lumMod val="50000"/>
                  </a:srgb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деятельности</a:t>
            </a:r>
            <a:endParaRPr lang="en-US" sz="4800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3035460" y="1501141"/>
            <a:ext cx="595372" cy="694889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190967" y="170925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5" name="Text 3"/>
          <p:cNvSpPr/>
          <p:nvPr/>
        </p:nvSpPr>
        <p:spPr>
          <a:xfrm>
            <a:off x="3735432" y="1484601"/>
            <a:ext cx="360098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800" b="1" dirty="0">
                <a:solidFill>
                  <a:prstClr val="black"/>
                </a:solidFill>
              </a:rPr>
              <a:t>Ведётся разработка </a:t>
            </a:r>
          </a:p>
          <a:p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Программы развития</a:t>
            </a:r>
            <a:endParaRPr lang="en-US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hape 4"/>
          <p:cNvSpPr/>
          <p:nvPr/>
        </p:nvSpPr>
        <p:spPr>
          <a:xfrm>
            <a:off x="7714508" y="1534313"/>
            <a:ext cx="652047" cy="688102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812668" y="174968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650"/>
              </a:lnSpc>
            </a:pPr>
            <a:r>
              <a:rPr lang="en-US" sz="26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8" name="Text 6"/>
          <p:cNvSpPr/>
          <p:nvPr/>
        </p:nvSpPr>
        <p:spPr>
          <a:xfrm>
            <a:off x="8586110" y="1408741"/>
            <a:ext cx="345924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800" b="1" dirty="0">
                <a:solidFill>
                  <a:prstClr val="black"/>
                </a:solidFill>
              </a:rPr>
              <a:t>Ведётся подготовка пакета документов для оформления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</a:rPr>
              <a:t>платных услуг 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9725204" y="317349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11" name="Text 9"/>
          <p:cNvSpPr/>
          <p:nvPr/>
        </p:nvSpPr>
        <p:spPr>
          <a:xfrm>
            <a:off x="10417354" y="2953187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2" name="Shape 10"/>
          <p:cNvSpPr/>
          <p:nvPr/>
        </p:nvSpPr>
        <p:spPr>
          <a:xfrm>
            <a:off x="1006406" y="3496008"/>
            <a:ext cx="595372" cy="643136"/>
          </a:xfrm>
          <a:prstGeom prst="roundRect">
            <a:avLst>
              <a:gd name="adj" fmla="val 18669"/>
            </a:avLst>
          </a:prstGeom>
          <a:solidFill>
            <a:srgbClr val="F5D8D6"/>
          </a:solidFill>
          <a:ln w="7620">
            <a:solidFill>
              <a:srgbClr val="DBBEBC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1134011" y="365216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r>
              <a:rPr lang="ru-RU" sz="2650" b="1" dirty="0">
                <a:solidFill>
                  <a:prstClr val="black"/>
                </a:solidFill>
              </a:rPr>
              <a:t>3</a:t>
            </a:r>
            <a:endParaRPr lang="en-US" sz="2650" b="1" dirty="0">
              <a:solidFill>
                <a:prstClr val="black"/>
              </a:solidFill>
            </a:endParaRPr>
          </a:p>
        </p:txBody>
      </p:sp>
      <p:sp>
        <p:nvSpPr>
          <p:cNvPr id="14" name="Text 12"/>
          <p:cNvSpPr/>
          <p:nvPr/>
        </p:nvSpPr>
        <p:spPr>
          <a:xfrm>
            <a:off x="1774804" y="3549247"/>
            <a:ext cx="123372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2800" b="1" dirty="0">
                <a:ea typeface="Inter" pitchFamily="34" charset="-122"/>
                <a:cs typeface="Calibri Light" panose="020F0302020204030204" pitchFamily="34" charset="0"/>
              </a:rPr>
              <a:t>Ведётся набор кадров и разработка расписания для работы по направлениям: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работа с подростками с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девиантным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поведением; 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оказание психолого-педагогической и коррекционной помощи детям, испытывающим трудности в освоении общеобразовательных программ;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консультационная помощь для родителей (законных представителей) и подростков;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оказание услуг ЛФК и АФК для детей с РАС и ТМНР</a:t>
            </a:r>
            <a:endParaRPr lang="en-US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 14"/>
          <p:cNvSpPr/>
          <p:nvPr/>
        </p:nvSpPr>
        <p:spPr>
          <a:xfrm>
            <a:off x="9555123" y="5469969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50"/>
              </a:lnSpc>
            </a:pPr>
            <a:endParaRPr lang="en-US" sz="2650" dirty="0">
              <a:solidFill>
                <a:prstClr val="black"/>
              </a:solidFill>
            </a:endParaRPr>
          </a:p>
        </p:txBody>
      </p:sp>
      <p:sp>
        <p:nvSpPr>
          <p:cNvPr id="17" name="Text 15"/>
          <p:cNvSpPr/>
          <p:nvPr/>
        </p:nvSpPr>
        <p:spPr>
          <a:xfrm>
            <a:off x="10433189" y="5337338"/>
            <a:ext cx="567094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6013" y="7742237"/>
            <a:ext cx="2084387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2" y="14086"/>
            <a:ext cx="2971401" cy="294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72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980226" y="1832756"/>
            <a:ext cx="11210608" cy="12961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100"/>
              </a:lnSpc>
            </a:pPr>
            <a:r>
              <a:rPr lang="ru-RU" sz="4400" b="1" dirty="0">
                <a:solidFill>
                  <a:srgbClr val="70AD47">
                    <a:lumMod val="50000"/>
                  </a:srgb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Предлагаем Вам продолжить общение</a:t>
            </a:r>
            <a:endParaRPr lang="en-US" sz="4400" b="1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489418" y="2997200"/>
            <a:ext cx="661264" cy="679099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5" name="Text 2"/>
          <p:cNvSpPr/>
          <p:nvPr/>
        </p:nvSpPr>
        <p:spPr>
          <a:xfrm>
            <a:off x="648057" y="3197475"/>
            <a:ext cx="311110" cy="387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8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1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231573" y="3103223"/>
            <a:ext cx="2592705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Официальный сайт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МАУ ДО «ППМС-центра»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322070" y="2415621"/>
            <a:ext cx="3068360" cy="2354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Shape 5"/>
          <p:cNvSpPr/>
          <p:nvPr/>
        </p:nvSpPr>
        <p:spPr>
          <a:xfrm>
            <a:off x="5082707" y="3837244"/>
            <a:ext cx="673906" cy="605956"/>
          </a:xfrm>
          <a:prstGeom prst="roundRect">
            <a:avLst>
              <a:gd name="adj" fmla="val 6668"/>
            </a:avLst>
          </a:prstGeom>
          <a:solidFill>
            <a:srgbClr val="EDEBE3"/>
          </a:solidFill>
          <a:ln/>
        </p:spPr>
      </p:sp>
      <p:sp>
        <p:nvSpPr>
          <p:cNvPr id="9" name="Text 6"/>
          <p:cNvSpPr/>
          <p:nvPr/>
        </p:nvSpPr>
        <p:spPr>
          <a:xfrm>
            <a:off x="5260877" y="4009063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8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2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6008627" y="3837244"/>
            <a:ext cx="338937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Группа в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телеграмм-канале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«ТПМПК»</a:t>
            </a:r>
          </a:p>
        </p:txBody>
      </p:sp>
      <p:sp>
        <p:nvSpPr>
          <p:cNvPr id="11" name="Text 8"/>
          <p:cNvSpPr/>
          <p:nvPr/>
        </p:nvSpPr>
        <p:spPr>
          <a:xfrm>
            <a:off x="8733691" y="2765028"/>
            <a:ext cx="3068360" cy="1659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Text 10"/>
          <p:cNvSpPr/>
          <p:nvPr/>
        </p:nvSpPr>
        <p:spPr>
          <a:xfrm>
            <a:off x="803612" y="6123742"/>
            <a:ext cx="311110" cy="3888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1399937" y="6084927"/>
            <a:ext cx="6702663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1715552" y="6773006"/>
            <a:ext cx="7018139" cy="995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://qrcoder.ru/code/?https%3A%2F%2Fwww.cppmsp.ru%2F&amp;4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22" y="4257719"/>
            <a:ext cx="2333288" cy="233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600" y="5234748"/>
            <a:ext cx="2166846" cy="21668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32883" y="5935464"/>
            <a:ext cx="2203245" cy="220324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7918" y="4257719"/>
            <a:ext cx="696437" cy="70560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901800" y="4434707"/>
            <a:ext cx="385042" cy="415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00"/>
              </a:lnSpc>
            </a:pPr>
            <a:r>
              <a:rPr lang="ru-RU" sz="2800" b="1" dirty="0">
                <a:solidFill>
                  <a:srgbClr val="161613"/>
                </a:solidFill>
                <a:latin typeface="DM Sans Medium" pitchFamily="34" charset="0"/>
                <a:cs typeface="DM Sans Medium" pitchFamily="34" charset="-120"/>
              </a:rPr>
              <a:t>3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533234" y="4257719"/>
            <a:ext cx="7315200" cy="14260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Сообщество в </a:t>
            </a:r>
            <a:r>
              <a:rPr lang="ru-RU" sz="2400" b="1" dirty="0" err="1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Сферуме</a:t>
            </a:r>
            <a:endParaRPr lang="ru-RU" sz="2400" b="1" dirty="0">
              <a:solidFill>
                <a:srgbClr val="161613"/>
              </a:solidFill>
              <a:latin typeface="DM Sans Medium" pitchFamily="34" charset="0"/>
              <a:ea typeface="DM Sans Medium" pitchFamily="34" charset="-122"/>
              <a:cs typeface="DM Sans Medium" pitchFamily="34" charset="-120"/>
            </a:endParaRP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МАУ ДО «ППМС-центра» </a:t>
            </a:r>
          </a:p>
          <a:p>
            <a:pPr>
              <a:lnSpc>
                <a:spcPts val="2550"/>
              </a:lnSpc>
            </a:pPr>
            <a:r>
              <a:rPr lang="ru-RU" sz="2400" b="1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города Нижнего Новгорода</a:t>
            </a:r>
          </a:p>
          <a:p>
            <a:pPr>
              <a:lnSpc>
                <a:spcPts val="2550"/>
              </a:lnSpc>
            </a:pPr>
            <a:endParaRPr lang="ru-RU" sz="2000" dirty="0">
              <a:solidFill>
                <a:srgbClr val="161613"/>
              </a:solidFill>
              <a:latin typeface="DM Sans Medium" pitchFamily="34" charset="0"/>
              <a:ea typeface="DM Sans Medium" pitchFamily="34" charset="-122"/>
              <a:cs typeface="DM Sans Medium" pitchFamily="34" charset="-12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08" y="241650"/>
            <a:ext cx="2643736" cy="261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2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3884256"/>
            <a:ext cx="797919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ru-RU" sz="54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Спасибо за внимание!</a:t>
            </a:r>
            <a:endParaRPr lang="en-US" sz="5400" dirty="0">
              <a:solidFill>
                <a:prstClr val="black"/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793790" y="4483298"/>
            <a:ext cx="36080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72" y="767914"/>
            <a:ext cx="971928" cy="971928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742021" y="4483298"/>
            <a:ext cx="36081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142" y="0"/>
            <a:ext cx="5517258" cy="822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449" y="1739842"/>
            <a:ext cx="4212644" cy="416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24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6700" y="0"/>
            <a:ext cx="2633700" cy="3017782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3212433" y="622195"/>
            <a:ext cx="5493068" cy="3232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ru-RU" sz="3600" b="1" dirty="0">
                <a:solidFill>
                  <a:srgbClr val="203912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Структура ППМС-центра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780353" y="1240631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97321" y="5155003"/>
            <a:ext cx="7004109" cy="3003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514350" indent="-514350">
              <a:buAutoNum type="arabicPeriod"/>
            </a:pPr>
            <a:endParaRPr lang="ru-RU" sz="2800" b="1" dirty="0">
              <a:solidFill>
                <a:srgbClr val="FF0000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3780473" y="1858923"/>
            <a:ext cx="165140" cy="2063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50"/>
              </a:lnSpc>
            </a:pPr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2"/>
          <a:stretch/>
        </p:blipFill>
        <p:spPr bwMode="auto">
          <a:xfrm>
            <a:off x="12542837" y="7676435"/>
            <a:ext cx="2087563" cy="48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5424" y="303216"/>
            <a:ext cx="2436251" cy="2411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6849" y="1940762"/>
            <a:ext cx="3144248" cy="1547608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B9F5A21-5CD4-4646-BFD3-3A116C6C900A}"/>
              </a:ext>
            </a:extLst>
          </p:cNvPr>
          <p:cNvCxnSpPr>
            <a:cxnSpLocks/>
          </p:cNvCxnSpPr>
          <p:nvPr/>
        </p:nvCxnSpPr>
        <p:spPr>
          <a:xfrm>
            <a:off x="51758" y="1620657"/>
            <a:ext cx="9550181" cy="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92279" y="593082"/>
            <a:ext cx="814647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3600" b="1" dirty="0">
                <a:solidFill>
                  <a:srgbClr val="C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МАУ «ППМС-центр им. В.П. Радченко» - организация, осуществляющая обучение (ООО)</a:t>
            </a:r>
          </a:p>
          <a:p>
            <a:endParaRPr lang="ru-RU" sz="3600" b="1" dirty="0">
              <a:solidFill>
                <a:srgbClr val="C00000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r>
              <a:rPr lang="ru-RU" sz="3600" b="1" u="sng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Основной вид деятельности - </a:t>
            </a:r>
            <a:r>
              <a:rPr lang="ru-RU" sz="3600" b="1" dirty="0">
                <a:solidFill>
                  <a:srgbClr val="5A755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оказание психолого-педагогической, медицинской и социальной помощи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464595"/>
            <a:ext cx="829842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414" y="0"/>
            <a:ext cx="4303986" cy="82296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22FD975-BFDC-40E2-A7DC-12A295852E27}"/>
              </a:ext>
            </a:extLst>
          </p:cNvPr>
          <p:cNvSpPr/>
          <p:nvPr/>
        </p:nvSpPr>
        <p:spPr>
          <a:xfrm>
            <a:off x="616302" y="4511441"/>
            <a:ext cx="8298426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u="sng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Дополнительные виды деятельности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:</a:t>
            </a:r>
          </a:p>
          <a:p>
            <a:endParaRPr lang="ru-RU" sz="2000" b="1" dirty="0">
              <a:solidFill>
                <a:srgbClr val="5A7557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marL="571500" indent="-571500">
              <a:buFontTx/>
              <a:buChar char="-"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Медицинская деятельность</a:t>
            </a:r>
          </a:p>
          <a:p>
            <a:pPr marL="571500" indent="-571500">
              <a:buFontTx/>
              <a:buChar char="-"/>
            </a:pP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571500" indent="-571500">
              <a:buFontTx/>
              <a:buChar char="-"/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Реализация программ дополнительного образования для детей и взрослых</a:t>
            </a:r>
            <a:endParaRPr lang="en-US"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9929" y="1879224"/>
            <a:ext cx="3938747" cy="389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4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26465" y="53401"/>
            <a:ext cx="12106547" cy="707617"/>
          </a:xfrm>
          <a:prstGeom prst="round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6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МАУ«Центр</a:t>
            </a:r>
            <a:r>
              <a:rPr lang="ru-RU" sz="216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психолого-педагогической и медико-социальной помощи имени </a:t>
            </a:r>
            <a:r>
              <a:rPr lang="ru-RU" sz="216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В.П.Радченко</a:t>
            </a:r>
            <a:r>
              <a:rPr lang="ru-RU" sz="216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18304" y="888090"/>
            <a:ext cx="4341751" cy="599544"/>
          </a:xfrm>
          <a:prstGeom prst="round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6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ДИРЕКТОР</a:t>
            </a:r>
            <a:endParaRPr lang="ru-RU" sz="216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31073" y="2022183"/>
            <a:ext cx="2974057" cy="3387496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2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32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2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Административная группа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Заместитель по АХР-1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Заместитель 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Главный бухгалтер-1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Бухлартер-1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Секретарь-1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Делопроизводитель-1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Администратор –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Юрист-1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Специалист по закупкам-1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Системный администратор-1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Специалист по </a:t>
            </a:r>
            <a:r>
              <a:rPr lang="en-US" sz="1320" dirty="0"/>
              <a:t>IT-</a:t>
            </a:r>
            <a:r>
              <a:rPr lang="ru-RU" sz="1320" dirty="0"/>
              <a:t>технологиям-1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Специалист по О Т-1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16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5526" y="5460750"/>
            <a:ext cx="2546816" cy="276885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320" b="1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Рабочий по </a:t>
            </a:r>
            <a:r>
              <a:rPr lang="ru-RU" sz="1320" dirty="0" err="1"/>
              <a:t>компл.обсл</a:t>
            </a:r>
            <a:r>
              <a:rPr lang="ru-RU" sz="1320" dirty="0"/>
              <a:t>. и ремонту зданий-1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Сторож (включая дневного сторожа) – 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Дворник-1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Охранник-1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Водитель-1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320" dirty="0"/>
              <a:t>Механик по обслуживанию автомобиля-1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44197" y="5484959"/>
            <a:ext cx="1995988" cy="37011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9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4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Обслуживающий персонал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5412" y="822190"/>
            <a:ext cx="3517296" cy="1124712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ресурсный центр - ?</a:t>
            </a:r>
          </a:p>
          <a:p>
            <a:pPr algn="ctr"/>
            <a:endParaRPr lang="ru-RU" sz="144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ресурсного центра - 1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ресурсного центра - 3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54079" y="897469"/>
            <a:ext cx="2610706" cy="407006"/>
          </a:xfrm>
          <a:prstGeom prst="roundRect">
            <a:avLst/>
          </a:prstGeom>
          <a:solidFill>
            <a:schemeClr val="accent4">
              <a:alpha val="36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70615" y="2189931"/>
            <a:ext cx="2197740" cy="368212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9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 dirty="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8220400" y="1985715"/>
            <a:ext cx="3244543" cy="1124713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4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организационно-методической и проектной деятельности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методист-1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 - 2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endParaRPr lang="ru-RU" sz="14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200007" y="2061903"/>
            <a:ext cx="3256684" cy="506893"/>
          </a:xfrm>
          <a:prstGeom prst="roundRect">
            <a:avLst/>
          </a:prstGeom>
          <a:solidFill>
            <a:schemeClr val="accent4">
              <a:alpha val="36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092618" y="1554440"/>
            <a:ext cx="3593592" cy="3461698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социально-педагогической, медицинской и коррекционной  помощи детям с ОВЗ</a:t>
            </a:r>
          </a:p>
          <a:p>
            <a:pPr algn="ctr"/>
            <a:endParaRPr lang="ru-RU" sz="14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директора-1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методист -1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-1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Учитель-логопед-2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Учитель-дефектолог-2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педагог-2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АФК -1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Врач-педиатр -1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Врач-психиатр-1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Врачи-специалисты (по необходимости)- ???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сестра-1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endParaRPr lang="ru-RU" sz="14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453799" y="1728780"/>
            <a:ext cx="2952628" cy="486137"/>
          </a:xfrm>
          <a:prstGeom prst="roundRect">
            <a:avLst/>
          </a:prstGeom>
          <a:solidFill>
            <a:schemeClr val="accent4">
              <a:alpha val="36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220399" y="822189"/>
            <a:ext cx="3316102" cy="112471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4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ПДОУ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организатор - 1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дополнительного образования-3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АФК-1</a:t>
            </a:r>
            <a:endParaRPr lang="ru-RU" sz="14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" indent="-205740">
              <a:buFont typeface="Arial" panose="020B0604020202020204" pitchFamily="34" charset="0"/>
              <a:buChar char="•"/>
            </a:pPr>
            <a:endParaRPr lang="ru-RU" sz="14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9150219" y="907862"/>
            <a:ext cx="1575890" cy="200616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1938788" y="2235963"/>
            <a:ext cx="2667260" cy="2321108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40" b="1" dirty="0"/>
          </a:p>
          <a:p>
            <a:pPr algn="ctr"/>
            <a:endParaRPr lang="ru-RU" sz="1440" b="1" dirty="0"/>
          </a:p>
          <a:p>
            <a:pPr algn="ctr"/>
            <a:r>
              <a:rPr lang="ru-RU" sz="1440" b="1" dirty="0"/>
              <a:t>Городской отдел ТПМПК</a:t>
            </a:r>
          </a:p>
          <a:p>
            <a:endParaRPr lang="ru-RU" sz="14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- 1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- 1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- 1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- 1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Врач-психиатр - 1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Секретарь – 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педагог – 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Врачи по необходимости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endParaRPr lang="ru-RU" sz="14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40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2258523" y="2044463"/>
            <a:ext cx="2076491" cy="329573"/>
          </a:xfrm>
          <a:prstGeom prst="roundRect">
            <a:avLst/>
          </a:prstGeom>
          <a:solidFill>
            <a:schemeClr val="bg1">
              <a:lumMod val="75000"/>
              <a:alpha val="36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11963139" y="4680235"/>
            <a:ext cx="2667260" cy="3549365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40" b="1" dirty="0"/>
          </a:p>
          <a:p>
            <a:pPr algn="ctr"/>
            <a:r>
              <a:rPr lang="ru-RU" sz="14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Районные отделы ТПМПК</a:t>
            </a:r>
          </a:p>
          <a:p>
            <a:pPr algn="ctr"/>
            <a:r>
              <a:rPr lang="ru-RU" sz="14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9 районных от (в </a:t>
            </a:r>
            <a:r>
              <a:rPr lang="ru-RU" sz="14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Автозавод -2) </a:t>
            </a:r>
            <a:endParaRPr lang="ru-RU" sz="14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- 1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- 3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- 3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- 3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Врач-психиатр - 1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Секретарь – 1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Врачи по необходимости- ?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ru-RU" sz="144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12 ст. на один отдел и 108 ст. на 9 отделов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endParaRPr lang="ru-RU" sz="144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4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2120163" y="4691432"/>
            <a:ext cx="2271560" cy="336936"/>
          </a:xfrm>
          <a:prstGeom prst="roundRect">
            <a:avLst/>
          </a:prstGeom>
          <a:solidFill>
            <a:schemeClr val="bg1">
              <a:lumMod val="65000"/>
              <a:alpha val="36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60"/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1573936" y="965672"/>
            <a:ext cx="2827672" cy="971910"/>
          </a:xfrm>
          <a:prstGeom prst="round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20" b="1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Отдел по антитеррористической </a:t>
            </a:r>
            <a:r>
              <a:rPr lang="ru-RU" sz="132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: 10 ставок</a:t>
            </a:r>
          </a:p>
          <a:p>
            <a:pPr algn="ctr"/>
            <a:r>
              <a:rPr lang="ru-RU" sz="132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-1</a:t>
            </a:r>
          </a:p>
          <a:p>
            <a:pPr algn="ctr"/>
            <a:r>
              <a:rPr lang="ru-RU" sz="132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Специалисты-9</a:t>
            </a:r>
            <a:endParaRPr lang="ru-RU" sz="132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AF6360D1-9ECE-41A4-96B3-9DA79C5A6754}"/>
              </a:ext>
            </a:extLst>
          </p:cNvPr>
          <p:cNvCxnSpPr>
            <a:cxnSpLocks/>
          </p:cNvCxnSpPr>
          <p:nvPr/>
        </p:nvCxnSpPr>
        <p:spPr>
          <a:xfrm flipH="1">
            <a:off x="4072810" y="5016139"/>
            <a:ext cx="1184250" cy="6136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27672C7B-D060-4595-A819-2798E714AF6B}"/>
              </a:ext>
            </a:extLst>
          </p:cNvPr>
          <p:cNvCxnSpPr>
            <a:cxnSpLocks/>
          </p:cNvCxnSpPr>
          <p:nvPr/>
        </p:nvCxnSpPr>
        <p:spPr>
          <a:xfrm>
            <a:off x="6599124" y="5044592"/>
            <a:ext cx="1735537" cy="81048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кругленный прямоугольник 32">
            <a:extLst>
              <a:ext uri="{FF2B5EF4-FFF2-40B4-BE49-F238E27FC236}">
                <a16:creationId xmlns:a16="http://schemas.microsoft.com/office/drawing/2014/main" id="{B58E83E7-3867-4B13-ABA8-2CDDDE2FA092}"/>
              </a:ext>
            </a:extLst>
          </p:cNvPr>
          <p:cNvSpPr/>
          <p:nvPr/>
        </p:nvSpPr>
        <p:spPr>
          <a:xfrm>
            <a:off x="5257059" y="5123008"/>
            <a:ext cx="2358967" cy="3094204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4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Отдел </a:t>
            </a:r>
            <a:endParaRPr lang="ru-RU" sz="144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оказания ранней коррекционной помощи детям </a:t>
            </a:r>
          </a:p>
          <a:p>
            <a:pPr algn="ctr"/>
            <a:r>
              <a:rPr lang="ru-RU" sz="14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их семьям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(методист) - 1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-3: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Учитель-дефектолог-1</a:t>
            </a:r>
          </a:p>
        </p:txBody>
      </p:sp>
      <p:sp>
        <p:nvSpPr>
          <p:cNvPr id="30" name="Скругленный прямоугольник 32">
            <a:extLst>
              <a:ext uri="{FF2B5EF4-FFF2-40B4-BE49-F238E27FC236}">
                <a16:creationId xmlns:a16="http://schemas.microsoft.com/office/drawing/2014/main" id="{7CF6F4D2-B823-432F-890C-20AA21CC4AEB}"/>
              </a:ext>
            </a:extLst>
          </p:cNvPr>
          <p:cNvSpPr/>
          <p:nvPr/>
        </p:nvSpPr>
        <p:spPr>
          <a:xfrm>
            <a:off x="7711656" y="5877951"/>
            <a:ext cx="2167036" cy="221318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4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работы по профилактике негативных проявлений в детско-юношеской среде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(методист) - 1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- 2</a:t>
            </a:r>
          </a:p>
        </p:txBody>
      </p:sp>
      <p:sp>
        <p:nvSpPr>
          <p:cNvPr id="31" name="Скругленный прямоугольник 32">
            <a:extLst>
              <a:ext uri="{FF2B5EF4-FFF2-40B4-BE49-F238E27FC236}">
                <a16:creationId xmlns:a16="http://schemas.microsoft.com/office/drawing/2014/main" id="{830D751E-33E6-47FB-9AA2-6C9295AFF5F8}"/>
              </a:ext>
            </a:extLst>
          </p:cNvPr>
          <p:cNvSpPr/>
          <p:nvPr/>
        </p:nvSpPr>
        <p:spPr>
          <a:xfrm>
            <a:off x="8160056" y="3182679"/>
            <a:ext cx="3304888" cy="2349410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по работе с детьми в трудной жизненной ситуации, социальной адаптации и профориентации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(методист) - 1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-3: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-педагог-психолог –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-нейропсихолог-1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медицинский психолог-1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Социальный-педагог-1</a:t>
            </a:r>
          </a:p>
        </p:txBody>
      </p:sp>
      <p:sp>
        <p:nvSpPr>
          <p:cNvPr id="46" name="Скругленный прямоугольник 32">
            <a:extLst>
              <a:ext uri="{FF2B5EF4-FFF2-40B4-BE49-F238E27FC236}">
                <a16:creationId xmlns:a16="http://schemas.microsoft.com/office/drawing/2014/main" id="{D496A631-746B-4A64-BC0F-DD3305442DA4}"/>
              </a:ext>
            </a:extLst>
          </p:cNvPr>
          <p:cNvSpPr/>
          <p:nvPr/>
        </p:nvSpPr>
        <p:spPr>
          <a:xfrm>
            <a:off x="9953237" y="5710334"/>
            <a:ext cx="1935358" cy="2465508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Служба оказания психолого-педагогической, методической и консультативной помощи семьям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методист –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????</a:t>
            </a:r>
          </a:p>
        </p:txBody>
      </p:sp>
      <p:cxnSp>
        <p:nvCxnSpPr>
          <p:cNvPr id="50" name="Прямая со стрелкой 49">
            <a:extLst>
              <a:ext uri="{FF2B5EF4-FFF2-40B4-BE49-F238E27FC236}">
                <a16:creationId xmlns:a16="http://schemas.microsoft.com/office/drawing/2014/main" id="{D3B90D0B-AA2A-4A25-9D03-B4DA6120FA30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7424096" y="4972341"/>
            <a:ext cx="3496820" cy="7379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2">
            <a:extLst>
              <a:ext uri="{FF2B5EF4-FFF2-40B4-BE49-F238E27FC236}">
                <a16:creationId xmlns:a16="http://schemas.microsoft.com/office/drawing/2014/main" id="{DD1BAC52-56F1-4CE6-897B-1E7A124EA944}"/>
              </a:ext>
            </a:extLst>
          </p:cNvPr>
          <p:cNvSpPr/>
          <p:nvPr/>
        </p:nvSpPr>
        <p:spPr>
          <a:xfrm>
            <a:off x="2668355" y="5629776"/>
            <a:ext cx="2402196" cy="2438477"/>
          </a:xfrm>
          <a:prstGeom prst="round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4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оказания услуг медицинской реабилитации</a:t>
            </a: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педиатр –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психиатр-1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Врачи-специалисты -???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Медицинская сестра-1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АФК-1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08F95796-9BE2-4DE8-B236-FA76CD55C75D}"/>
              </a:ext>
            </a:extLst>
          </p:cNvPr>
          <p:cNvCxnSpPr>
            <a:cxnSpLocks/>
          </p:cNvCxnSpPr>
          <p:nvPr/>
        </p:nvCxnSpPr>
        <p:spPr>
          <a:xfrm flipH="1">
            <a:off x="6146517" y="5043877"/>
            <a:ext cx="1" cy="27457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446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146300" y="840224"/>
            <a:ext cx="620391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5550"/>
              </a:lnSpc>
            </a:pPr>
            <a:endParaRPr lang="en-US" sz="4800" dirty="0">
              <a:solidFill>
                <a:srgbClr val="996633"/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47" y="755641"/>
            <a:ext cx="1134070" cy="1360884"/>
          </a:xfrm>
          <a:prstGeom prst="rect">
            <a:avLst/>
          </a:prstGeom>
          <a:solidFill>
            <a:srgbClr val="996633"/>
          </a:solidFill>
        </p:spPr>
      </p:pic>
      <p:sp>
        <p:nvSpPr>
          <p:cNvPr id="5" name="Text 1"/>
          <p:cNvSpPr/>
          <p:nvPr/>
        </p:nvSpPr>
        <p:spPr>
          <a:xfrm>
            <a:off x="2268022" y="31313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500" b="1" dirty="0">
                <a:solidFill>
                  <a:srgbClr val="70AD47">
                    <a:lumMod val="50000"/>
                  </a:srgbClr>
                </a:solidFill>
                <a:ea typeface="Lato Bold" pitchFamily="34" charset="-122"/>
                <a:cs typeface="Lato Bold" pitchFamily="34" charset="-120"/>
              </a:rPr>
              <a:t>Лицензия на медицинскую деятельность</a:t>
            </a:r>
            <a:r>
              <a:rPr lang="ru-RU" sz="3600" b="1" dirty="0">
                <a:solidFill>
                  <a:srgbClr val="70AD47">
                    <a:lumMod val="50000"/>
                  </a:srgbClr>
                </a:solidFill>
                <a:ea typeface="Lato Bold" pitchFamily="34" charset="-122"/>
                <a:cs typeface="Lato Bold" pitchFamily="34" charset="-120"/>
              </a:rPr>
              <a:t>: </a:t>
            </a:r>
          </a:p>
          <a:p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«прием врачей специалистов»</a:t>
            </a:r>
          </a:p>
          <a:p>
            <a:r>
              <a:rPr lang="ru-RU" sz="3600" b="1" dirty="0">
                <a:solidFill>
                  <a:srgbClr val="70AD47">
                    <a:lumMod val="50000"/>
                  </a:srgbClr>
                </a:solidFill>
                <a:ea typeface="Lato Bold" pitchFamily="34" charset="-122"/>
                <a:cs typeface="Lato Bold" pitchFamily="34" charset="-120"/>
              </a:rPr>
              <a:t> </a:t>
            </a:r>
            <a:r>
              <a:rPr lang="ru-RU" sz="3200" b="1" dirty="0">
                <a:solidFill>
                  <a:srgbClr val="C00000"/>
                </a:solidFill>
                <a:ea typeface="Lato Bold" pitchFamily="34" charset="-122"/>
                <a:cs typeface="Lato Bold" pitchFamily="34" charset="-120"/>
              </a:rPr>
              <a:t>(1 этап) </a:t>
            </a:r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получена </a:t>
            </a:r>
            <a:r>
              <a:rPr lang="ru-RU" sz="3200" b="1" u="sng" dirty="0">
                <a:solidFill>
                  <a:srgbClr val="70AD47">
                    <a:lumMod val="50000"/>
                  </a:srgbClr>
                </a:solidFill>
              </a:rPr>
              <a:t> </a:t>
            </a:r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26.11.2025г </a:t>
            </a:r>
            <a:endParaRPr lang="en-US" sz="32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2268022" y="393334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2000" b="1" dirty="0">
              <a:solidFill>
                <a:prstClr val="black"/>
              </a:solidFill>
            </a:endParaRPr>
          </a:p>
        </p:txBody>
      </p:sp>
      <p:pic>
        <p:nvPicPr>
          <p:cNvPr id="7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47" y="3252906"/>
            <a:ext cx="1134070" cy="13608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8" name="Text 3"/>
          <p:cNvSpPr/>
          <p:nvPr/>
        </p:nvSpPr>
        <p:spPr>
          <a:xfrm>
            <a:off x="2268022" y="755641"/>
            <a:ext cx="36820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Лицензия на образовательную </a:t>
            </a:r>
          </a:p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деятельность –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3200" b="1" dirty="0">
                <a:solidFill>
                  <a:srgbClr val="C00000"/>
                </a:solidFill>
              </a:rPr>
              <a:t>реализация программ</a:t>
            </a:r>
          </a:p>
          <a:p>
            <a:r>
              <a:rPr lang="ru-RU" sz="3200" b="1" dirty="0">
                <a:solidFill>
                  <a:srgbClr val="C00000"/>
                </a:solidFill>
              </a:rPr>
              <a:t>дополнительного образования для </a:t>
            </a:r>
          </a:p>
          <a:p>
            <a:r>
              <a:rPr lang="ru-RU" sz="3200" b="1" dirty="0">
                <a:solidFill>
                  <a:srgbClr val="C00000"/>
                </a:solidFill>
              </a:rPr>
              <a:t>детей и взрослых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</a:rPr>
              <a:t>»</a:t>
            </a:r>
            <a:r>
              <a:rPr lang="ru-RU" sz="3200" b="1" dirty="0">
                <a:solidFill>
                  <a:srgbClr val="C00000"/>
                </a:solidFill>
              </a:rPr>
              <a:t> </a:t>
            </a:r>
            <a:r>
              <a:rPr lang="ru-RU" sz="3200" b="1" u="sng" dirty="0">
                <a:solidFill>
                  <a:schemeClr val="accent2">
                    <a:lumMod val="50000"/>
                  </a:schemeClr>
                </a:solidFill>
              </a:rPr>
              <a:t>получена 27.12.24 г.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9" name="Text 4"/>
          <p:cNvSpPr/>
          <p:nvPr/>
        </p:nvSpPr>
        <p:spPr>
          <a:xfrm>
            <a:off x="2383876" y="702647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1" name="Text 5"/>
          <p:cNvSpPr/>
          <p:nvPr/>
        </p:nvSpPr>
        <p:spPr>
          <a:xfrm>
            <a:off x="2305913" y="6066608"/>
            <a:ext cx="37391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2268022" y="674572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9476" y="-1"/>
            <a:ext cx="4240925" cy="8229600"/>
          </a:xfrm>
          <a:prstGeom prst="rect">
            <a:avLst/>
          </a:prstGeom>
        </p:spPr>
      </p:pic>
      <p:pic>
        <p:nvPicPr>
          <p:cNvPr id="16" name="Image 3" descr="preencoded.png">
            <a:extLst>
              <a:ext uri="{FF2B5EF4-FFF2-40B4-BE49-F238E27FC236}">
                <a16:creationId xmlns:a16="http://schemas.microsoft.com/office/drawing/2014/main" id="{EA0A78B1-EA08-444B-A20A-D71A06E06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847" y="5563331"/>
            <a:ext cx="1134070" cy="1360884"/>
          </a:xfrm>
          <a:prstGeom prst="rect">
            <a:avLst/>
          </a:prstGeom>
          <a:solidFill>
            <a:srgbClr val="996633"/>
          </a:solidFill>
        </p:spPr>
      </p:pic>
      <p:sp>
        <p:nvSpPr>
          <p:cNvPr id="17" name="Text 5">
            <a:extLst>
              <a:ext uri="{FF2B5EF4-FFF2-40B4-BE49-F238E27FC236}">
                <a16:creationId xmlns:a16="http://schemas.microsoft.com/office/drawing/2014/main" id="{6FAA62AD-6AF6-4B3B-9B0B-569BCA6E97C5}"/>
              </a:ext>
            </a:extLst>
          </p:cNvPr>
          <p:cNvSpPr/>
          <p:nvPr/>
        </p:nvSpPr>
        <p:spPr>
          <a:xfrm>
            <a:off x="2239447" y="5353149"/>
            <a:ext cx="37391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Получение медицинской лицензии </a:t>
            </a:r>
          </a:p>
          <a:p>
            <a:r>
              <a:rPr lang="ru-RU" sz="3200" b="1" u="sng" dirty="0">
                <a:solidFill>
                  <a:srgbClr val="C00000"/>
                </a:solidFill>
                <a:ea typeface="Lato Bold" pitchFamily="34" charset="-122"/>
                <a:cs typeface="Lato Bold" pitchFamily="34" charset="-120"/>
              </a:rPr>
              <a:t>(2-ой этап) в 2026-27г.г</a:t>
            </a:r>
            <a:r>
              <a:rPr lang="ru-RU" sz="3100" b="1" u="sng" dirty="0">
                <a:solidFill>
                  <a:srgbClr val="C00000"/>
                </a:solidFill>
                <a:ea typeface="Lato Bold" pitchFamily="34" charset="-122"/>
                <a:cs typeface="Lato Bold" pitchFamily="34" charset="-120"/>
              </a:rPr>
              <a:t>. </a:t>
            </a:r>
            <a:r>
              <a:rPr lang="ru-RU" sz="30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по видам деятельности</a:t>
            </a:r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: </a:t>
            </a:r>
          </a:p>
          <a:p>
            <a:endParaRPr lang="ru-RU" sz="1000" b="1" u="sng" dirty="0">
              <a:solidFill>
                <a:srgbClr val="C00000"/>
              </a:solidFill>
              <a:ea typeface="Lato Bold" pitchFamily="34" charset="-122"/>
              <a:cs typeface="Lato Bold" pitchFamily="34" charset="-120"/>
            </a:endParaRPr>
          </a:p>
          <a:p>
            <a:pPr marL="457200" indent="-457200">
              <a:buFontTx/>
              <a:buChar char="-"/>
            </a:pP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«сестринское дело» </a:t>
            </a:r>
          </a:p>
          <a:p>
            <a:pPr marL="457200" indent="-457200">
              <a:buFontTx/>
              <a:buChar char="-"/>
            </a:pP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 «физиотерапия» </a:t>
            </a:r>
          </a:p>
          <a:p>
            <a:pPr marL="457200" indent="-457200">
              <a:buFontTx/>
              <a:buChar char="-"/>
            </a:pP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ea typeface="Lato Bold" pitchFamily="34" charset="-122"/>
                <a:cs typeface="Lato Bold" pitchFamily="34" charset="-120"/>
              </a:rPr>
              <a:t>«медицинский массаж»</a:t>
            </a:r>
          </a:p>
          <a:p>
            <a:endParaRPr lang="ru-RU" sz="3200" b="1" dirty="0">
              <a:solidFill>
                <a:srgbClr val="4A4A45"/>
              </a:solidFill>
              <a:latin typeface="Lato Bold" pitchFamily="34" charset="0"/>
              <a:ea typeface="Lato Bold" pitchFamily="34" charset="-122"/>
              <a:cs typeface="Lato Bold" pitchFamily="34" charset="-120"/>
            </a:endParaRPr>
          </a:p>
          <a:p>
            <a:pPr>
              <a:lnSpc>
                <a:spcPts val="2750"/>
              </a:lnSpc>
            </a:pP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1005" y="2073620"/>
            <a:ext cx="3757866" cy="371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92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927744" y="1013959"/>
            <a:ext cx="866961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36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Оказание услуг по договору </a:t>
            </a:r>
          </a:p>
          <a:p>
            <a:r>
              <a:rPr lang="ru-RU" sz="32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(на коммерческой основе)</a:t>
            </a:r>
            <a:r>
              <a:rPr lang="ru-RU" sz="36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 с сентября 2026г</a:t>
            </a:r>
            <a:r>
              <a:rPr lang="en-US" sz="36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 </a:t>
            </a:r>
            <a:r>
              <a:rPr lang="ru-RU" sz="3600" b="1" dirty="0">
                <a:solidFill>
                  <a:srgbClr val="C00000"/>
                </a:solidFill>
                <a:ea typeface="Inter" pitchFamily="34" charset="-122"/>
                <a:cs typeface="Inter" pitchFamily="34" charset="-120"/>
              </a:rPr>
              <a:t>: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a typeface="Inter" pitchFamily="34" charset="-122"/>
                <a:cs typeface="Inter" pitchFamily="34" charset="-120"/>
              </a:rPr>
              <a:t>Постановление администрации г. Нижнего Новгорода «Об установлении  тарифов на платные услуги»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a typeface="Inter" pitchFamily="34" charset="-122"/>
                <a:cs typeface="Inter" pitchFamily="34" charset="-120"/>
              </a:rPr>
              <a:t>получено18.12.2025г №16095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156693" y="5493932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707" y="0"/>
            <a:ext cx="4020693" cy="8229600"/>
          </a:xfrm>
          <a:prstGeom prst="rect">
            <a:avLst/>
          </a:prstGeom>
        </p:spPr>
      </p:pic>
      <p:sp>
        <p:nvSpPr>
          <p:cNvPr id="11" name="Text 3">
            <a:extLst>
              <a:ext uri="{FF2B5EF4-FFF2-40B4-BE49-F238E27FC236}">
                <a16:creationId xmlns:a16="http://schemas.microsoft.com/office/drawing/2014/main" id="{C9359A92-DF3B-4E5B-9D86-2AA5622512C1}"/>
              </a:ext>
            </a:extLst>
          </p:cNvPr>
          <p:cNvSpPr/>
          <p:nvPr/>
        </p:nvSpPr>
        <p:spPr>
          <a:xfrm>
            <a:off x="1156693" y="4291965"/>
            <a:ext cx="36820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3600" b="1" u="sng" dirty="0">
                <a:solidFill>
                  <a:schemeClr val="accent2">
                    <a:lumMod val="50000"/>
                  </a:schemeClr>
                </a:solidFill>
              </a:rPr>
              <a:t>Контингент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 и </a:t>
            </a:r>
            <a:r>
              <a:rPr lang="ru-RU" sz="3600" b="1" u="sng" dirty="0">
                <a:solidFill>
                  <a:schemeClr val="accent2">
                    <a:lumMod val="50000"/>
                  </a:schemeClr>
                </a:solidFill>
              </a:rPr>
              <a:t>условия предоставления услуг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  <a:p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571500" indent="-571500">
              <a:buFontTx/>
              <a:buChar char="-"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проживающие в Нижегородской области</a:t>
            </a:r>
          </a:p>
          <a:p>
            <a:pPr marL="571500" indent="-571500">
              <a:buFontTx/>
              <a:buChar char="-"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за рамками услуг Муниципального задания </a:t>
            </a:r>
          </a:p>
          <a:p>
            <a:pPr marL="571500" indent="-571500">
              <a:buFontTx/>
              <a:buChar char="-"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диагностические исследования</a:t>
            </a:r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108" y="2044553"/>
            <a:ext cx="3952292" cy="39118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87323" y="163020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4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89" y="987582"/>
            <a:ext cx="1133954" cy="13595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t="25423" r="60855" b="50001"/>
          <a:stretch/>
        </p:blipFill>
        <p:spPr>
          <a:xfrm>
            <a:off x="676223" y="1347766"/>
            <a:ext cx="593038" cy="44637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99675" y="1374957"/>
            <a:ext cx="2446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6851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1120973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endParaRPr lang="en-US" sz="4450" dirty="0">
              <a:solidFill>
                <a:prstClr val="black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57300" y="1441310"/>
            <a:ext cx="862568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/>
            <a:r>
              <a:rPr lang="ru-RU" sz="4400" b="1" dirty="0">
                <a:solidFill>
                  <a:schemeClr val="accent6">
                    <a:lumMod val="50000"/>
                  </a:schemeClr>
                </a:solidFill>
              </a:rPr>
              <a:t>Модель непрерывного сопровождения обучающихся с ОВЗ и инвалидностью в рамках взаимодействия ППМС-центра (ТПМПК) и ОО города </a:t>
            </a:r>
          </a:p>
        </p:txBody>
      </p:sp>
      <p:sp>
        <p:nvSpPr>
          <p:cNvPr id="5" name="Shape 2"/>
          <p:cNvSpPr/>
          <p:nvPr/>
        </p:nvSpPr>
        <p:spPr>
          <a:xfrm>
            <a:off x="793790" y="6728698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845573" y="5692349"/>
            <a:ext cx="216479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endParaRPr lang="ru-RU" sz="2400" b="1" dirty="0">
              <a:solidFill>
                <a:prstClr val="black"/>
              </a:solidFill>
            </a:endParaRPr>
          </a:p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Директор МАУ «ППМС-центр</a:t>
            </a:r>
          </a:p>
          <a:p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им. В.П.Радченко»</a:t>
            </a:r>
          </a:p>
          <a:p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Альбина Анатольевна </a:t>
            </a:r>
            <a:r>
              <a:rPr lang="ru-RU" sz="3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Шалина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9" name="Прямая соединительная линия 8"/>
          <p:cNvCxnSpPr>
            <a:cxnSpLocks/>
          </p:cNvCxnSpPr>
          <p:nvPr/>
        </p:nvCxnSpPr>
        <p:spPr>
          <a:xfrm>
            <a:off x="845573" y="5699821"/>
            <a:ext cx="9331196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6769" y="0"/>
            <a:ext cx="4453631" cy="822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4821" y="2099189"/>
            <a:ext cx="4357526" cy="431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358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2425" y="1533677"/>
            <a:ext cx="797919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Здесь Вы можете задать нам вопросы на интересующие Вас темы!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793790" y="4483298"/>
            <a:ext cx="36080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sp>
        <p:nvSpPr>
          <p:cNvPr id="7" name="Text 2"/>
          <p:cNvSpPr/>
          <p:nvPr/>
        </p:nvSpPr>
        <p:spPr>
          <a:xfrm>
            <a:off x="4742021" y="4483298"/>
            <a:ext cx="360818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en-US" sz="175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3142" y="0"/>
            <a:ext cx="5517258" cy="822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449" y="1739842"/>
            <a:ext cx="4212644" cy="41695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89" y="4071708"/>
            <a:ext cx="3067646" cy="3067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851202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6832</TotalTime>
  <Words>6247</Words>
  <Application>Microsoft Office PowerPoint</Application>
  <PresentationFormat>Произвольный</PresentationFormat>
  <Paragraphs>725</Paragraphs>
  <Slides>50</Slides>
  <Notes>50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50</vt:i4>
      </vt:variant>
    </vt:vector>
  </HeadingPairs>
  <TitlesOfParts>
    <vt:vector size="70" baseType="lpstr">
      <vt:lpstr>Calibri</vt:lpstr>
      <vt:lpstr>Lato Bold</vt:lpstr>
      <vt:lpstr>Noto Serif Medium</vt:lpstr>
      <vt:lpstr>Calibri Light</vt:lpstr>
      <vt:lpstr>Inter</vt:lpstr>
      <vt:lpstr>Inter Bold</vt:lpstr>
      <vt:lpstr>Times New Roman</vt:lpstr>
      <vt:lpstr>DM Sans Medium</vt:lpstr>
      <vt:lpstr>YS Geo</vt:lpstr>
      <vt:lpstr>Noto Serif</vt:lpstr>
      <vt:lpstr>Lora</vt:lpstr>
      <vt:lpstr>Noto Serif Light</vt:lpstr>
      <vt:lpstr>Arial</vt:lpstr>
      <vt:lpstr>Wingdings</vt:lpstr>
      <vt:lpstr>Alice</vt:lpstr>
      <vt:lpstr>Arial Black</vt:lpstr>
      <vt:lpstr>Lato</vt:lpstr>
      <vt:lpstr>3_Office Theme</vt:lpstr>
      <vt:lpstr>2_Office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Admin</cp:lastModifiedBy>
  <cp:revision>406</cp:revision>
  <dcterms:created xsi:type="dcterms:W3CDTF">2025-03-13T12:11:24Z</dcterms:created>
  <dcterms:modified xsi:type="dcterms:W3CDTF">2026-05-22T07:42:01Z</dcterms:modified>
</cp:coreProperties>
</file>