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8" r:id="rId1"/>
    <p:sldMasterId id="2147483690" r:id="rId2"/>
    <p:sldMasterId id="2147483700" r:id="rId3"/>
  </p:sldMasterIdLst>
  <p:notesMasterIdLst>
    <p:notesMasterId r:id="rId40"/>
  </p:notesMasterIdLst>
  <p:sldIdLst>
    <p:sldId id="295" r:id="rId4"/>
    <p:sldId id="298" r:id="rId5"/>
    <p:sldId id="315" r:id="rId6"/>
    <p:sldId id="299" r:id="rId7"/>
    <p:sldId id="311" r:id="rId8"/>
    <p:sldId id="304" r:id="rId9"/>
    <p:sldId id="313" r:id="rId10"/>
    <p:sldId id="314" r:id="rId11"/>
    <p:sldId id="336" r:id="rId12"/>
    <p:sldId id="337" r:id="rId13"/>
    <p:sldId id="339" r:id="rId14"/>
    <p:sldId id="340" r:id="rId15"/>
    <p:sldId id="341" r:id="rId16"/>
    <p:sldId id="318" r:id="rId17"/>
    <p:sldId id="319" r:id="rId18"/>
    <p:sldId id="320" r:id="rId19"/>
    <p:sldId id="321" r:id="rId20"/>
    <p:sldId id="344" r:id="rId21"/>
    <p:sldId id="343" r:id="rId22"/>
    <p:sldId id="322" r:id="rId23"/>
    <p:sldId id="323" r:id="rId24"/>
    <p:sldId id="305" r:id="rId25"/>
    <p:sldId id="324" r:id="rId26"/>
    <p:sldId id="326" r:id="rId27"/>
    <p:sldId id="328" r:id="rId28"/>
    <p:sldId id="327" r:id="rId29"/>
    <p:sldId id="345" r:id="rId30"/>
    <p:sldId id="329" r:id="rId31"/>
    <p:sldId id="334" r:id="rId32"/>
    <p:sldId id="290" r:id="rId33"/>
    <p:sldId id="332" r:id="rId34"/>
    <p:sldId id="333" r:id="rId35"/>
    <p:sldId id="308" r:id="rId36"/>
    <p:sldId id="301" r:id="rId37"/>
    <p:sldId id="331" r:id="rId38"/>
    <p:sldId id="346" r:id="rId39"/>
  </p:sldIdLst>
  <p:sldSz cx="14630400" cy="8229600"/>
  <p:notesSz cx="8229600" cy="14630400"/>
  <p:embeddedFontLst>
    <p:embeddedFont>
      <p:font typeface="Alice" panose="020B0604020202020204" charset="0"/>
      <p:regular r:id="rId41"/>
    </p:embeddedFont>
    <p:embeddedFont>
      <p:font typeface="Arial Black" panose="020B0A04020102020204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DM Sans Medium" panose="020B0604020202020204" charset="0"/>
      <p:regular r:id="rId49"/>
    </p:embeddedFont>
    <p:embeddedFont>
      <p:font typeface="Inter" panose="020B0604020202020204" charset="0"/>
      <p:regular r:id="rId50"/>
    </p:embeddedFont>
    <p:embeddedFont>
      <p:font typeface="Lato" panose="020B0604020202020204" charset="0"/>
      <p:regular r:id="rId51"/>
    </p:embeddedFont>
    <p:embeddedFont>
      <p:font typeface="Lora" panose="020B0604020202020204" charset="0"/>
      <p:regular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FFFF"/>
    <a:srgbClr val="996633"/>
    <a:srgbClr val="A47900"/>
    <a:srgbClr val="CC9900"/>
    <a:srgbClr val="99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42217" autoAdjust="0"/>
  </p:normalViewPr>
  <p:slideViewPr>
    <p:cSldViewPr snapToGrid="0" snapToObjects="1">
      <p:cViewPr varScale="1">
        <p:scale>
          <a:sx n="30" d="100"/>
          <a:sy n="30" d="100"/>
        </p:scale>
        <p:origin x="1214" y="3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42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9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Наши специалисты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активно включаются в жизнь образовательных организаций напрямую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Мы транслируем современные методики и делимся имеющимся опытом с коллегами-педагогами для создания безопасной и развивающей среды в ОО города.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Проводим тематические выступления на педагогических советах, классных часах.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Эта работа строится по индивидуальным заявкам ОО, когда требуется помощь со стороны для решения конкретной проблемы с которой неожиданно для себя столкнулась школа.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Поддержка родителей — ключевой фактор успешного развития каждого ребёнка. Мы повышаем родительскую компетентность и оказываем психологическую поддержку семьям в решении проблем развития и обучения детей.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Переходим к визуальному обзору нашей работы.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Вы видите кадры с наших регулярных мероприятий: общение, работа в больших и малых группах, а так же «живые» моменты открытий, которые совершают родители вместе с нашими специалистами.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Цель консультирования подростков : оптимизация психического развития ребенка и помощь в преодолении трудностей.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Консультация ребенка (до 15 лет) предоставляется с согласия родителей. Для визуализации пути, который проходит ребенок и его семья, приведена схема.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Формы консультирования детей и подростков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Индивидуальные встречи — работа с личными переживаниями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Групповые занятия — развитие социальных навыков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Семейные консультации — решение конфликтов в семье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Игровые методики — работа через игру и творчество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Каждый ребёнок уникален, и специалисты подбирают именно тот формат работы, который поможет ему преодолеть конкретные трудности или успешно пройти кризисы взросления.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20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Коллеги и уважаемые гости! Мы переходим к самому „живому“ и динамичному блоку работы нашего Центра.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Следующий пункт , который вы видите на слайде, — это, по сути, сердце нашей ежедневной деятельности.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Что скрывается за официальным </a:t>
            </a:r>
            <a:r>
              <a:rPr lang="ru-RU" u="sng" dirty="0"/>
              <a:t>термином „коррекционно-развивающие занятия“? </a:t>
            </a:r>
            <a:r>
              <a:rPr lang="ru-RU" dirty="0"/>
              <a:t>Это не просто дополнительные уроки или занятия. Это ювелирная работа по „настройке“ познавательных, речевых процессов. Наши педагоги-психологи,</a:t>
            </a:r>
            <a:r>
              <a:rPr lang="ru-RU" baseline="0" dirty="0"/>
              <a:t> логопеды и </a:t>
            </a:r>
            <a:r>
              <a:rPr lang="ru-RU" dirty="0"/>
              <a:t>дефектологи помогают ребятам развивать и компенсировать те трудности, которые мешают им успешно обучаться.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Но, как говорится, лучше один раз увидеть, чем сто раз прочитать на слайде. Сейчас я предлагаю вам заглянуть „за двери“ нашего Центра.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небольшом видеосюжете мы постарались передать атмосферу занятий: как через игру, современные методики и, конечно, искреннюю поддержку педагогов наши дети делают свои маленькие, но очень важные шаги к успеху.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Давайте посмотрим, как это происходит на практике.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https://vkvideo.ru/video-230661591_45623903</a:t>
            </a:r>
            <a:r>
              <a:rPr lang="ru-RU" dirty="0"/>
              <a:t>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58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Фундаментом успешного развития и эффективного обучения ребенка является его </a:t>
            </a:r>
            <a:r>
              <a:rPr lang="ru-RU" u="sng" dirty="0"/>
              <a:t>психофизическое здоровье</a:t>
            </a:r>
            <a:r>
              <a:rPr lang="ru-RU" dirty="0"/>
              <a:t>. Именно поэтому одно из ключевых направлений работы нашего ППМС-Центра — это комплекс реабилитационных и медицинских мероприятий.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Наша задача —запустить процесс комплексного восстановления и укрепления ресурсов организма.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Данный блок включает в себя: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Зал для проведения занятий по адаптивной физкультуре ( АФК) с использованием системы </a:t>
            </a:r>
            <a:r>
              <a:rPr lang="ru-RU" dirty="0" err="1"/>
              <a:t>нейроупражнений</a:t>
            </a:r>
            <a:r>
              <a:rPr lang="ru-RU" dirty="0"/>
              <a:t>  на специализированных тренажерах и развивающего комплекса «Дом Совы», развивающих координацию и моторику, а так же обогащающих сенсорный опыт детей.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Здоровьесберегающие технологии, которые мы так же успешно интегрируем в коррекционно-образовательный процесс.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Предлагаю вашему вниманию видеоматериал.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https://vkvideo.ru/video-230661591_456239038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60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В течение всего года ( а в весенние месяцы особенно) востребованы услуги с целью проведения диагностического исследования по выявлению склонностей, способностей и скрытых талантов у подростков, оказания помощи в профессиональном самоопределении. По итогам диагностики психологом зачастую проводится семейное консультирование с целью проведения разъяснительной беседы о необходимости со стороны родителей учитывать стремления , приоритеты и способности своего ребенка при выборе профессии, а не пытаться за счет него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дореализовать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несбыточную мечту о «семейном докторе» , музыканте или юристе!!! Иногда даже приходится принимать участие в разрешении начавшегося семейного конфликта на этой почве…     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/>
              <a:t>     Одним из важнейших направлений нашей работы является </a:t>
            </a:r>
            <a:r>
              <a:rPr lang="ru-RU" sz="1000" u="sng" dirty="0"/>
              <a:t>профориентация</a:t>
            </a:r>
            <a:r>
              <a:rPr lang="ru-RU" sz="1000" dirty="0"/>
              <a:t>. Мы не просто тестируем и диагностируем детей, мы помогаем им понять себя. Наша задача — чтобы каждый нашел дело по душе, в котором он сможет максимально реализовать свои таланты и быть востребованным в будущем.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/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Социальная адаптация </a:t>
            </a:r>
            <a:r>
              <a:rPr lang="ru-RU" dirty="0"/>
              <a:t>— это фундамент психологического благополучия ребенка и залог его дальнейшей успешной жизни и счастья. Мы помогаем детям научиться выстраивать конструктивные отношения со сверстниками и взрослыми. Это особенно важно в переходные периоды, когда ребенку нужна дополнительная точка опоры, чтобы чувствовать себя уверенно в социуме.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Позвольте пригласить вас к просмотру видеоролика, в котором наглядно продемонстрирована работа Центра.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32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Направлениями деятельности Центра:</a:t>
            </a: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 Оказание помощи организациям, осуществляющим образовательную деятельность, по вопросам реализации основных общеобразовательных программ (к том числе адаптированных), по вопросам обучения и воспитания обучающихся, в том числе реализующих инклюзивную практику: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а) психолого-педагогического сопровождение реализации основных/адаптированных общеобразовательных программ ;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б) методическая помощь в разработке и реализации как основных, так и адаптированных общеобразовательных программ , в разработке и реализации индивидуальных образовательных маршрутом и учебных планов;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в) методическая помощь в выборе оптимальных форм, методов и средств обучения и воспитания обучающихся;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г) методическая помощь в выявлении и устранении потенциальных препятствий к обучению и воспитанию обучающихся.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В рамках реализации этого направления деятельности мы по плану департамента образования проводим совещания для руководителей ОО и их заместителей по совершенствованию деятельности психологических служб, проведению профилактической работы с подростками, внедрению современных подходов в инклюзивную практику работы педагогов. На регулярной основе участвуем с выступлениями на расширенных заседаниях КДН и обще районных собраниях. За этот год прошла серия семинаров и методических объединений специалистов ОО входящих в состав </a:t>
            </a:r>
            <a:r>
              <a:rPr lang="ru-RU" sz="1200" dirty="0" err="1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ППк</a:t>
            </a:r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 с целью повышения качества образовательных услуг в условиях изменяющегося детства.</a:t>
            </a: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82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sz="1200" u="sng" dirty="0">
              <a:solidFill>
                <a:srgbClr val="C00000"/>
              </a:solidFill>
              <a:latin typeface="Inter" pitchFamily="34" charset="0"/>
              <a:cs typeface="Inter" pitchFamily="34" charset="-120"/>
            </a:endParaRPr>
          </a:p>
          <a:p>
            <a:pPr algn="l"/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В процессе всей этой деятельности происходим изучение, обобщение и трансляция опыта внедрения лучших педагогических практик педагогов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Именно таким результатом работы мультидисциплинарной команды специалистов коррекционного профиля является разработанные и апробированные Методические рекомендации по «Психолого-медико-педагогическое обследованию ребенка в условиях деятельности ТПМПК», которое является настольной книгой наших специалистов.</a:t>
            </a:r>
          </a:p>
          <a:p>
            <a:pPr algn="l"/>
            <a:endParaRPr lang="ru-RU" sz="1200" dirty="0">
              <a:solidFill>
                <a:srgbClr val="C00000"/>
              </a:solidFill>
              <a:latin typeface="Inter" pitchFamily="34" charset="0"/>
              <a:cs typeface="Inter" pitchFamily="34" charset="-120"/>
            </a:endParaRPr>
          </a:p>
          <a:p>
            <a:pPr algn="l"/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Проект ППМС‑центра «Маяк наставничества: свет в профориентации без границ, путь к своим сильным сторонам» (для детей подросткового возраста с особыми образовательными потребностями 11–15 лет)получил признание на Всероссийской премии «Служение» 2026, организованной ВАРСМУ. </a:t>
            </a:r>
          </a:p>
          <a:p>
            <a:pPr algn="l"/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По итогам конкурсного отбора проект отмечен Дипломом соискателя Всероссийской премии «Служение» 2026 за профессиональный вклад в развитие местного самоуправления и повышение качества жизни граждан.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рамках проекта сформирована электронная база авторских методик и практик, получивших признание на профессиональных конкурсах.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Конкурсы, внесенные в перечень </a:t>
            </a:r>
            <a:r>
              <a:rPr lang="ru-RU" u="sng" dirty="0" err="1"/>
              <a:t>Минпросвещения</a:t>
            </a:r>
            <a:r>
              <a:rPr lang="ru-RU" u="sng" dirty="0"/>
              <a:t> РФ</a:t>
            </a:r>
            <a:r>
              <a:rPr lang="ru-RU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 1‑е место на Международном педагогическом конкурсе в номинации «Инновационное обучение» (2025)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1‑е место на Всероссийском профессиональном педагогическом конкурсе «Лучшая методическая разработка педагога в контексте современного образования», в рамках реализации государственной программы Российской Федерации «Развитие образования» (2025)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27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данный момент обобщен и опубликован в различных изданиях и в т.ч. Методических сборниках НИРО </a:t>
            </a:r>
            <a:r>
              <a:rPr lang="ru-RU" u="sng" dirty="0"/>
              <a:t>авторский опыт 13 специалистов Центра в 8 периодических сборниках учебно-методических материалов.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VI Всероссийская конференция «Ценность каждого: системный подход к сопровождению семьи» (Общественная палата РФ) Сертификат участника от 12-13.03.2026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 «II Нижегородские педагогические встречи». Сертификат участника от 04.04.2026</a:t>
            </a:r>
            <a:endParaRPr lang="ru-RU" u="sng" dirty="0"/>
          </a:p>
          <a:p>
            <a:endParaRPr lang="ru-RU" u="sng" dirty="0"/>
          </a:p>
          <a:p>
            <a:r>
              <a:rPr lang="ru-RU" dirty="0"/>
              <a:t>Это свидетельствует </a:t>
            </a:r>
            <a:r>
              <a:rPr lang="ru-RU" u="sng" dirty="0"/>
              <a:t>о высоком уровне профессионализма коллектива и стремлении к развитию методической базы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53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 же с целью трансляции опыта работы мы активно участвуем в конкурсном и грантовом движении.</a:t>
            </a:r>
          </a:p>
          <a:p>
            <a:endParaRPr lang="ru-RU" dirty="0"/>
          </a:p>
          <a:p>
            <a:r>
              <a:rPr lang="ru-RU" dirty="0"/>
              <a:t>Участие в значимых профессиональных мероприятиях: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1‑е место во Всероссийском конкурсе педагогических работников «Семья, общество, приоритеты», в рамках реализации мероприятий национального проекта «Семья» (2026) за проект «Профориентация без границ»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1‑е место на Всероссийском конкурсе «Лучшие практики наставничества», в рамках реализации приоритетного национального проекта «Образование» (2025): Профориентационный тренинг «Путешествие в мир профессий: навигатор для обучающихся с особыми образовательными потребностями»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6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Уважаемые коллеги!</a:t>
            </a:r>
          </a:p>
          <a:p>
            <a:r>
              <a:rPr lang="ru-RU" dirty="0"/>
              <a:t>Рада Вас приветствовать!</a:t>
            </a:r>
          </a:p>
          <a:p>
            <a:pPr lvl="0" algn="just">
              <a:lnSpc>
                <a:spcPts val="5550"/>
              </a:lnSpc>
            </a:pPr>
            <a:r>
              <a:rPr lang="ru-RU" dirty="0"/>
              <a:t>Я и мои коллеги, которые тоже будут участвовать в сегодняшнем мероприятии, представляем </a:t>
            </a:r>
            <a:r>
              <a:rPr lang="ru-RU" sz="1200" b="1" dirty="0">
                <a:solidFill>
                  <a:srgbClr val="C00000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«Центр психолого-педагогической, медицинской и социальной помощи»</a:t>
            </a:r>
          </a:p>
          <a:p>
            <a:pPr lvl="0" algn="just">
              <a:lnSpc>
                <a:spcPts val="5550"/>
              </a:lnSpc>
            </a:pPr>
            <a:r>
              <a:rPr lang="ru-RU" sz="1200" b="1" dirty="0">
                <a:solidFill>
                  <a:srgbClr val="C00000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 своем выступлении я расскажу об опыте создания и особенностях организации деятельности ППМС-Центра, как мы функционируем на сегодняшний день и что еще предстоит сделать в ближайшей перспективе.</a:t>
            </a: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16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деятельности Центра: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3. Организация деятельности территориальных (районных) </a:t>
            </a:r>
            <a:r>
              <a:rPr lang="ru-RU" dirty="0" err="1"/>
              <a:t>ПМПКомиссий</a:t>
            </a:r>
            <a:r>
              <a:rPr lang="ru-RU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Выявление</a:t>
            </a:r>
            <a:r>
              <a:rPr lang="en-US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поступлении ребенка в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дс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обследование первоклассников)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комплексное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психолого-медико-педагогическое 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обследование детей,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имеющих особенности физического и (или) психического развития и (или) отклонения в поведении,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подготовка по результатам обследования Заключения с определением дальнейшего образовательного маршрута, указанием необходимых специалистов коррекционно-развивающего профиля и рекомендаций по организации обучения и воспитания детей ( а также подтверждения, уточнения или изменения ранее данных рекомендаций)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Inter" panose="020B0604020202020204" charset="0"/>
              <a:ea typeface="Inter" pitchFamily="34" charset="-122"/>
              <a:cs typeface="Inter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Консультационная и просветительская деятельность для родителей и педагогов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Взаимодействие с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ППконсилиумами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с целью: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своевременного выявления, направления и подготовки документов для прохождения ТПМПК,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организации деятельности по выполнению рекомендаций ПМПК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осуществления качественной коррекционно-развивающей помощи детям в ОО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85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Направлениями деятельности Центра: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4. Осуществление комплекса мероприятий по выявлению причин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социальной дезадаптации детей и оказание им экстренной и кризисной психологической помощи, осуществление связи с семьей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Весь этот год на постоянной основа мы проводим краткосрочные тренинговые программы с классами подростков с целью выявления детей группы риска, улучшения психологического климата между одноклассниками и развития навыков общения, а так же подготовки рекомендаций для учителей по взаимодействию с конкретным классом (по результатам этой деятельности выходим на родительские собрания при необходимости). На данный момент это уже тысяча детей. Планируем продолжить эту работу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и в период организации работы летних лагерей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пришколах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учреждениях дополнительного образования.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Ведется работа по созданию городской службы медиации с сентября 26г ( сейчас идет подбор, обучение кадров, разработка локальных актов и методического содержание деятельности)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Деятельность службы экстренной и кризисной психологической помощи (ссылка на онлайн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обл.ППМС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). Наши специалисты также вовлечены на оказание экстренной помощи в случае:</a:t>
            </a:r>
          </a:p>
          <a:p>
            <a:pPr marL="457200" indent="-457200">
              <a:buFontTx/>
              <a:buChar char="-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на консультацию к психологу пришел подросток, находящийся в остром клинической состоянии и ему требуется срочная консультация врача-психиатра или госпитализация </a:t>
            </a:r>
          </a:p>
          <a:p>
            <a:pPr marL="457200" indent="-457200">
              <a:buFontTx/>
              <a:buChar char="-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помощь необходима участникам СВО и членам их семей («Фонд защитники отечества»)</a:t>
            </a:r>
          </a:p>
          <a:p>
            <a:pPr marL="457200" indent="-457200">
              <a:buFontTx/>
              <a:buChar char="-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в школе произошла чрезвычайная ситуация в подростковой среде (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буллинг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 конфликт, , попытка суицида, нарушение границ половой неприкосновенности)  </a:t>
            </a:r>
          </a:p>
          <a:p>
            <a:pPr marL="457200" indent="-457200">
              <a:buFontTx/>
              <a:buChar char="-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Tx/>
              <a:buChar char="-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83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целью совершенствования системы по оказанию психолого-педагогической, медицинской и социальной помощи, обеспечения единых подходов, применения стандартизированных методик и повышения качества оказания услуг на территории всего государства, на уровне федерации разработаны НАВИГАТОРЫ:</a:t>
            </a:r>
          </a:p>
          <a:p>
            <a:r>
              <a:rPr lang="ru-RU" dirty="0"/>
              <a:t>-</a:t>
            </a:r>
            <a:r>
              <a:rPr lang="ru-RU" dirty="0" err="1"/>
              <a:t>Девиантного</a:t>
            </a:r>
            <a:r>
              <a:rPr lang="ru-RU" dirty="0"/>
              <a:t> поведения </a:t>
            </a:r>
          </a:p>
          <a:p>
            <a:r>
              <a:rPr lang="ru-RU" dirty="0"/>
              <a:t>-</a:t>
            </a:r>
            <a:r>
              <a:rPr lang="ru-RU" dirty="0" err="1"/>
              <a:t>Виктимизации</a:t>
            </a:r>
            <a:r>
              <a:rPr lang="ru-RU" dirty="0"/>
              <a:t> детей и подростков </a:t>
            </a:r>
          </a:p>
          <a:p>
            <a:r>
              <a:rPr lang="ru-RU" dirty="0"/>
              <a:t>-Суицидального поведения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10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Направлениями деятельности Центра: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Пятое-это перспективное направление работы центра по подбору команды экспертов, разработки инструментария и отработки методики проведения по проведению</a:t>
            </a:r>
            <a:r>
              <a:rPr lang="ru-RU" dirty="0"/>
              <a:t> психологической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экспертизы (оценки) образовательной среды в организации обеспечивающей уровень психологического </a:t>
            </a:r>
            <a:r>
              <a:rPr lang="ru-RU" dirty="0" err="1"/>
              <a:t>комфортноста</a:t>
            </a:r>
            <a:r>
              <a:rPr lang="ru-RU" dirty="0"/>
              <a:t> безопасности для детей 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 одного из базовых условий успешного обучения и их развития</a:t>
            </a:r>
            <a:endParaRPr lang="ru-RU" sz="1200" b="1" u="sng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dirty="0"/>
              <a:t>5. </a:t>
            </a:r>
            <a:r>
              <a:rPr lang="ru-RU" sz="1200" b="1" u="sng" dirty="0">
                <a:solidFill>
                  <a:srgbClr val="C00000"/>
                </a:solidFill>
                <a:latin typeface="Inter" panose="020B0604020202020204" charset="0"/>
                <a:ea typeface="Inter" pitchFamily="34" charset="-122"/>
                <a:cs typeface="Inter" panose="020B0604020202020204" charset="0"/>
              </a:rPr>
              <a:t>П</a:t>
            </a:r>
            <a:r>
              <a:rPr lang="ru-RU" sz="1200" b="1" u="sng" dirty="0">
                <a:solidFill>
                  <a:srgbClr val="C00000"/>
                </a:solidFill>
                <a:latin typeface="Inter" panose="020B0604020202020204" charset="0"/>
                <a:cs typeface="Inter" panose="020B0604020202020204" charset="0"/>
              </a:rPr>
              <a:t>роведение психологической экспертизы (оценки) комфортности и психологической безопасности образовательной среды </a:t>
            </a:r>
            <a:r>
              <a:rPr lang="ru-RU" sz="1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целью:    </a:t>
            </a:r>
          </a:p>
          <a:p>
            <a:endParaRPr lang="ru-RU" sz="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осуществления анализа эффективности деятельности психологической службы ОО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изучения и анализ созданной в ОО образовательной среды на определение уровня психологической безопасности и комфорта для детей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 выполнения рекомендаций ТПМПК по реализации адаптированных образовательных программ для детей с ОВЗ и инвалидностью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деятельности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разработка рекомендаций для педагогов по итогам проведенной экспертизы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Осуществление мониторинга эффективности оказываемой организациями, осуществляющими образовательную деятельность, психолого-педагогической, медицинской и социальной помощи детям, испытывающим трудности в освоении основных общеобразовательных программ, развитии и социальной адаптации, в рамках которого Центр так же может осуществлять функцию психологической экспертизы (оценки) комфортности и психологической безопасности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77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На сегодняшний момент можно рассматривать тенденцию активного развития сети ППМС-центров в РФ и Нижегородской области как </a:t>
            </a:r>
            <a:r>
              <a:rPr lang="ru-RU" sz="1200" b="1" u="sng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современного образовательного тренда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( 2026г. - 23 ППМС-центра, 2024г-всего 9 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 38 муниципалитетов области) в т. ч. С 2012года функционирует региональный ППМС-центр Нижегородской области.</a:t>
            </a:r>
          </a:p>
          <a:p>
            <a:pPr marL="0" indent="0">
              <a:buNone/>
            </a:pPr>
            <a:endParaRPr lang="ru-RU" sz="1200" b="1" u="sng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И, в рамках этой тенденции, с целью обеспечения доступности услуг Центра на обширной территории нашего города-миллионника, рассматривается через открытие филиалов во всех 8-ми районах города в ближайшей трехлетней перспективе помимо уже функционирующих структурных подразделений в виде ТПМПК районов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Основная цель -  это обеспечение доступности услуг ППМС-центра т.к. их востребованность растет с каждым днем!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7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b="1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ea typeface="Inter Bold" pitchFamily="34" charset="-122"/>
              </a:rPr>
              <a:t>Охват услугами центра в соответствии с МЗ за время деятельности в первый же год после открытия, составил 7035 детей от 0 и до окончания периода получения образования, а на 2026 (плановый период) предполагается обеспечить 9519 детей услугами Центра за счет: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-организации деятельности комиссий по выявлению детей с особыми образовательными потребностями, 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-организации деятельности районных постоянно действующих  ТПМПК в рамках 36 часовой рабочей недели;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 и расширения спектра оказываемых услуг ( включая Программы дополнительного образования, реализацию различных тренинговых программ и терапевтических групп для подростков). 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Кроме того, все более актуальной и востребованной становится задача организации деятельности по оказанию услуг в </a:t>
            </a:r>
            <a:r>
              <a:rPr lang="ru-RU" sz="1200" b="1" u="sng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дистанционном формате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! Это и консультирование, и обследование на ТПМПК, и индивидуальные терапевтические сеансы и консультации.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34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  Федеральный ресурс для организации дистанционного формата услуг- «Цифровой психолог».</a:t>
            </a:r>
          </a:p>
          <a:p>
            <a:r>
              <a:rPr lang="ru-RU" dirty="0"/>
              <a:t>     Изначально эта платформа создавалась с целью объединения педагогов-психологов, стандартизации услуг, повышения качества работы психологов в том числе через обмен опытом и предоставление возможности родителям с детьми широкого выбора психолога по своему усмотрению с учетом: уровня образования, наличия узкой специализации по конкретной проблеме, имеющегося накопленного опыта в разрешении похожих случаев.</a:t>
            </a:r>
          </a:p>
          <a:p>
            <a:r>
              <a:rPr lang="ru-RU" dirty="0"/>
              <a:t>     </a:t>
            </a:r>
          </a:p>
          <a:p>
            <a:r>
              <a:rPr lang="ru-RU" dirty="0"/>
              <a:t>Однако, Министерством просвещения совсем недавно было принято решение присоединить к платформе и других специалистов коррекционно-развивающего профиля, а именно учителей-логопедов и дефектологов, а следующим этапом и ПМПК с целью предоставления единого формата дистанционных услуг, повышения качества работы специалистов и осуществления функции контроля.</a:t>
            </a:r>
          </a:p>
          <a:p>
            <a:r>
              <a:rPr lang="ru-R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8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ППМС-центром разработана и активно реализуется </a:t>
            </a:r>
            <a:r>
              <a:rPr lang="ru-RU" b="1" dirty="0"/>
              <a:t>Программа развития со сроком реализации на 2024-2026 годы </a:t>
            </a:r>
            <a:r>
              <a:rPr lang="ru-RU" dirty="0"/>
              <a:t>, </a:t>
            </a:r>
          </a:p>
          <a:p>
            <a:r>
              <a:rPr lang="ru-RU" dirty="0"/>
              <a:t>направленная на интеграцию подходов, технологий и методик в рамках городской системы </a:t>
            </a:r>
          </a:p>
          <a:p>
            <a:r>
              <a:rPr lang="ru-RU" dirty="0"/>
              <a:t>психолого-педагогической, медицинской и социальной помощи.</a:t>
            </a:r>
          </a:p>
          <a:p>
            <a:endParaRPr lang="ru-RU" b="1" i="0" dirty="0"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96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Инновационная деятельность Центра проводится на Региональном и Федеральном уровнях. </a:t>
            </a:r>
          </a:p>
          <a:p>
            <a:endParaRPr lang="ru-RU" dirty="0"/>
          </a:p>
          <a:p>
            <a:r>
              <a:rPr lang="ru-RU" dirty="0"/>
              <a:t>(Информация слайда)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82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Имеющийся на сегодняшний день опыт работы обобщается в методических разработках отдельных педагогов, внедряющих в работу с детьми различных нозологических групп авторские методики и подходы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корекционно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-развивающей работы.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В дальнейшем планируется издание методического пособия для широкого круга пользователей. включающее  авторские Программы работы с детьми, педагогами и родителями детей старшего дошкольного возраста и  обучающихся в начальной школе по вопросу создания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полисубъектной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, социокультурной образовательной среды, учитывающей возрастные потребности ребенка в развитии с целью полноценного развития личности ребенка и обеспечения психологического благополучия через выстраивание качественного общения с значимыми взрослыми, что будет способствовать гармоничному развитию личности и обеспечивать успешную социализацию через нравственное развитие)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В ближайшей перспективе мы планируем изучение вопроса психолого-педагогического сопровождения детей не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нейронормы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. Включая разработку систему работы с детьми СДВГ ( т.к. эти дети не выделены в отдельную нозологическую группу, не включены в перечень ФАОП, но их количество растет с каждым годом, они так же являются контингентом Центра и одной из самых сложных категорий обучающихся школы.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Кроме того, система работы по комплексному обследованию детей легла в основу Методического пособия с большим пулом приложений для использования практиков в ежедневной работе, которое стало настольной книгой в деятельности специалистов ТПМПК и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ППк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ОО.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Более подробно о содержании пособия, а так же о некоторых особенностях организации деятельности по комплексному обследованию детей, организации деятельности и методическом сопровождении СП ТПМПК города расскажет Бабина М.Н., заместитель директора и руководитель городской службой ТПМПК.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Предоставляю ей слово…</a:t>
            </a:r>
            <a:endParaRPr lang="en-US" sz="1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5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200" b="1" u="sng" dirty="0">
                <a:solidFill>
                  <a:prstClr val="black"/>
                </a:solidFill>
              </a:rPr>
              <a:t>И так, «Модель деятельности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МАУ «Центра психолого-педагогической, медицинской и социальной помощи имени </a:t>
            </a:r>
            <a:r>
              <a:rPr lang="ru-RU" sz="1200" b="1" dirty="0" err="1">
                <a:solidFill>
                  <a:prstClr val="black"/>
                </a:solidFill>
              </a:rPr>
              <a:t>В.П.Радченко</a:t>
            </a:r>
            <a:r>
              <a:rPr lang="ru-RU" sz="1200" b="1" dirty="0">
                <a:solidFill>
                  <a:prstClr val="black"/>
                </a:solidFill>
              </a:rPr>
              <a:t>»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</a:rPr>
              <a:t>города Нижнего Новгорода!</a:t>
            </a:r>
            <a:endParaRPr lang="en-US" sz="12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7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dirty="0">
                <a:effectLst/>
                <a:latin typeface="YS Geo"/>
              </a:rPr>
              <a:t>Таким образом, мы задаём чёткий </a:t>
            </a:r>
            <a:r>
              <a:rPr lang="ru-RU" b="1" dirty="0">
                <a:effectLst/>
                <a:latin typeface="YS Geo"/>
              </a:rPr>
              <a:t>вектор развития Центра</a:t>
            </a:r>
            <a:r>
              <a:rPr lang="ru-RU" b="0" dirty="0">
                <a:effectLst/>
                <a:latin typeface="YS Geo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аккумулируем передовой опыт и инновационные практики;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привлекаем дополнительное финансирование для запуска новых проектов;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повышаем узнаваемость и укрепляем репутацию Центра;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стимулируем профессиональный рост сотрудников через обучение</a:t>
            </a:r>
            <a:r>
              <a:rPr lang="ru-RU" b="0" i="0" baseline="0" dirty="0">
                <a:effectLst/>
                <a:latin typeface="YS Geo"/>
              </a:rPr>
              <a:t> </a:t>
            </a:r>
            <a:r>
              <a:rPr lang="ru-RU" b="0" i="0" dirty="0">
                <a:effectLst/>
                <a:latin typeface="YS Geo"/>
              </a:rPr>
              <a:t>и </a:t>
            </a:r>
            <a:r>
              <a:rPr lang="ru-RU" b="0" i="0" dirty="0" err="1">
                <a:effectLst/>
                <a:latin typeface="YS Geo"/>
              </a:rPr>
              <a:t>вовлечённость</a:t>
            </a:r>
            <a:r>
              <a:rPr lang="ru-RU" b="0" i="0" dirty="0">
                <a:effectLst/>
                <a:latin typeface="YS Geo"/>
              </a:rPr>
              <a:t> в федеральные инициативы.</a:t>
            </a:r>
          </a:p>
          <a:p>
            <a:pPr algn="l"/>
            <a:r>
              <a:rPr lang="ru-RU" b="0" dirty="0">
                <a:effectLst/>
                <a:latin typeface="YS Geo"/>
              </a:rPr>
              <a:t>Так мы превращаем Центр в динамичную площадку, чувствительную к потребностям семьи и города, и движемся к статусу интегративной платформы помощи без барьеров.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10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АНОНС доклада М.Н.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98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09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26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На сегодняшний момент можно рассматривать тенденцию активного развития сети ППМС-центров в РФ и Нижегородской области как </a:t>
            </a:r>
            <a:r>
              <a:rPr lang="ru-RU" sz="1200" b="1" u="sng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современный образовательный тренд </a:t>
            </a: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(их сейчас всего уже 23 вместо 9-ти еще год назад, в т. ч. Городской и Областной).</a:t>
            </a:r>
            <a:r>
              <a:rPr lang="ru-RU" sz="1200" b="1" u="sng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И, в рамках этой тенденции, с целью обеспечения доступности услуг Центра на обширной территории нашего города-миллионника, рассматривается через открытие филиалов во всех 8-ми районах города в ближайшей трехлетней перспективе помимо уже функционирующих структурных подразделений в виде ТПМПК районов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Основная цель -  это обеспечение доступности услуг ППМС-центра т.к. их востребованность растет с каждым днем!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4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И, раскрывая Модель деятельности ППМС-Центра, следует рассмотреть :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Цель и задачи</a:t>
            </a:r>
            <a:endParaRPr lang="ru-RU" sz="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работы</a:t>
            </a:r>
            <a:endParaRPr lang="ru-RU" sz="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Структура</a:t>
            </a:r>
            <a:endParaRPr lang="ru-RU" sz="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Некоторые особенности организации деятельности</a:t>
            </a:r>
            <a:endParaRPr lang="ru-RU" sz="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Предоставляемые услуги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ППМС-Центр как юридическое лицо был создан в июне 2024 года.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Затем пошел процесс присоединения районных ТПМПК как структурных подразделений и параллельно был запущен процесс лицензирования образовательной деятельности (т.к. созданы мы были как учреждение дополнительного образования).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1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 На данный момент «ППМС-центр» по типу является организацией, осуществляющей обучение</a:t>
            </a:r>
            <a:r>
              <a:rPr lang="ru-RU" dirty="0"/>
              <a:t> (ООО), хотя изначально создавались как учреждение дополнительного образования.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Основной целью и основным видом деятельности </a:t>
            </a:r>
            <a:r>
              <a:rPr lang="ru-RU" dirty="0"/>
              <a:t>которой, в соответствии с Законом «Об образовании» и Уставом, является </a:t>
            </a:r>
            <a:r>
              <a:rPr lang="ru-RU" u="sng" dirty="0"/>
              <a:t>оказание психолого-педагогической, медицинской и социальной помощи</a:t>
            </a:r>
            <a:r>
              <a:rPr lang="ru-RU" dirty="0"/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Дополнительные виды деятельности (на основании лицензий):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1" dirty="0"/>
              <a:t>Медицинская деятельность </a:t>
            </a:r>
            <a:r>
              <a:rPr lang="ru-RU" dirty="0"/>
              <a:t>врачей специалистов: в штат введены ставки врачей педиатров, терапевтов, неврологов, психиатров, психиатров-наркологов, ортопеда-травматолога, медицинского и клинического психологов, которые ведут прием пациентов в том числе и за рамками деятельности ТПМПК.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1" dirty="0"/>
              <a:t>Реализация программ дополнительного образования</a:t>
            </a:r>
            <a:r>
              <a:rPr lang="ru-RU" dirty="0"/>
              <a:t>: педагоги дополнительного образования реализуют программы различной направленности как для детей и подростков с ОВЗ и инвалидностью, так и с нормой психофизического развития с целью организации досуговой деятельности, ранней профориентации, развития творческих способностей, развивающего обучения с использованием ИКТ технологий.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63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Городским руководством Центр изначально задумывался как многофункциональный, чтобы населению в удобном и территориально доступном формате было возможно предоставлять широкий спектр услуг по принципу «одного окна».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Т.е. таким образом, чтобы обратившись в ППМС-центр, возможно было пройти прием у врачей-специалистов, после чего пройти комплексное обследование ребенка на ТПМПК с целью определения или корректировки дальнейшего образовательного маршрута , где так же будет определен перечень специалистов коррекционно-развивающего профиля и обозначены направления работы с целью коррекции дефицитов конкретного ребенка. Далее, с учетом выявленных особенностей развития ребенка и выданного заключения, родителям предлагается индивидуально подобранный комплекс услуг, который возможно получать в Центре.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Кроме того, после прохождения 2-го этапа медицинского лицензирования,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Bold" pitchFamily="34" charset="-122"/>
                <a:cs typeface="Lato Bold" pitchFamily="34" charset="-120"/>
              </a:rPr>
              <a:t>по видам деятельности: «сестринское дело» и «физиотерапия» и «медицинский массаж», появится возможность, по назначению врача, получать медикаментозное лечение, пройти курсы физиотерапии и/или медицинского массажа. 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7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 целью расширения спектра услуг (за рамками выполнения Муниципального задания), а также с целью предоставления услуг для всех желающих ( в том числе для тех, кто не проживает на территории г. Нижнего Новгорода ,например, жителей Нижегородской области, получено Постановление Главы администрации города «О согласовании тарифов на оказание платных услуг». </a:t>
            </a:r>
          </a:p>
          <a:p>
            <a:r>
              <a:rPr lang="ru-RU" sz="1200" b="1" u="sng" dirty="0">
                <a:solidFill>
                  <a:schemeClr val="accent6">
                    <a:lumMod val="50000"/>
                  </a:schemeClr>
                </a:solidFill>
              </a:rPr>
              <a:t>Контингент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и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</a:rPr>
              <a:t>условия предоставления услуг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9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проживающие в Нижегородской области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за рамками услуг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</a:rPr>
              <a:t>Муниципального задания (МЗ)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диагностические исследования :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1. определение  уровня психофизического развития ребенка на соответствие возрастной нормой 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2. на определение уровня развития интеллекта в т.ч. с использованием теста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Векслеран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( не по направлению ТПМПК (назначаемые при необходимости прохождения дополнительного обследования в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диагностически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сложных случаях), например когда необходимо точно установить на каком уровне развития на данный момент находится ребенок (ЗПР или УО легкой степени или различить УО легкой или средней степени и т.д.)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3.</a:t>
            </a:r>
            <a:r>
              <a:rPr lang="ru-RU" sz="1200" b="0" dirty="0">
                <a:solidFill>
                  <a:srgbClr val="C00000"/>
                </a:solidFill>
              </a:rPr>
              <a:t> на </a:t>
            </a:r>
            <a:r>
              <a:rPr lang="ru-RU" sz="1200" b="0" dirty="0" err="1">
                <a:solidFill>
                  <a:srgbClr val="C00000"/>
                </a:solidFill>
              </a:rPr>
              <a:t>опредение</a:t>
            </a:r>
            <a:r>
              <a:rPr lang="ru-RU" sz="1200" b="0" dirty="0">
                <a:solidFill>
                  <a:srgbClr val="C00000"/>
                </a:solidFill>
              </a:rPr>
              <a:t> уровня межличностных детско-родительских отношений с целью обеспечения безопасности и психологического комфорта ребенка. Чаще всего эта необходимость возникает в конфликтных ситуациях</a:t>
            </a:r>
            <a:r>
              <a:rPr lang="ru-RU" sz="1200" b="0" dirty="0">
                <a:solidFill>
                  <a:schemeClr val="accent6">
                    <a:lumMod val="50000"/>
                  </a:schemeClr>
                </a:solidFill>
              </a:rPr>
              <a:t> между родителями при </a:t>
            </a:r>
            <a:r>
              <a:rPr lang="ru-RU" sz="1200" b="0" dirty="0">
                <a:solidFill>
                  <a:srgbClr val="C00000"/>
                </a:solidFill>
              </a:rPr>
              <a:t>бракоразводном процессе.</a:t>
            </a:r>
            <a:endParaRPr lang="ru-RU" b="1" dirty="0"/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7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деятельности Центра: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психолого-педагогической, медицинской и социальной помощи, включающей в себя:</a:t>
            </a:r>
          </a:p>
          <a:p>
            <a:pPr marL="228600" indent="-228600">
              <a:buAutoNum type="arabicPeriod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а) психолого-педагогическое консультирование участников образовательных отношений: обучающихся, родителей и педагогических работников; 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б) коррекционно-развивающие и компенсирующие занятия с обучающимися, логопедическая помощь обучающимся; 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в) комплекс реабилитационных и других медицинских мероприятий (при наличии соответствующей лицензии на осуществление медицинской деятельности и в соответствии с имеющейся медицинской базой); 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г) помощь обучающимся в профессиональном самоопределении (профориентация) ,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д) и социальной адаптации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11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Психолого-педагогическое консультирование участников образовательных отношений происходит на онлайн и офлайн семинарах-практикумах, круглых столах и дискуссионных площадках по разбору практических кейсов работы с детьми и семьями. Индивидуальное консультирование начиная от руководителя ОО и заканчивая классными руководителями и воспитателями происходит по мере обращений на постоянной основе.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 теперь предлагаем взглянуть </a:t>
            </a:r>
            <a:r>
              <a:rPr lang="ru-RU" u="sng" dirty="0"/>
              <a:t>на атмосферу наших семинаров</a:t>
            </a:r>
            <a:r>
              <a:rPr lang="ru-RU" dirty="0"/>
              <a:t>. На этих снимках запечатлены специалисты:</a:t>
            </a:r>
            <a:r>
              <a:rPr lang="ru-RU" baseline="0" dirty="0"/>
              <a:t> педагоги, </a:t>
            </a:r>
            <a:r>
              <a:rPr lang="ru-RU" dirty="0"/>
              <a:t>логопеды, дефектологи и психологи, участвующие в профессиональных семинарах. Каждое фото – это живое подтверждение того, как мы делимся опытом и </a:t>
            </a:r>
            <a:r>
              <a:rPr lang="ru-RU" u="sng" dirty="0"/>
              <a:t>создаём сообщество специалистов</a:t>
            </a:r>
            <a:r>
              <a:rPr lang="ru-RU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Эти встречи позволяют нашим специалистам обмениваться лучшими практиками, формировать профессиональные сети и получать новые инструменты для работы.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8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9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0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43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1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1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8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6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6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4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3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6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19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3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9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8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9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6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1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8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1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hyperlink" Target="https://vkvideo.ru/video-230661591_45623903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4.png"/><Relationship Id="rId4" Type="http://schemas.openxmlformats.org/officeDocument/2006/relationships/hyperlink" Target="https://vkvideo.ru/video-230661591_456239038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5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openxmlformats.org/officeDocument/2006/relationships/hyperlink" Target="https://vkvideo.ru/video-230661591_456239040" TargetMode="External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hyperlink" Target="https://disk.yandex.ru/d/kPIy0WzIQLO8qA" TargetMode="Externa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hyperlink" Target="https://disk.yandex.ru/d/wFZddBMHcEmNk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si.mchs.gov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psy.edu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7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524" y="0"/>
            <a:ext cx="4445875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36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44547" y="1412614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8000" b="1" dirty="0">
                <a:solidFill>
                  <a:schemeClr val="accent6">
                    <a:lumMod val="50000"/>
                  </a:schemeClr>
                </a:solidFill>
                <a:ea typeface="Lato Bold" pitchFamily="34" charset="-122"/>
              </a:rPr>
              <a:t>М</a:t>
            </a:r>
            <a:r>
              <a:rPr lang="ru-RU" sz="5850" b="1" dirty="0">
                <a:solidFill>
                  <a:schemeClr val="accent6">
                    <a:lumMod val="50000"/>
                  </a:schemeClr>
                </a:solidFill>
                <a:ea typeface="Lato Bold" pitchFamily="34" charset="-122"/>
              </a:rPr>
              <a:t>Ы РАДЫ </a:t>
            </a:r>
          </a:p>
          <a:p>
            <a:pPr algn="ctr">
              <a:lnSpc>
                <a:spcPct val="150000"/>
              </a:lnSpc>
            </a:pPr>
            <a:r>
              <a:rPr lang="ru-RU" sz="5850" b="1" dirty="0">
                <a:solidFill>
                  <a:schemeClr val="accent6">
                    <a:lumMod val="50000"/>
                  </a:schemeClr>
                </a:solidFill>
                <a:ea typeface="Lato Bold" pitchFamily="34" charset="-122"/>
              </a:rPr>
              <a:t>ПРИВЕТСТВОВАТЬ ВАС!</a:t>
            </a:r>
          </a:p>
          <a:p>
            <a:pPr algn="ctr">
              <a:lnSpc>
                <a:spcPct val="150000"/>
              </a:lnSpc>
            </a:pPr>
            <a:endParaRPr lang="ru-RU" sz="5850" b="1" dirty="0">
              <a:solidFill>
                <a:srgbClr val="4A4A45"/>
              </a:solidFill>
              <a:ea typeface="Lato Bold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54323" y="51395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1F585E-54EC-41C9-86A5-0FDB577A61D7}"/>
              </a:ext>
            </a:extLst>
          </p:cNvPr>
          <p:cNvSpPr/>
          <p:nvPr/>
        </p:nvSpPr>
        <p:spPr>
          <a:xfrm>
            <a:off x="3555099" y="6103896"/>
            <a:ext cx="30623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800" b="1" dirty="0">
              <a:solidFill>
                <a:schemeClr val="accent2">
                  <a:lumMod val="50000"/>
                </a:schemeClr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lvl="0"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14 мая 2026 года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645" y="1770860"/>
            <a:ext cx="4265632" cy="4222032"/>
          </a:xfrm>
          <a:prstGeom prst="rect">
            <a:avLst/>
          </a:prstGeom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6847D746-A6D1-41DB-979A-8CD0C17F7A31}"/>
              </a:ext>
            </a:extLst>
          </p:cNvPr>
          <p:cNvSpPr/>
          <p:nvPr/>
        </p:nvSpPr>
        <p:spPr>
          <a:xfrm>
            <a:off x="969008" y="6319028"/>
            <a:ext cx="8298360" cy="36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3555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ru-RU" sz="3600" b="1" u="sng" dirty="0">
              <a:solidFill>
                <a:srgbClr val="C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11" y="6428"/>
            <a:ext cx="3396059" cy="37439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59192" y="309187"/>
            <a:ext cx="106504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 –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образовательных организаций</a:t>
            </a: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518" y="78586"/>
            <a:ext cx="3480043" cy="3444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752" t="20392" b="19216"/>
          <a:stretch/>
        </p:blipFill>
        <p:spPr>
          <a:xfrm>
            <a:off x="178686" y="5676692"/>
            <a:ext cx="4466611" cy="255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167" t="37393" b="19208"/>
          <a:stretch/>
        </p:blipFill>
        <p:spPr>
          <a:xfrm>
            <a:off x="6024125" y="1367222"/>
            <a:ext cx="4556789" cy="275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5849" t="31007" r="27181" b="22188"/>
          <a:stretch/>
        </p:blipFill>
        <p:spPr>
          <a:xfrm>
            <a:off x="812240" y="2042232"/>
            <a:ext cx="4414182" cy="271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4453" t="39574" r="13641" b="17889"/>
          <a:stretch/>
        </p:blipFill>
        <p:spPr>
          <a:xfrm>
            <a:off x="8299367" y="4365963"/>
            <a:ext cx="6152347" cy="278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19260" t="10533" r="8062" b="14973"/>
          <a:stretch/>
        </p:blipFill>
        <p:spPr>
          <a:xfrm>
            <a:off x="5252029" y="5137724"/>
            <a:ext cx="2461752" cy="261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633372-2CFD-4C7E-BBF1-B95DBB9673FF}"/>
              </a:ext>
            </a:extLst>
          </p:cNvPr>
          <p:cNvSpPr/>
          <p:nvPr/>
        </p:nvSpPr>
        <p:spPr>
          <a:xfrm>
            <a:off x="12238881" y="7763140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3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-89244" y="186876"/>
            <a:ext cx="106504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 –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родителей / законных представителей;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955" y="2391508"/>
            <a:ext cx="3480043" cy="3444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367" t="23366"/>
          <a:stretch/>
        </p:blipFill>
        <p:spPr>
          <a:xfrm>
            <a:off x="5715240" y="5493932"/>
            <a:ext cx="4343161" cy="238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12910" t="28550" r="3137" b="3394"/>
          <a:stretch/>
        </p:blipFill>
        <p:spPr>
          <a:xfrm>
            <a:off x="501420" y="5493932"/>
            <a:ext cx="4070580" cy="247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7266" b="6594"/>
          <a:stretch/>
        </p:blipFill>
        <p:spPr>
          <a:xfrm>
            <a:off x="4199469" y="2002758"/>
            <a:ext cx="6605671" cy="30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17851" t="21809" r="13545" b="5353"/>
          <a:stretch/>
        </p:blipFill>
        <p:spPr>
          <a:xfrm>
            <a:off x="573206" y="1995203"/>
            <a:ext cx="3867610" cy="3079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966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852" y="1"/>
            <a:ext cx="3629791" cy="39303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78686" y="235856"/>
            <a:ext cx="106504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 –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детей и подростков;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   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Процесс организации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         консультации</a:t>
            </a:r>
            <a:endParaRPr lang="ru-RU" sz="2800" b="1" dirty="0">
              <a:solidFill>
                <a:srgbClr val="7030A0"/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447" y="349212"/>
            <a:ext cx="3480043" cy="3444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/>
          <a:stretch/>
        </p:blipFill>
        <p:spPr>
          <a:xfrm>
            <a:off x="4422878" y="1268365"/>
            <a:ext cx="3573474" cy="268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14596" r="11039" b="2961"/>
          <a:stretch/>
        </p:blipFill>
        <p:spPr>
          <a:xfrm>
            <a:off x="8156581" y="1276707"/>
            <a:ext cx="2700644" cy="271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9435" r="6906"/>
          <a:stretch/>
        </p:blipFill>
        <p:spPr>
          <a:xfrm>
            <a:off x="4609319" y="4363885"/>
            <a:ext cx="9795169" cy="380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99360"/>
            <a:ext cx="4372283" cy="53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10" y="1"/>
            <a:ext cx="3414889" cy="35739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406284" y="30965"/>
            <a:ext cx="106504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коррекционно-развивающие и компенсирующие занятия</a:t>
            </a:r>
          </a:p>
          <a:p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обучающимися, логопедическую помощь обучающимся;</a:t>
            </a:r>
          </a:p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3600" b="1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Сердце нашей работы: </a:t>
            </a:r>
          </a:p>
          <a:p>
            <a:pPr algn="ctr"/>
            <a:r>
              <a:rPr lang="ru-RU" sz="3600" b="1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ювелирная настройка пути к успеху</a:t>
            </a:r>
            <a:endParaRPr lang="ru-RU" sz="3600" b="1" dirty="0">
              <a:solidFill>
                <a:srgbClr val="9933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146" y="0"/>
            <a:ext cx="3643616" cy="3573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66" y="3737740"/>
            <a:ext cx="4292064" cy="32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8" y="3718804"/>
            <a:ext cx="4317312" cy="323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36" y="3737740"/>
            <a:ext cx="4314631" cy="323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82B317-001B-4D5B-988F-FC9E6A0FFA21}"/>
              </a:ext>
            </a:extLst>
          </p:cNvPr>
          <p:cNvSpPr/>
          <p:nvPr/>
        </p:nvSpPr>
        <p:spPr>
          <a:xfrm>
            <a:off x="12244503" y="7748586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9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68611" y="207953"/>
            <a:ext cx="106504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 реабилитационных и других медицинских мероприятий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Вектор восстановления: </a:t>
            </a: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ЛФК, АФК и </a:t>
            </a:r>
            <a:r>
              <a:rPr lang="ru-RU" sz="3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здоровьесберегающие</a:t>
            </a:r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 технологии</a:t>
            </a: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 в действии</a:t>
            </a:r>
            <a:endParaRPr lang="ru-RU" sz="3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840" y="2285445"/>
            <a:ext cx="3439397" cy="3404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1" y="4362937"/>
            <a:ext cx="4705166" cy="352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989" y="4398441"/>
            <a:ext cx="4672205" cy="350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46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1"/>
            <a:ext cx="3629791" cy="34150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43694" y="115313"/>
            <a:ext cx="1104531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обучающимся в профессиональном самоопределении и социальной адаптации;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Навигация успеха: </a:t>
            </a: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от социальной уверенности к профессиональному выбору</a:t>
            </a:r>
            <a:endParaRPr lang="ru-RU" sz="3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38" y="57076"/>
            <a:ext cx="3351968" cy="3299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r="7087"/>
          <a:stretch/>
        </p:blipFill>
        <p:spPr>
          <a:xfrm>
            <a:off x="156249" y="3415004"/>
            <a:ext cx="3424829" cy="257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04" y="5324270"/>
            <a:ext cx="3424829" cy="277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 r="4793"/>
          <a:stretch/>
        </p:blipFill>
        <p:spPr>
          <a:xfrm>
            <a:off x="10578931" y="5244808"/>
            <a:ext cx="3721747" cy="277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7065733" y="3415003"/>
            <a:ext cx="3513198" cy="257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30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19" y="349212"/>
            <a:ext cx="109384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II. </a:t>
            </a:r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помощи организациям, осуществляющим образовательную деятельность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71525" y="2230261"/>
            <a:ext cx="143434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методическая помощь в разработке и реализации </a:t>
            </a:r>
          </a:p>
          <a:p>
            <a:pPr algn="just"/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адаптированных программ и индивидуальных учебных планов</a:t>
            </a:r>
          </a:p>
          <a:p>
            <a:pPr algn="just"/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в совершенствовании деятельности психологических служб образовательных организаций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в выборе оптимальных форм, методов и средств обучения и воспитания обучающихся с учетом их индивидуальных особенностей и особых образовательных потребностей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в выявлении и устранении потенциальных препятствий к обучению, воспитанию и социальной адаптации обучающихся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398FCC-5F67-4AE3-9E3A-B981B6A1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271" y="2"/>
            <a:ext cx="3159129" cy="29721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F347FC-5A97-4CA4-A155-6C1759341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73" y="66100"/>
            <a:ext cx="2869323" cy="2839995"/>
          </a:xfrm>
          <a:prstGeom prst="rect">
            <a:avLst/>
          </a:prstGeom>
        </p:spPr>
      </p:pic>
      <p:sp>
        <p:nvSpPr>
          <p:cNvPr id="14" name="Shape 3">
            <a:extLst>
              <a:ext uri="{FF2B5EF4-FFF2-40B4-BE49-F238E27FC236}">
                <a16:creationId xmlns:a16="http://schemas.microsoft.com/office/drawing/2014/main" id="{457215F6-E3B9-480B-92B7-7929BB61EC41}"/>
              </a:ext>
            </a:extLst>
          </p:cNvPr>
          <p:cNvSpPr/>
          <p:nvPr/>
        </p:nvSpPr>
        <p:spPr>
          <a:xfrm>
            <a:off x="144904" y="1639613"/>
            <a:ext cx="11326367" cy="11548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B5D3CF-2F2C-4595-81B7-FFC34C6E9700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9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92769" y="2004789"/>
            <a:ext cx="8631565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/>
            <a:r>
              <a:rPr lang="ru-RU" sz="1920" b="1" u="sng" dirty="0">
                <a:solidFill>
                  <a:srgbClr val="70AD47">
                    <a:lumMod val="50000"/>
                  </a:srgbClr>
                </a:solidFill>
                <a:latin typeface="Arial"/>
              </a:rPr>
              <a:t>Ссылки на материалы: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Инновационная модель наставничества, разработанная специально для 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подростков 11–15 лет с особыми образовательными потребностями (ООП)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 «Маяк наставничества: свет в профориентации без границ, 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путь к своим сильным сторонам» </a:t>
            </a:r>
            <a:r>
              <a:rPr lang="en-US" sz="1440" dirty="0">
                <a:solidFill>
                  <a:srgbClr val="000000"/>
                </a:solidFill>
                <a:latin typeface="Arial"/>
                <a:hlinkClick r:id="rId3"/>
              </a:rPr>
              <a:t>https://disk.yandex.ru/d/kPIy0WzIQLO8qA</a:t>
            </a:r>
            <a:r>
              <a:rPr lang="ru-RU" sz="144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lvl="0"/>
            <a:endParaRPr lang="ru-RU" sz="1920" b="1" dirty="0">
              <a:solidFill>
                <a:srgbClr val="00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0"/>
            <a:endParaRPr lang="ru-RU" sz="1440" dirty="0">
              <a:solidFill>
                <a:srgbClr val="000000"/>
              </a:solidFill>
              <a:latin typeface="Arial"/>
              <a:cs typeface="Arial Black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61257" y="258428"/>
            <a:ext cx="1109612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II. </a:t>
            </a:r>
            <a:r>
              <a:rPr lang="ru-RU" sz="28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помощи организациям, осуществляющим образовательную  деятельность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 обобщение опыта работы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377" y="0"/>
            <a:ext cx="3273023" cy="3203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3614" y="24776"/>
            <a:ext cx="3236786" cy="3203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7377" y="3189275"/>
            <a:ext cx="3208430" cy="396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751" y="3098047"/>
            <a:ext cx="4220307" cy="55854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5862" y="1120973"/>
            <a:ext cx="4084563" cy="53693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7499" y="3341514"/>
            <a:ext cx="1376891" cy="13768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9530" y="4718405"/>
            <a:ext cx="4715121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Проект по созданию инклюзивной системы профориентации 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«Профориентация без границ: открываю свои сильные стороны»</a:t>
            </a:r>
            <a:r>
              <a:rPr lang="ru-RU" sz="132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(для детей подросткового возраста с особыми образовательными потребностями 11-15 лет) </a:t>
            </a:r>
            <a:r>
              <a:rPr lang="en-US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  <a:hlinkClick r:id="rId10"/>
              </a:rPr>
              <a:t>https://disk.yandex.ru/d/wFZddBMHcEmNkg</a:t>
            </a:r>
            <a:r>
              <a:rPr lang="ru-RU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844" y="6473655"/>
            <a:ext cx="1427303" cy="14273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08" y="5955545"/>
            <a:ext cx="3037854" cy="23600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5110" y="6219707"/>
            <a:ext cx="3743985" cy="215105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24BBBDB-3016-4382-9438-43F7E80F48F8}"/>
              </a:ext>
            </a:extLst>
          </p:cNvPr>
          <p:cNvSpPr/>
          <p:nvPr/>
        </p:nvSpPr>
        <p:spPr>
          <a:xfrm>
            <a:off x="12129096" y="759903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5DFA1D6-95EC-49D0-8BFA-DAC576EA574A}"/>
              </a:ext>
            </a:extLst>
          </p:cNvPr>
          <p:cNvSpPr/>
          <p:nvPr/>
        </p:nvSpPr>
        <p:spPr>
          <a:xfrm>
            <a:off x="11887436" y="6635164"/>
            <a:ext cx="2795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Методические рекомендации «Психолого-медико-педагогическое обследование ребенка в условиях деятельности ТПМПК»</a:t>
            </a: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CA6C08C5-F87E-443C-9F6C-FFDA794EF8EC}"/>
              </a:ext>
            </a:extLst>
          </p:cNvPr>
          <p:cNvSpPr/>
          <p:nvPr/>
        </p:nvSpPr>
        <p:spPr>
          <a:xfrm flipV="1">
            <a:off x="3321488" y="1697784"/>
            <a:ext cx="8017584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</p:spTree>
    <p:extLst>
      <p:ext uri="{BB962C8B-B14F-4D97-AF65-F5344CB8AC3E}">
        <p14:creationId xmlns:p14="http://schemas.microsoft.com/office/powerpoint/2010/main" val="231547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564484" y="170544"/>
            <a:ext cx="4647028" cy="733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обобщение педагогического опыта работы 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38169" y="2740287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644431" y="3721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296900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120358" y="2734600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859285" y="3684905"/>
            <a:ext cx="32966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308207" y="4272574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002923" y="2722568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1274119" y="37320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04007" y="413812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6" y="30325"/>
            <a:ext cx="2072820" cy="2206943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4"/>
          <a:stretch>
            <a:fillRect/>
          </a:stretch>
        </p:blipFill>
        <p:spPr>
          <a:xfrm>
            <a:off x="2482044" y="617013"/>
            <a:ext cx="3774686" cy="50498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6" y="3858955"/>
            <a:ext cx="2822072" cy="40664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/>
          <p:cNvPicPr/>
          <p:nvPr/>
        </p:nvPicPr>
        <p:blipFill>
          <a:blip r:embed="rId6"/>
          <a:stretch>
            <a:fillRect/>
          </a:stretch>
        </p:blipFill>
        <p:spPr>
          <a:xfrm>
            <a:off x="11171769" y="840677"/>
            <a:ext cx="3205968" cy="46025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4397" y="5090748"/>
            <a:ext cx="3276003" cy="29086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4761" y="604247"/>
            <a:ext cx="3324714" cy="45973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Рисунок 2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9"/>
          <a:stretch/>
        </p:blipFill>
        <p:spPr bwMode="auto">
          <a:xfrm>
            <a:off x="6256730" y="4646820"/>
            <a:ext cx="3758782" cy="3386920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67" y="137553"/>
            <a:ext cx="1969477" cy="19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99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" y="3033430"/>
            <a:ext cx="3327551" cy="46467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476" y="30325"/>
            <a:ext cx="2686924" cy="38192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9386" y="56734"/>
            <a:ext cx="4647028" cy="733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ru-RU" sz="32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Участие в конкурсном и грантовом движениях</a:t>
            </a:r>
          </a:p>
        </p:txBody>
      </p:sp>
      <p:sp>
        <p:nvSpPr>
          <p:cNvPr id="4" name="Text 1"/>
          <p:cNvSpPr/>
          <p:nvPr/>
        </p:nvSpPr>
        <p:spPr>
          <a:xfrm>
            <a:off x="938169" y="2740287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644431" y="3721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296900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120358" y="2734600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859285" y="3684905"/>
            <a:ext cx="32966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308207" y="4272574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002923" y="2722568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1274119" y="37320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04007" y="413812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112" y="4141690"/>
            <a:ext cx="2864958" cy="40879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495" y="4138129"/>
            <a:ext cx="2830421" cy="40354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3384" y="3664432"/>
            <a:ext cx="3152931" cy="44937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0485" y="640916"/>
            <a:ext cx="2864958" cy="414152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016" y="650231"/>
            <a:ext cx="2929133" cy="41415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44" y="659749"/>
            <a:ext cx="3442446" cy="200361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589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993" y="0"/>
            <a:ext cx="4477406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4191" y="1919575"/>
            <a:ext cx="875733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5550"/>
              </a:lnSpc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Муниципальное автономное учреждение</a:t>
            </a:r>
          </a:p>
          <a:p>
            <a:pPr lvl="0" algn="ctr">
              <a:lnSpc>
                <a:spcPts val="5550"/>
              </a:lnSpc>
            </a:pP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«Центр психолого-педагогической, медицинской и социальной помощи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имени </a:t>
            </a:r>
          </a:p>
          <a:p>
            <a:pPr lvl="0" algn="ctr">
              <a:lnSpc>
                <a:spcPts val="5550"/>
              </a:lnSpc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В.П. Радченко»</a:t>
            </a:r>
          </a:p>
        </p:txBody>
      </p:sp>
      <p:sp>
        <p:nvSpPr>
          <p:cNvPr id="4" name="Text 1"/>
          <p:cNvSpPr/>
          <p:nvPr/>
        </p:nvSpPr>
        <p:spPr>
          <a:xfrm>
            <a:off x="654191" y="3056499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endParaRPr lang="en-US" sz="58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54191" y="38248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ru-RU" sz="2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54190" y="515449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B32066-5E98-4D8A-8595-3836C344D9D1}"/>
              </a:ext>
            </a:extLst>
          </p:cNvPr>
          <p:cNvSpPr/>
          <p:nvPr/>
        </p:nvSpPr>
        <p:spPr>
          <a:xfrm>
            <a:off x="654190" y="482293"/>
            <a:ext cx="875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srgbClr val="C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«Дни Нижнего Новгорода в Минске»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6C8C5D-4297-468D-A3CE-D72331AAD5B5}"/>
              </a:ext>
            </a:extLst>
          </p:cNvPr>
          <p:cNvSpPr/>
          <p:nvPr/>
        </p:nvSpPr>
        <p:spPr>
          <a:xfrm>
            <a:off x="3837291" y="7167356"/>
            <a:ext cx="1710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2026 год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556" y="1607199"/>
            <a:ext cx="4440844" cy="4395453"/>
          </a:xfrm>
          <a:prstGeom prst="rect">
            <a:avLst/>
          </a:prstGeom>
        </p:spPr>
      </p:pic>
      <p:sp>
        <p:nvSpPr>
          <p:cNvPr id="12" name="Shape 3">
            <a:extLst>
              <a:ext uri="{FF2B5EF4-FFF2-40B4-BE49-F238E27FC236}">
                <a16:creationId xmlns:a16="http://schemas.microsoft.com/office/drawing/2014/main" id="{1EC83EEB-3B7F-4422-9CBE-5E8610B2645D}"/>
              </a:ext>
            </a:extLst>
          </p:cNvPr>
          <p:cNvSpPr/>
          <p:nvPr/>
        </p:nvSpPr>
        <p:spPr>
          <a:xfrm flipV="1">
            <a:off x="811853" y="1264265"/>
            <a:ext cx="8369949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</p:spTree>
    <p:extLst>
      <p:ext uri="{BB962C8B-B14F-4D97-AF65-F5344CB8AC3E}">
        <p14:creationId xmlns:p14="http://schemas.microsoft.com/office/powerpoint/2010/main" val="162639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III. </a:t>
            </a:r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Организация деятельности ТПМПК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793790" y="1242285"/>
            <a:ext cx="955018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350158" y="2014734"/>
            <a:ext cx="1065044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выявление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психолого-медико-педагогическое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обследование детей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подготовка по результатам обследования Заключения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anose="020B0604020202020204" charset="0"/>
              <a:cs typeface="Inter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Консультационная и просветительская деятельность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взаимодействие с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</a:t>
            </a:r>
          </a:p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06F873-38A4-4E81-802A-31D5DA0CA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" b="68390"/>
          <a:stretch/>
        </p:blipFill>
        <p:spPr>
          <a:xfrm>
            <a:off x="11403333" y="48731"/>
            <a:ext cx="3227067" cy="32147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A47CF8-D5B0-48C0-90CE-C91D132A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239" y="193456"/>
            <a:ext cx="3247930" cy="321473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A2313C-85B1-4711-B9CB-38C79C7FAE60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5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656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3000"/>
              </a:lnSpc>
              <a:defRPr/>
            </a:pPr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IV. </a:t>
            </a:r>
            <a:r>
              <a:rPr lang="ru-RU" sz="3200" b="1" dirty="0">
                <a:solidFill>
                  <a:srgbClr val="C00000"/>
                </a:solidFill>
              </a:rPr>
              <a:t>Осуществление комплекса мероприятий по выявлению причин социальной дезадаптации детей и оказание им экстренной и кризисной психологической помощи, осуществление связи с семьей</a:t>
            </a:r>
            <a:endParaRPr lang="ru-RU" sz="3200" b="1" dirty="0">
              <a:solidFill>
                <a:srgbClr val="C00000"/>
              </a:solidFill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387920" y="2005407"/>
            <a:ext cx="1049849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311942" y="1926520"/>
            <a:ext cx="1081371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краткосрочные тренинговые программы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городской службы медиации </a:t>
            </a:r>
            <a:r>
              <a:rPr lang="ru-RU" sz="2400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(с сентября 2026г)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 волонтерского движения среди подростков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служба экстренной и кризисной психологической помощи: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МЧС РФ: 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Горячая линия службы экстренной психологической помощи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   </a:t>
            </a:r>
            <a:r>
              <a:rPr lang="ru-RU" sz="2400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+7 (495) 989-50-50. 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Круглосуточный телефон доверия для детей и подростков 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     </a:t>
            </a:r>
            <a:r>
              <a:rPr lang="ru-RU" sz="2400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 (800) 2000-122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ППМС-Центр: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Телефон доверия для детей и родителей</a:t>
            </a:r>
          </a:p>
          <a:p>
            <a:r>
              <a:rPr lang="ru-RU" sz="2400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8 (831) 218-51-81 (доб.704) </a:t>
            </a:r>
          </a:p>
          <a:p>
            <a:r>
              <a:rPr lang="ru-RU" sz="2400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Дистанционное консультирование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Очное консультирование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Консультационный прием врача-психиатра и экстренная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госпитализация детей в остром кризисном состоянии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   (при необходимости)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3CD40-2A61-4447-915B-D38398C0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771" y="0"/>
            <a:ext cx="3517629" cy="481913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61F4AB-238D-4C0A-99AC-55F36E3A0276}"/>
              </a:ext>
            </a:extLst>
          </p:cNvPr>
          <p:cNvSpPr/>
          <p:nvPr/>
        </p:nvSpPr>
        <p:spPr>
          <a:xfrm>
            <a:off x="11112771" y="4819133"/>
            <a:ext cx="3517629" cy="34104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335C3-7A41-41E4-9A37-66FDD52FCC09}"/>
              </a:ext>
            </a:extLst>
          </p:cNvPr>
          <p:cNvSpPr txBox="1"/>
          <p:nvPr/>
        </p:nvSpPr>
        <p:spPr>
          <a:xfrm>
            <a:off x="11125659" y="4819133"/>
            <a:ext cx="3517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    Горячая линия службы экстренной психологической помощи МЧС РФ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+7 (495) 989-50-50. 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Сайт: </a:t>
            </a:r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  <a:hlinkClick r:id="rId4"/>
              </a:rPr>
              <a:t>https://www.psi.mchs.gov.ru/</a:t>
            </a:r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    Круглосуточный телефон доверия для детей и подростков  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ea typeface="Inter" pitchFamily="34" charset="-122"/>
                <a:cs typeface="Calibri Light" panose="020F0302020204030204" pitchFamily="34" charset="0"/>
              </a:rPr>
              <a:t>8 (800) 2000-122</a:t>
            </a:r>
          </a:p>
        </p:txBody>
      </p:sp>
    </p:spTree>
    <p:extLst>
      <p:ext uri="{BB962C8B-B14F-4D97-AF65-F5344CB8AC3E}">
        <p14:creationId xmlns:p14="http://schemas.microsoft.com/office/powerpoint/2010/main" val="138991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Федеральные ресурсы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11800" y="1121377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200" b="1" dirty="0">
                <a:solidFill>
                  <a:srgbClr val="ED7D31">
                    <a:lumMod val="50000"/>
                  </a:srgbClr>
                </a:solidFill>
              </a:rPr>
              <a:t>                            </a:t>
            </a:r>
            <a:r>
              <a:rPr lang="ru-RU" sz="3200" b="1" u="sng" dirty="0">
                <a:solidFill>
                  <a:srgbClr val="ED7D31">
                    <a:lumMod val="50000"/>
                  </a:srgbClr>
                </a:solidFill>
              </a:rPr>
              <a:t>Серия «НАВИГАТОР ПРОФИЛАКТИКИ»</a:t>
            </a:r>
          </a:p>
          <a:p>
            <a:endParaRPr lang="ru-RU" sz="2000" b="1" u="sng" dirty="0">
              <a:solidFill>
                <a:srgbClr val="ED7D31">
                  <a:lumMod val="50000"/>
                </a:srgbClr>
              </a:solidFill>
            </a:endParaRPr>
          </a:p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Девиантное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поведение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— алгоритмы действий, диагностические инструменты, кейсы.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Виктимизация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детей и подростков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помогает выявить факторы риска и признаки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виктимного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поведения;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содержит алгоритмы действий при выявлении случаев травли,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буллинга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, эксплуатации; предлагает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                              методики первичной помощи и сопровождения пострадавших детей. 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Суицидальное поведение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распознавание тревожных сигналов и маркеров суицидального риска;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алгоритмы экстренной помощи и взаимодействия;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рекомендации по организации профилактической работы в образовательных организациях.</a:t>
            </a:r>
          </a:p>
          <a:p>
            <a:pPr algn="ctr"/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437" y="32658"/>
            <a:ext cx="2792284" cy="276374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945613" y="2564827"/>
          <a:ext cx="20130265" cy="198917"/>
        </p:xfrm>
        <a:graphic>
          <a:graphicData uri="http://schemas.openxmlformats.org/drawingml/2006/table">
            <a:tbl>
              <a:tblPr/>
              <a:tblGrid>
                <a:gridCol w="2013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917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  <a:tabLst>
                          <a:tab pos="1591945" algn="ctr"/>
                        </a:tabLst>
                      </a:pPr>
                      <a:r>
                        <a:rPr lang="ru-RU" sz="1100" dirty="0">
                          <a:solidFill>
                            <a:srgbClr val="0E3A53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	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Рисунок 198" descr="qrcod_dYo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01" y="2245278"/>
            <a:ext cx="1100726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Пользователь\Downloads\qrcod_dYqV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98" y="4557951"/>
            <a:ext cx="1143229" cy="108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501" y="6989356"/>
            <a:ext cx="1147567" cy="11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0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551797"/>
            <a:ext cx="11308642" cy="1468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4000"/>
              </a:lnSpc>
              <a:defRPr/>
            </a:pPr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V. </a:t>
            </a:r>
            <a:r>
              <a:rPr lang="ru-RU" sz="3200" b="1" dirty="0">
                <a:solidFill>
                  <a:srgbClr val="C00000"/>
                </a:solidFill>
                <a:latin typeface="Inter" panose="020B0604020202020204" charset="0"/>
                <a:ea typeface="Inter" pitchFamily="34" charset="-122"/>
                <a:cs typeface="Inter" panose="020B0604020202020204" charset="0"/>
              </a:rPr>
              <a:t>П</a:t>
            </a:r>
            <a:r>
              <a:rPr lang="ru-RU" sz="3200" b="1" dirty="0">
                <a:solidFill>
                  <a:srgbClr val="C00000"/>
                </a:solidFill>
                <a:latin typeface="Inter" panose="020B0604020202020204" charset="0"/>
                <a:cs typeface="Inter" panose="020B0604020202020204" charset="0"/>
              </a:rPr>
              <a:t>роведение психологической экспертизы (оценки) образовательной среды в ОО</a:t>
            </a:r>
            <a:endParaRPr lang="ru-RU" sz="3200" b="1" dirty="0">
              <a:solidFill>
                <a:srgbClr val="C00000"/>
              </a:solidFill>
              <a:latin typeface="Inter" panose="020B0604020202020204" charset="0"/>
              <a:ea typeface="Inter" pitchFamily="34" charset="-122"/>
              <a:cs typeface="Inter" panose="020B060402020202020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387920" y="2175069"/>
            <a:ext cx="1130864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35966" y="2284914"/>
            <a:ext cx="14142186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целью</a:t>
            </a:r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   </a:t>
            </a:r>
          </a:p>
          <a:p>
            <a:endParaRPr lang="ru-RU" sz="14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осуществления анализа эффективности деятельности психологической службы ОО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изучения и анализ созданной в ОО образовательной среды на определение уровня психологической безопасности и комфорта для детей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 выполнения рекомендаций ТПМПК по реализации адаптированных образовательных программ для детей с ОВЗ и инвалидностью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деятельности </a:t>
            </a:r>
            <a:r>
              <a:rPr lang="ru-RU" sz="26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</a:t>
            </a: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разработка рекомендаций для педагогов по итогам проведенной экспертизы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562" y="0"/>
            <a:ext cx="2982547" cy="29520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11F9D0-671A-4DAA-B471-EA80BAD73781}"/>
              </a:ext>
            </a:extLst>
          </p:cNvPr>
          <p:cNvSpPr/>
          <p:nvPr/>
        </p:nvSpPr>
        <p:spPr>
          <a:xfrm>
            <a:off x="12129096" y="759903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554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700" y="0"/>
            <a:ext cx="2633700" cy="301778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273274" y="687059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Развитие региональной и городской сети Центров</a:t>
            </a:r>
          </a:p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39294" y="2339624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Обеспечение доступности услуг через открытие ППМС-центров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 всей области ( 2026г. - 23 ППМС-центра, 2024г-всего 9 )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2.  Открытие филиалов в верхней и нижней части города с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долгосрочной перспективой и в каждом из 8-ми районов города. </a:t>
            </a: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424" y="303216"/>
            <a:ext cx="2436251" cy="241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698" y="5083042"/>
            <a:ext cx="7004109" cy="307874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CBD1BAE-D6DD-4043-92FC-3E7E21843782}"/>
              </a:ext>
            </a:extLst>
          </p:cNvPr>
          <p:cNvCxnSpPr>
            <a:cxnSpLocks/>
          </p:cNvCxnSpPr>
          <p:nvPr/>
        </p:nvCxnSpPr>
        <p:spPr>
          <a:xfrm>
            <a:off x="65325" y="1871498"/>
            <a:ext cx="955018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99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36241" y="430789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Обеспечение доступности услуг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через развитие сети филиалов ППМС-Центра</a:t>
            </a: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  <a:ea typeface="Inter Bold" pitchFamily="34" charset="-122"/>
            </a:endParaRP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273274" y="2238825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endParaRPr lang="en-US" sz="32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1" y="1729880"/>
            <a:ext cx="12076386" cy="45719"/>
          </a:xfrm>
          <a:prstGeom prst="roundRect">
            <a:avLst>
              <a:gd name="adj" fmla="val 647287"/>
            </a:avLst>
          </a:pr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549" y="24991"/>
            <a:ext cx="2664851" cy="2637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38A73-4495-4A82-A9DB-8DE54655E938}"/>
              </a:ext>
            </a:extLst>
          </p:cNvPr>
          <p:cNvSpPr txBox="1"/>
          <p:nvPr/>
        </p:nvSpPr>
        <p:spPr>
          <a:xfrm>
            <a:off x="614854" y="1972153"/>
            <a:ext cx="140155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Охват услугами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2025 год – </a:t>
            </a:r>
            <a:r>
              <a:rPr lang="ru-RU" sz="2800" b="1" dirty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7035 детей (вместо запланированных 5700)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 плановый 2026 год – </a:t>
            </a:r>
            <a:r>
              <a:rPr lang="ru-RU" sz="2800" b="1" dirty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9519 детей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Перспективные направления деятельности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организация деятельности комиссий по своевременному выявлению детей с особыми образовательными потребностями;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организация деятельности постоянно действующих ТПМПК в условиях 36 часовой рабочей недели;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расширение спектра оказываемых услуг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возможность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дистанционного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формата предоставления услуг</a:t>
            </a:r>
          </a:p>
        </p:txBody>
      </p:sp>
    </p:spTree>
    <p:extLst>
      <p:ext uri="{BB962C8B-B14F-4D97-AF65-F5344CB8AC3E}">
        <p14:creationId xmlns:p14="http://schemas.microsoft.com/office/powerpoint/2010/main" val="260811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276757" y="2238825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endParaRPr lang="ru-RU" sz="3200" b="1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29525" y="1713999"/>
            <a:ext cx="9956125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DA65EDC6-9C70-4AC7-BC83-8A75C9B8BA42}"/>
              </a:ext>
            </a:extLst>
          </p:cNvPr>
          <p:cNvSpPr/>
          <p:nvPr/>
        </p:nvSpPr>
        <p:spPr>
          <a:xfrm>
            <a:off x="2620126" y="315665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Федеральный ресурс:  </a:t>
            </a:r>
          </a:p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«Цифровой психолог» </a:t>
            </a: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r>
              <a:rPr lang="ru-RU" sz="2800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 России во всех регионах начал работать </a:t>
            </a:r>
          </a:p>
          <a:p>
            <a:pPr algn="ctr"/>
            <a:r>
              <a:rPr lang="ru-RU" sz="2800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цифровой образовательный онлайн-сервис </a:t>
            </a: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7" y="2656704"/>
            <a:ext cx="9909872" cy="6220198"/>
          </a:xfrm>
          <a:prstGeom prst="rect">
            <a:avLst/>
          </a:prstGeom>
        </p:spPr>
      </p:pic>
      <p:sp>
        <p:nvSpPr>
          <p:cNvPr id="13" name="Shape 3">
            <a:extLst>
              <a:ext uri="{FF2B5EF4-FFF2-40B4-BE49-F238E27FC236}">
                <a16:creationId xmlns:a16="http://schemas.microsoft.com/office/drawing/2014/main" id="{554CB87C-A64A-4931-A84B-8B62D608FAA9}"/>
              </a:ext>
            </a:extLst>
          </p:cNvPr>
          <p:cNvSpPr/>
          <p:nvPr/>
        </p:nvSpPr>
        <p:spPr>
          <a:xfrm>
            <a:off x="92521" y="1886784"/>
            <a:ext cx="11339072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A156D-586B-466A-9127-4036C378C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9072" y="0"/>
            <a:ext cx="3282096" cy="34869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ACA15F-E456-43CE-A5CD-C12E3C110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4113" y="355939"/>
            <a:ext cx="2932866" cy="29401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6B673B-7D9B-4FE1-AABE-4D44885F2C9A}"/>
              </a:ext>
            </a:extLst>
          </p:cNvPr>
          <p:cNvSpPr/>
          <p:nvPr/>
        </p:nvSpPr>
        <p:spPr>
          <a:xfrm>
            <a:off x="10646325" y="4935370"/>
            <a:ext cx="3825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  <a:hlinkClick r:id="rId7"/>
              </a:rPr>
              <a:t>https://psy.edu.ru</a:t>
            </a:r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501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143713"/>
            <a:ext cx="11035860" cy="328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3200" b="1" u="sng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Программа развития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на 2024-2026 гг.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ru-RU" sz="2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МАУ  «ППМС-центр им. </a:t>
            </a:r>
            <a:r>
              <a:rPr lang="ru-RU" sz="2400" b="1" dirty="0" err="1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В.П.Радченко</a:t>
            </a:r>
            <a:r>
              <a:rPr lang="ru-RU" sz="2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» города Нижнего Новгорода</a:t>
            </a:r>
            <a:r>
              <a:rPr lang="ru-RU" sz="28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, направлена на интеграцию подходов, технологий и методик в рамках городской системы по оказанию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психолого-педагогической, медицинской и социальной помощи</a:t>
            </a:r>
          </a:p>
          <a:p>
            <a:pPr algn="ctr">
              <a:lnSpc>
                <a:spcPct val="150000"/>
              </a:lnSpc>
            </a:pPr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en-US" sz="2800" b="1" dirty="0">
              <a:solidFill>
                <a:srgbClr val="12542B"/>
              </a:solidFill>
            </a:endParaRPr>
          </a:p>
          <a:p>
            <a:pPr>
              <a:lnSpc>
                <a:spcPts val="4850"/>
              </a:lnSpc>
            </a:pPr>
            <a:endParaRPr lang="en-US" sz="39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645" y="4530663"/>
            <a:ext cx="6854327" cy="3169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224153-7E7E-4B65-ACAC-22C382D6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862" y="0"/>
            <a:ext cx="3620103" cy="3846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82AA7-F9EB-495E-A2EE-0265B7412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4270" y="310160"/>
            <a:ext cx="2623067" cy="2645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24854E-657D-463F-A991-4F5AA4DD6F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"/>
          <a:stretch/>
        </p:blipFill>
        <p:spPr>
          <a:xfrm>
            <a:off x="11233286" y="3265615"/>
            <a:ext cx="3225253" cy="483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67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0937" y="412196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Инновационная деятельность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60988" y="1123447"/>
            <a:ext cx="7004109" cy="4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</a:rPr>
              <a:t>Региональный уровень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Разработка и апробация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гибкой и адаптивной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модели деятельности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ППМС-центра по предоставлению комплекса услуг по оказанию психолого-педагогической,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медицинской и социальной помощи детям с целью обеспечения непрерывного сопровождения детей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во взаимодействии с ОО (детский сад, школа, учреждения дополнительного образования) через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Выстраивание эффективного межведомственного взаимодействия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Стажерская площадка НИРО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«Системный подход к психолого‑педагогической поддержке подростков в период взросления: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модели и практики МАУ «ППМС‑центр».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«Инклюзивная предметно‑пространственная среда как инструмент коррекции: опыт МАУ «ППМС‑центр»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в работе с детьми с ОВЗ и инвалидностью».</a:t>
            </a:r>
          </a:p>
          <a:p>
            <a:r>
              <a:rPr lang="ru-RU" sz="2800" b="1" u="sng" dirty="0">
                <a:solidFill>
                  <a:schemeClr val="accent6">
                    <a:lumMod val="50000"/>
                  </a:schemeClr>
                </a:solidFill>
              </a:rPr>
              <a:t>Федеральный уровень</a:t>
            </a:r>
            <a:endParaRPr lang="ru-RU" sz="2800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Участие в реализации пилотного проекта МИНОБРНАУКИ России «Формирование системы образователь-</a:t>
            </a:r>
          </a:p>
          <a:p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ного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маршрута детей и молодежи с инвалидностью и ОВЗ для получения высшего образования и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дальнейшего трудоустройства» (далее – Проект) в целях выстраивания бесшовной модели профориентации,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образования и трудоустройства обучающихся с ОВЗ и/или инвалидностью на всех уровнях образования. </a:t>
            </a: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403" y="0"/>
            <a:ext cx="2462997" cy="246909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578436"/>
            <a:ext cx="2087563" cy="5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hape 3">
            <a:extLst>
              <a:ext uri="{FF2B5EF4-FFF2-40B4-BE49-F238E27FC236}">
                <a16:creationId xmlns:a16="http://schemas.microsoft.com/office/drawing/2014/main" id="{F4CFF871-8A4D-4B37-BA8A-0049E0B3BEB0}"/>
              </a:ext>
            </a:extLst>
          </p:cNvPr>
          <p:cNvSpPr/>
          <p:nvPr/>
        </p:nvSpPr>
        <p:spPr>
          <a:xfrm>
            <a:off x="669463" y="1014254"/>
            <a:ext cx="11497940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</p:spTree>
    <p:extLst>
      <p:ext uri="{BB962C8B-B14F-4D97-AF65-F5344CB8AC3E}">
        <p14:creationId xmlns:p14="http://schemas.microsoft.com/office/powerpoint/2010/main" val="21359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668404"/>
            <a:ext cx="6139543" cy="55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Обобщение опыта работы</a:t>
            </a:r>
          </a:p>
          <a:p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3600" b="1" dirty="0">
              <a:solidFill>
                <a:srgbClr val="203912"/>
              </a:solidFill>
              <a:ea typeface="Inter Bold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60937" y="1065122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endParaRPr lang="en-US" sz="32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403" y="67811"/>
            <a:ext cx="2462997" cy="246909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5253F-22A3-4CEE-AE2F-4290306DE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1738" y="2238825"/>
            <a:ext cx="3578662" cy="3542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5DAFF7-117C-4A7B-8F63-5897A7B97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311" y="2335671"/>
            <a:ext cx="3208430" cy="50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hape 3">
            <a:extLst>
              <a:ext uri="{FF2B5EF4-FFF2-40B4-BE49-F238E27FC236}">
                <a16:creationId xmlns:a16="http://schemas.microsoft.com/office/drawing/2014/main" id="{F23F1A1A-4570-4C0C-B027-EDC2E79255E6}"/>
              </a:ext>
            </a:extLst>
          </p:cNvPr>
          <p:cNvSpPr/>
          <p:nvPr/>
        </p:nvSpPr>
        <p:spPr>
          <a:xfrm>
            <a:off x="0" y="1491781"/>
            <a:ext cx="11051738" cy="49181"/>
          </a:xfrm>
          <a:prstGeom prst="roundRect">
            <a:avLst>
              <a:gd name="adj" fmla="val 647287"/>
            </a:avLst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23871-F6A0-4518-8BF8-D8B250EF2875}"/>
              </a:ext>
            </a:extLst>
          </p:cNvPr>
          <p:cNvSpPr txBox="1"/>
          <p:nvPr/>
        </p:nvSpPr>
        <p:spPr>
          <a:xfrm>
            <a:off x="736150" y="2852165"/>
            <a:ext cx="5353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b="1" u="sng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Методическое пособие</a:t>
            </a:r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                                     «Психолого-медико- педагогическое обследование </a:t>
            </a:r>
          </a:p>
          <a:p>
            <a:pPr algn="ctr"/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ребенка в условиях экологичной модели </a:t>
            </a:r>
          </a:p>
          <a:p>
            <a:pPr algn="ctr"/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организации деятельности ПМПК</a:t>
            </a:r>
            <a:r>
              <a:rPr lang="ru-RU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75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57300" y="1441310"/>
            <a:ext cx="862568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Модель деятельности </a:t>
            </a:r>
          </a:p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Центра психолого-педагогической, медицинской и социальной помощи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845573" y="5692349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Директор МАУ «ППМС-центр</a:t>
            </a:r>
          </a:p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им. В.П.Радченко»</a:t>
            </a:r>
          </a:p>
          <a:p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Альбина Анатольевна </a:t>
            </a:r>
            <a:r>
              <a:rPr lang="ru-R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Шалина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845573" y="5699821"/>
            <a:ext cx="933119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769" y="0"/>
            <a:ext cx="4453631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821" y="2099189"/>
            <a:ext cx="4357526" cy="43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3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ynamic-showcase_883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4877" y="476864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9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0056" y="6807843"/>
            <a:ext cx="609600" cy="60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78461" y="2407534"/>
            <a:ext cx="10333952" cy="5733576"/>
          </a:xfrm>
          <a:prstGeom prst="rect">
            <a:avLst/>
          </a:prstGeom>
          <a:solidFill>
            <a:srgbClr val="ECE6D4"/>
          </a:solidFill>
          <a:ln/>
        </p:spPr>
        <p:txBody>
          <a:bodyPr wrap="square" lIns="0" tIns="0" rIns="0" bIns="0" rtlCol="0" anchor="t"/>
          <a:lstStyle/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40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>
              <a:lnSpc>
                <a:spcPts val="4850"/>
              </a:lnSpc>
            </a:pPr>
            <a:endParaRPr lang="en-US" sz="39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3913239" cy="822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02549" y="199072"/>
            <a:ext cx="78792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МАУ  "ППМС-центр</a:t>
            </a:r>
          </a:p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им. </a:t>
            </a:r>
            <a:r>
              <a:rPr lang="ru-RU" sz="4400" b="1" dirty="0" err="1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В.П.Радченко</a:t>
            </a:r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" </a:t>
            </a:r>
          </a:p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города Нижнего Новгорода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549" y="2458961"/>
            <a:ext cx="8135659" cy="5682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87" y="2194427"/>
            <a:ext cx="3578662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980226" y="1832756"/>
            <a:ext cx="11210608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ru-RU" sz="4400" b="1" dirty="0">
                <a:solidFill>
                  <a:srgbClr val="70AD47">
                    <a:lumMod val="50000"/>
                  </a:srgb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Предлагаем Вам продолжить общение</a:t>
            </a:r>
            <a:endParaRPr lang="en-US" sz="4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489418" y="2997200"/>
            <a:ext cx="661264" cy="679099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48057" y="3197475"/>
            <a:ext cx="311110" cy="38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231573" y="3103223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Официальный сайт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322070" y="2415621"/>
            <a:ext cx="3068360" cy="2354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2707" y="3837244"/>
            <a:ext cx="673906" cy="60595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5260877" y="4009063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008627" y="3837244"/>
            <a:ext cx="338937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Группа в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телеграмм-канале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«ТПМПК»</a:t>
            </a:r>
          </a:p>
        </p:txBody>
      </p:sp>
      <p:sp>
        <p:nvSpPr>
          <p:cNvPr id="11" name="Text 8"/>
          <p:cNvSpPr/>
          <p:nvPr/>
        </p:nvSpPr>
        <p:spPr>
          <a:xfrm>
            <a:off x="8733691" y="2765028"/>
            <a:ext cx="3068360" cy="165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03612" y="6123742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399937" y="6084927"/>
            <a:ext cx="670266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715552" y="6773006"/>
            <a:ext cx="7018139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qrcoder.ru/code/?https%3A%2F%2Fwww.cppmsp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22" y="4257719"/>
            <a:ext cx="2333288" cy="23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00" y="5234748"/>
            <a:ext cx="2166846" cy="21668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883" y="5935464"/>
            <a:ext cx="2203245" cy="22032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918" y="4257719"/>
            <a:ext cx="696437" cy="70560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901800" y="4434707"/>
            <a:ext cx="385042" cy="415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solidFill>
                  <a:srgbClr val="161613"/>
                </a:solidFill>
                <a:latin typeface="DM Sans Medium" pitchFamily="34" charset="0"/>
                <a:cs typeface="DM Sans Medium" pitchFamily="34" charset="-120"/>
              </a:rPr>
              <a:t>3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33234" y="4257719"/>
            <a:ext cx="73152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Сообщество в </a:t>
            </a:r>
            <a:r>
              <a:rPr lang="ru-RU" sz="2400" b="1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Сферуме</a:t>
            </a:r>
            <a:endParaRPr lang="ru-RU" sz="2400" b="1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города Нижнего Новгорода</a:t>
            </a:r>
          </a:p>
          <a:p>
            <a:pPr>
              <a:lnSpc>
                <a:spcPts val="2550"/>
              </a:lnSpc>
            </a:pPr>
            <a:endParaRPr lang="ru-RU" sz="200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08" y="241650"/>
            <a:ext cx="2643736" cy="26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0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84256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54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Спасибо за внимание!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72" y="767914"/>
            <a:ext cx="971928" cy="9719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35432" y="472009"/>
            <a:ext cx="81544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Направления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деятельности</a:t>
            </a:r>
            <a:endParaRPr lang="en-US" sz="48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3035460" y="1501141"/>
            <a:ext cx="595372" cy="694889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190967" y="17092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3735432" y="1484601"/>
            <a:ext cx="360098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solidFill>
                  <a:prstClr val="black"/>
                </a:solidFill>
              </a:rPr>
              <a:t>Ведётся разработка 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Программы развития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7714508" y="1534313"/>
            <a:ext cx="652047" cy="688102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812668" y="17496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8586110" y="1408741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solidFill>
                  <a:prstClr val="black"/>
                </a:solidFill>
              </a:rPr>
              <a:t>Ведётся подготовка пакета документов для оформления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платных услуг 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9725204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10417354" y="2953187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006406" y="3496008"/>
            <a:ext cx="595372" cy="643136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134011" y="36521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ru-RU" sz="2650" b="1" dirty="0">
                <a:solidFill>
                  <a:prstClr val="black"/>
                </a:solidFill>
              </a:rPr>
              <a:t>3</a:t>
            </a:r>
            <a:endParaRPr lang="en-US" sz="2650" b="1" dirty="0">
              <a:solidFill>
                <a:prstClr val="black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1774804" y="3549247"/>
            <a:ext cx="123372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ea typeface="Inter" pitchFamily="34" charset="-122"/>
                <a:cs typeface="Calibri Light" panose="020F0302020204030204" pitchFamily="34" charset="0"/>
              </a:rPr>
              <a:t>Ведётся набор кадров и разработка расписания для работы по направлениям: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работа с подростками с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девиантным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поведением;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оказание психолого-педагогической и коррекционной помощи детям, испытывающим трудности в освоении общеобразовательных программ;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консультационная помощь для родителей (законных представителей) и подростков;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оказание услуг ЛФК и АФК для детей с РАС и ТМНР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9555123" y="546996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433189" y="5337338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013" y="7742237"/>
            <a:ext cx="20843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2" y="14086"/>
            <a:ext cx="2971401" cy="29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72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980226" y="1832756"/>
            <a:ext cx="11210608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ru-RU" sz="4400" b="1" dirty="0">
                <a:solidFill>
                  <a:srgbClr val="70AD47">
                    <a:lumMod val="50000"/>
                  </a:srgb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Предлагаем Вам продолжить общение</a:t>
            </a:r>
            <a:endParaRPr lang="en-US" sz="4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489418" y="2997200"/>
            <a:ext cx="661264" cy="679099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48057" y="3197475"/>
            <a:ext cx="311110" cy="38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231573" y="3103223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Официальный сайт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322070" y="2415621"/>
            <a:ext cx="3068360" cy="2354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2707" y="3837244"/>
            <a:ext cx="673906" cy="60595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5260877" y="4009063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008627" y="3837244"/>
            <a:ext cx="338937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Группа в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телеграмм-канале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«ТПМПК»</a:t>
            </a:r>
          </a:p>
        </p:txBody>
      </p:sp>
      <p:sp>
        <p:nvSpPr>
          <p:cNvPr id="11" name="Text 8"/>
          <p:cNvSpPr/>
          <p:nvPr/>
        </p:nvSpPr>
        <p:spPr>
          <a:xfrm>
            <a:off x="8733691" y="2765028"/>
            <a:ext cx="3068360" cy="165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03612" y="6123742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399937" y="6084927"/>
            <a:ext cx="670266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715552" y="6773006"/>
            <a:ext cx="7018139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qrcoder.ru/code/?https%3A%2F%2Fwww.cppmsp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22" y="4257719"/>
            <a:ext cx="2333288" cy="23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00" y="5234748"/>
            <a:ext cx="2166846" cy="21668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883" y="5935464"/>
            <a:ext cx="2203245" cy="22032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918" y="4257719"/>
            <a:ext cx="696437" cy="70560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901800" y="4434707"/>
            <a:ext cx="385042" cy="415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solidFill>
                  <a:srgbClr val="161613"/>
                </a:solidFill>
                <a:latin typeface="DM Sans Medium" pitchFamily="34" charset="0"/>
                <a:cs typeface="DM Sans Medium" pitchFamily="34" charset="-120"/>
              </a:rPr>
              <a:t>3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33234" y="4257719"/>
            <a:ext cx="73152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Сообщество в </a:t>
            </a:r>
            <a:r>
              <a:rPr lang="ru-RU" sz="2400" b="1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Сферуме</a:t>
            </a:r>
            <a:endParaRPr lang="ru-RU" sz="2400" b="1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города Нижнего Новгорода</a:t>
            </a:r>
          </a:p>
          <a:p>
            <a:pPr>
              <a:lnSpc>
                <a:spcPts val="2550"/>
              </a:lnSpc>
            </a:pPr>
            <a:endParaRPr lang="ru-RU" sz="200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08" y="241650"/>
            <a:ext cx="2643736" cy="26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2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84256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54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Спасибо за внимание!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72" y="767914"/>
            <a:ext cx="971928" cy="9719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4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700" y="0"/>
            <a:ext cx="2633700" cy="301778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212433" y="622195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Структура ППМС-центра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7321" y="5155003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endParaRPr lang="ru-RU" sz="2800" b="1" dirty="0">
              <a:solidFill>
                <a:srgbClr val="FF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424" y="303216"/>
            <a:ext cx="2436251" cy="241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849" y="1940762"/>
            <a:ext cx="3144248" cy="1547608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B9F5A21-5CD4-4646-BFD3-3A116C6C900A}"/>
              </a:ext>
            </a:extLst>
          </p:cNvPr>
          <p:cNvCxnSpPr>
            <a:cxnSpLocks/>
          </p:cNvCxnSpPr>
          <p:nvPr/>
        </p:nvCxnSpPr>
        <p:spPr>
          <a:xfrm>
            <a:off x="51758" y="1620657"/>
            <a:ext cx="955018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156693" y="159544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Цель и задачи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работы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Организация деятельности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Предоставляемые услуги</a:t>
            </a:r>
          </a:p>
          <a:p>
            <a:endParaRPr lang="ru-RU" sz="40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sz="24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51169" y="6423685"/>
            <a:ext cx="829842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820" y="0"/>
            <a:ext cx="4398579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224" y="1595445"/>
            <a:ext cx="4138206" cy="40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92279" y="593082"/>
            <a:ext cx="814647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МАУ «ППМС-центр им. В.П. Радченко» - организация, осуществляющая обучение (ООО)</a:t>
            </a:r>
          </a:p>
          <a:p>
            <a:endParaRPr lang="ru-RU" sz="3600" b="1" dirty="0">
              <a:solidFill>
                <a:srgbClr val="C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36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Основной вид деятельности - </a:t>
            </a:r>
            <a:r>
              <a:rPr lang="ru-RU" sz="3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психолого-педагогической, медицинской и социальной помощи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464595"/>
            <a:ext cx="829842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414" y="0"/>
            <a:ext cx="4303986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616302" y="4511441"/>
            <a:ext cx="829842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Дополнительные виды деятельности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endParaRPr lang="ru-RU" sz="20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Медицинская деятельность</a:t>
            </a:r>
          </a:p>
          <a:p>
            <a:pPr marL="571500" indent="-571500">
              <a:buFontTx/>
              <a:buChar char="-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Реализация программ дополнительного образования для детей и взрослых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929" y="1879224"/>
            <a:ext cx="3938747" cy="38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146300" y="840224"/>
            <a:ext cx="620391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550"/>
              </a:lnSpc>
            </a:pPr>
            <a:endParaRPr lang="en-US" sz="4800" dirty="0">
              <a:solidFill>
                <a:srgbClr val="996633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47" y="755641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5" name="Text 1"/>
          <p:cNvSpPr/>
          <p:nvPr/>
        </p:nvSpPr>
        <p:spPr>
          <a:xfrm>
            <a:off x="2268022" y="31313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500" b="1" dirty="0">
                <a:solidFill>
                  <a:srgbClr val="70AD47">
                    <a:lumMod val="50000"/>
                  </a:srgbClr>
                </a:solidFill>
                <a:ea typeface="Lato Bold" pitchFamily="34" charset="-122"/>
                <a:cs typeface="Lato Bold" pitchFamily="34" charset="-120"/>
              </a:rPr>
              <a:t>Лицензия на медицинскую деятельность</a:t>
            </a: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ea typeface="Lato Bold" pitchFamily="34" charset="-122"/>
                <a:cs typeface="Lato Bold" pitchFamily="34" charset="-120"/>
              </a:rPr>
              <a:t>: </a:t>
            </a:r>
          </a:p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«прием врачей специалистов»</a:t>
            </a:r>
          </a:p>
          <a:p>
            <a:r>
              <a:rPr lang="ru-RU" sz="3600" b="1" dirty="0">
                <a:solidFill>
                  <a:srgbClr val="70AD47">
                    <a:lumMod val="50000"/>
                  </a:srgbClr>
                </a:solidFill>
                <a:ea typeface="Lato Bold" pitchFamily="34" charset="-122"/>
                <a:cs typeface="Lato Bold" pitchFamily="34" charset="-120"/>
              </a:rPr>
              <a:t> </a:t>
            </a:r>
            <a:r>
              <a:rPr lang="ru-RU" sz="3200" b="1" dirty="0">
                <a:solidFill>
                  <a:srgbClr val="C00000"/>
                </a:solidFill>
                <a:ea typeface="Lato Bold" pitchFamily="34" charset="-122"/>
                <a:cs typeface="Lato Bold" pitchFamily="34" charset="-120"/>
              </a:rPr>
              <a:t>(1 этап)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получена </a:t>
            </a:r>
            <a:r>
              <a:rPr lang="ru-RU" sz="3200" b="1" u="sng" dirty="0">
                <a:solidFill>
                  <a:srgbClr val="70AD47">
                    <a:lumMod val="50000"/>
                  </a:srgbClr>
                </a:solidFill>
              </a:rPr>
              <a:t>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26.11.2025г </a:t>
            </a:r>
            <a:endParaRPr lang="en-US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2268022" y="393334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47" y="3252906"/>
            <a:ext cx="1134070" cy="13608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8" name="Text 3"/>
          <p:cNvSpPr/>
          <p:nvPr/>
        </p:nvSpPr>
        <p:spPr>
          <a:xfrm>
            <a:off x="2268022" y="755641"/>
            <a:ext cx="3682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Лицензия на образовательную </a:t>
            </a:r>
          </a:p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деятельность –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реализация программ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дополнительного образования для 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детей и взрослых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получена 27.12.24 г.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2383876" y="702647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2305913" y="6066608"/>
            <a:ext cx="37391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2268022" y="674572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476" y="-1"/>
            <a:ext cx="4240925" cy="8229600"/>
          </a:xfrm>
          <a:prstGeom prst="rect">
            <a:avLst/>
          </a:prstGeom>
        </p:spPr>
      </p:pic>
      <p:pic>
        <p:nvPicPr>
          <p:cNvPr id="16" name="Image 3" descr="preencoded.png">
            <a:extLst>
              <a:ext uri="{FF2B5EF4-FFF2-40B4-BE49-F238E27FC236}">
                <a16:creationId xmlns:a16="http://schemas.microsoft.com/office/drawing/2014/main" id="{EA0A78B1-EA08-444B-A20A-D71A06E06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47" y="5563331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17" name="Text 5">
            <a:extLst>
              <a:ext uri="{FF2B5EF4-FFF2-40B4-BE49-F238E27FC236}">
                <a16:creationId xmlns:a16="http://schemas.microsoft.com/office/drawing/2014/main" id="{6FAA62AD-6AF6-4B3B-9B0B-569BCA6E97C5}"/>
              </a:ext>
            </a:extLst>
          </p:cNvPr>
          <p:cNvSpPr/>
          <p:nvPr/>
        </p:nvSpPr>
        <p:spPr>
          <a:xfrm>
            <a:off x="2239447" y="5353149"/>
            <a:ext cx="37391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Получение медицинской лицензии </a:t>
            </a:r>
          </a:p>
          <a:p>
            <a:r>
              <a:rPr lang="ru-RU" sz="3200" b="1" u="sng" dirty="0">
                <a:solidFill>
                  <a:srgbClr val="C00000"/>
                </a:solidFill>
                <a:ea typeface="Lato Bold" pitchFamily="34" charset="-122"/>
                <a:cs typeface="Lato Bold" pitchFamily="34" charset="-120"/>
              </a:rPr>
              <a:t>(2-ой этап) в 2026-27г.г</a:t>
            </a:r>
            <a:r>
              <a:rPr lang="ru-RU" sz="3100" b="1" u="sng" dirty="0">
                <a:solidFill>
                  <a:srgbClr val="C00000"/>
                </a:solidFill>
                <a:ea typeface="Lato Bold" pitchFamily="34" charset="-122"/>
                <a:cs typeface="Lato Bold" pitchFamily="34" charset="-120"/>
              </a:rPr>
              <a:t>. </a:t>
            </a: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по видам деятельности</a:t>
            </a: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: </a:t>
            </a:r>
          </a:p>
          <a:p>
            <a:endParaRPr lang="ru-RU" sz="1000" b="1" u="sng" dirty="0">
              <a:solidFill>
                <a:srgbClr val="C00000"/>
              </a:solidFill>
              <a:ea typeface="Lato Bold" pitchFamily="34" charset="-122"/>
              <a:cs typeface="Lato Bold" pitchFamily="34" charset="-120"/>
            </a:endParaRP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«сестринское дело»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 «физиотерапия»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«медицинский массаж»</a:t>
            </a:r>
          </a:p>
          <a:p>
            <a:endParaRPr lang="ru-RU" sz="3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1005" y="2073620"/>
            <a:ext cx="3757866" cy="3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927744" y="1013959"/>
            <a:ext cx="866961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Оказание услуг по договору </a:t>
            </a:r>
          </a:p>
          <a:p>
            <a:r>
              <a:rPr lang="ru-RU" sz="32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(на коммерческой основе)</a:t>
            </a:r>
            <a:r>
              <a:rPr lang="ru-RU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с сентября 2026г</a:t>
            </a:r>
            <a:r>
              <a:rPr lang="en-US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: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a typeface="Inter" pitchFamily="34" charset="-122"/>
                <a:cs typeface="Inter" pitchFamily="34" charset="-120"/>
              </a:rPr>
              <a:t>Постановление администрации г. Нижнего Новгорода «Об установлении  тарифов на платные услуги»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a typeface="Inter" pitchFamily="34" charset="-122"/>
                <a:cs typeface="Inter" pitchFamily="34" charset="-120"/>
              </a:rPr>
              <a:t>получено18.12.2025г №16095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707" y="0"/>
            <a:ext cx="4020693" cy="8229600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C9359A92-DF3B-4E5B-9D86-2AA5622512C1}"/>
              </a:ext>
            </a:extLst>
          </p:cNvPr>
          <p:cNvSpPr/>
          <p:nvPr/>
        </p:nvSpPr>
        <p:spPr>
          <a:xfrm>
            <a:off x="1156693" y="4291965"/>
            <a:ext cx="3682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u="sng" dirty="0">
                <a:solidFill>
                  <a:schemeClr val="accent2">
                    <a:lumMod val="50000"/>
                  </a:schemeClr>
                </a:solidFill>
              </a:rPr>
              <a:t>Контингент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3600" b="1" u="sng" dirty="0">
                <a:solidFill>
                  <a:schemeClr val="accent2">
                    <a:lumMod val="50000"/>
                  </a:schemeClr>
                </a:solidFill>
              </a:rPr>
              <a:t>условия предоставления услуг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проживающие в Нижегородской области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за рамками услуг Муниципального задания 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диагностические исследования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108" y="2044553"/>
            <a:ext cx="3952292" cy="39118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7323" y="163020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9" y="987582"/>
            <a:ext cx="1133954" cy="1359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25423" r="60855" b="50001"/>
          <a:stretch/>
        </p:blipFill>
        <p:spPr>
          <a:xfrm>
            <a:off x="676223" y="1347766"/>
            <a:ext cx="593038" cy="44637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675" y="1374957"/>
            <a:ext cx="2446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851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I. </a:t>
            </a:r>
            <a:r>
              <a:rPr lang="ru-RU" sz="3600" b="1" u="sng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психолого-педагогической, медицинской и социальной помощи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93790" y="1800822"/>
            <a:ext cx="829842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551" y="0"/>
            <a:ext cx="3909849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35966" y="1860273"/>
            <a:ext cx="1065044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коррекционно-развивающие и компенсирующие занятия</a:t>
            </a:r>
          </a:p>
          <a:p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с обучающимися;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логопедическая помощь обучающимся;</a:t>
            </a:r>
          </a:p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 реабилитационных и других медицинских мероприятий;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обучающимся в профессиональном самоопределении (профориентация) 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обучающимся в социальной адаптации;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271" y="2124784"/>
            <a:ext cx="3604407" cy="35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4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ru-RU" sz="3600" b="1" u="sng" dirty="0">
              <a:solidFill>
                <a:srgbClr val="C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75467" y="429487"/>
            <a:ext cx="10650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психолого-педагогическое консультирование участников образовательных отношений -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педагогов</a:t>
            </a: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955" y="2391508"/>
            <a:ext cx="3480043" cy="3444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8775" r="2540"/>
          <a:stretch/>
        </p:blipFill>
        <p:spPr>
          <a:xfrm>
            <a:off x="6036718" y="5124468"/>
            <a:ext cx="4830345" cy="281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31197"/>
          <a:stretch/>
        </p:blipFill>
        <p:spPr>
          <a:xfrm>
            <a:off x="289459" y="2103770"/>
            <a:ext cx="5580746" cy="287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20843"/>
          <a:stretch/>
        </p:blipFill>
        <p:spPr>
          <a:xfrm>
            <a:off x="6019591" y="2142922"/>
            <a:ext cx="4831632" cy="280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t="4008" b="26277"/>
          <a:stretch/>
        </p:blipFill>
        <p:spPr>
          <a:xfrm>
            <a:off x="387920" y="5150862"/>
            <a:ext cx="5327080" cy="278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2514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4997</Words>
  <Application>Microsoft Office PowerPoint</Application>
  <PresentationFormat>Произвольный</PresentationFormat>
  <Paragraphs>512</Paragraphs>
  <Slides>36</Slides>
  <Notes>36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DM Sans Medium</vt:lpstr>
      <vt:lpstr>Wingdings</vt:lpstr>
      <vt:lpstr>Lora</vt:lpstr>
      <vt:lpstr>Arial Black</vt:lpstr>
      <vt:lpstr>Inter Bold</vt:lpstr>
      <vt:lpstr>Calibri</vt:lpstr>
      <vt:lpstr>Inter</vt:lpstr>
      <vt:lpstr>Calibri Light</vt:lpstr>
      <vt:lpstr>Alice</vt:lpstr>
      <vt:lpstr>Lato</vt:lpstr>
      <vt:lpstr>Lato Bold</vt:lpstr>
      <vt:lpstr>-apple-system</vt:lpstr>
      <vt:lpstr>YS Geo</vt:lpstr>
      <vt:lpstr>Arial</vt:lpstr>
      <vt:lpstr>3_Office Theme</vt:lpstr>
      <vt:lpstr>2_Office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387</cp:revision>
  <dcterms:created xsi:type="dcterms:W3CDTF">2025-03-13T12:11:24Z</dcterms:created>
  <dcterms:modified xsi:type="dcterms:W3CDTF">2026-05-14T00:31:23Z</dcterms:modified>
</cp:coreProperties>
</file>